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56" r:id="rId2"/>
    <p:sldId id="277" r:id="rId3"/>
    <p:sldId id="258" r:id="rId4"/>
    <p:sldId id="259" r:id="rId5"/>
    <p:sldId id="261" r:id="rId6"/>
    <p:sldId id="315" r:id="rId7"/>
    <p:sldId id="309" r:id="rId8"/>
    <p:sldId id="310" r:id="rId9"/>
    <p:sldId id="262" r:id="rId10"/>
    <p:sldId id="263" r:id="rId11"/>
    <p:sldId id="324" r:id="rId12"/>
    <p:sldId id="325" r:id="rId13"/>
    <p:sldId id="318" r:id="rId14"/>
    <p:sldId id="326" r:id="rId15"/>
    <p:sldId id="327" r:id="rId16"/>
    <p:sldId id="328" r:id="rId17"/>
    <p:sldId id="329" r:id="rId18"/>
    <p:sldId id="264" r:id="rId19"/>
    <p:sldId id="265" r:id="rId20"/>
    <p:sldId id="266" r:id="rId21"/>
    <p:sldId id="322" r:id="rId22"/>
    <p:sldId id="268" r:id="rId23"/>
    <p:sldId id="269" r:id="rId24"/>
    <p:sldId id="270" r:id="rId25"/>
    <p:sldId id="300" r:id="rId26"/>
    <p:sldId id="301" r:id="rId27"/>
    <p:sldId id="303" r:id="rId28"/>
    <p:sldId id="321" r:id="rId29"/>
    <p:sldId id="316" r:id="rId30"/>
    <p:sldId id="312" r:id="rId31"/>
    <p:sldId id="313" r:id="rId32"/>
    <p:sldId id="317" r:id="rId33"/>
    <p:sldId id="330" r:id="rId34"/>
    <p:sldId id="320" r:id="rId35"/>
    <p:sldId id="280" r:id="rId36"/>
    <p:sldId id="281" r:id="rId37"/>
    <p:sldId id="282" r:id="rId38"/>
    <p:sldId id="285" r:id="rId39"/>
    <p:sldId id="289" r:id="rId40"/>
    <p:sldId id="292" r:id="rId41"/>
    <p:sldId id="290" r:id="rId42"/>
    <p:sldId id="293" r:id="rId43"/>
    <p:sldId id="295" r:id="rId44"/>
    <p:sldId id="296" r:id="rId45"/>
    <p:sldId id="297" r:id="rId46"/>
    <p:sldId id="331" r:id="rId47"/>
    <p:sldId id="276" r:id="rId48"/>
    <p:sldId id="332" r:id="rId49"/>
    <p:sldId id="278"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123" autoAdjust="0"/>
  </p:normalViewPr>
  <p:slideViewPr>
    <p:cSldViewPr snapToGrid="0" snapToObjects="1">
      <p:cViewPr varScale="1">
        <p:scale>
          <a:sx n="76" d="100"/>
          <a:sy n="76" d="100"/>
        </p:scale>
        <p:origin x="-1998"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F93195-7E3A-B945-A0C7-4C272E4D7FBB}" type="doc">
      <dgm:prSet loTypeId="urn:microsoft.com/office/officeart/2005/8/layout/venn2" loCatId="process" qsTypeId="urn:microsoft.com/office/officeart/2005/8/quickstyle/3D4" qsCatId="3D" csTypeId="urn:microsoft.com/office/officeart/2005/8/colors/colorful4" csCatId="colorful" phldr="1"/>
      <dgm:spPr/>
      <dgm:t>
        <a:bodyPr/>
        <a:lstStyle/>
        <a:p>
          <a:endParaRPr lang="en-US"/>
        </a:p>
      </dgm:t>
    </dgm:pt>
    <dgm:pt modelId="{F3C55FEE-9C2E-4548-BE34-D463A5327705}">
      <dgm:prSet/>
      <dgm:spPr>
        <a:solidFill>
          <a:schemeClr val="accent4">
            <a:lumMod val="50000"/>
          </a:schemeClr>
        </a:solidFill>
      </dgm:spPr>
      <dgm:t>
        <a:bodyPr/>
        <a:lstStyle/>
        <a:p>
          <a:pPr rtl="0"/>
          <a:r>
            <a:rPr lang="en-US" b="1" dirty="0" smtClean="0"/>
            <a:t>Measurements</a:t>
          </a:r>
          <a:endParaRPr lang="en-US" dirty="0"/>
        </a:p>
      </dgm:t>
    </dgm:pt>
    <dgm:pt modelId="{F3B577A4-F239-2042-9A10-9EE62C3FCB58}" type="parTrans" cxnId="{A4B91B00-4E75-CE43-9BDD-398A5856994B}">
      <dgm:prSet/>
      <dgm:spPr/>
      <dgm:t>
        <a:bodyPr/>
        <a:lstStyle/>
        <a:p>
          <a:endParaRPr lang="en-US"/>
        </a:p>
      </dgm:t>
    </dgm:pt>
    <dgm:pt modelId="{EF3D7154-9E5C-1C4E-B4C4-68A48F7C3991}" type="sibTrans" cxnId="{A4B91B00-4E75-CE43-9BDD-398A5856994B}">
      <dgm:prSet/>
      <dgm:spPr/>
      <dgm:t>
        <a:bodyPr/>
        <a:lstStyle/>
        <a:p>
          <a:endParaRPr lang="en-US"/>
        </a:p>
      </dgm:t>
    </dgm:pt>
    <dgm:pt modelId="{E882BCDB-AD4C-574B-9390-0CE96A7EE1B9}">
      <dgm:prSet/>
      <dgm:spPr/>
      <dgm:t>
        <a:bodyPr/>
        <a:lstStyle/>
        <a:p>
          <a:pPr rtl="0"/>
          <a:r>
            <a:rPr lang="en-US" dirty="0" smtClean="0"/>
            <a:t>Parkinson’s disease</a:t>
          </a:r>
          <a:endParaRPr lang="en-US" dirty="0"/>
        </a:p>
      </dgm:t>
    </dgm:pt>
    <dgm:pt modelId="{8D7D20F9-6AC0-7042-9FF6-AD7E59D3495B}" type="parTrans" cxnId="{36121718-5B00-994A-AD68-2F1D7C78CE65}">
      <dgm:prSet/>
      <dgm:spPr/>
      <dgm:t>
        <a:bodyPr/>
        <a:lstStyle/>
        <a:p>
          <a:endParaRPr lang="en-US"/>
        </a:p>
      </dgm:t>
    </dgm:pt>
    <dgm:pt modelId="{B521A4B3-494C-D048-824C-D5B4D9B77792}" type="sibTrans" cxnId="{36121718-5B00-994A-AD68-2F1D7C78CE65}">
      <dgm:prSet/>
      <dgm:spPr/>
      <dgm:t>
        <a:bodyPr/>
        <a:lstStyle/>
        <a:p>
          <a:endParaRPr lang="en-US"/>
        </a:p>
      </dgm:t>
    </dgm:pt>
    <dgm:pt modelId="{CC1C8C40-DE74-1043-B811-7B2EC2AA972E}">
      <dgm:prSet custT="1"/>
      <dgm:spPr/>
      <dgm:t>
        <a:bodyPr/>
        <a:lstStyle/>
        <a:p>
          <a:r>
            <a:rPr lang="en-US" sz="1800" dirty="0" smtClean="0"/>
            <a:t>Therapeutic applications</a:t>
          </a:r>
          <a:endParaRPr lang="en-US" sz="1800" dirty="0"/>
        </a:p>
      </dgm:t>
    </dgm:pt>
    <dgm:pt modelId="{CE0D40E8-5F2D-934F-8747-F62477D89833}" type="parTrans" cxnId="{2FAA6438-1B26-1C4F-B1C6-F04637146554}">
      <dgm:prSet/>
      <dgm:spPr/>
      <dgm:t>
        <a:bodyPr/>
        <a:lstStyle/>
        <a:p>
          <a:endParaRPr lang="en-US"/>
        </a:p>
      </dgm:t>
    </dgm:pt>
    <dgm:pt modelId="{29AE6600-D278-AC4A-947D-865DEC8E507D}" type="sibTrans" cxnId="{2FAA6438-1B26-1C4F-B1C6-F04637146554}">
      <dgm:prSet/>
      <dgm:spPr/>
      <dgm:t>
        <a:bodyPr/>
        <a:lstStyle/>
        <a:p>
          <a:endParaRPr lang="en-US"/>
        </a:p>
      </dgm:t>
    </dgm:pt>
    <dgm:pt modelId="{4DA54F96-7812-FB4F-B851-7B01F4D95539}" type="pres">
      <dgm:prSet presAssocID="{5AF93195-7E3A-B945-A0C7-4C272E4D7FBB}" presName="Name0" presStyleCnt="0">
        <dgm:presLayoutVars>
          <dgm:chMax val="7"/>
          <dgm:resizeHandles val="exact"/>
        </dgm:presLayoutVars>
      </dgm:prSet>
      <dgm:spPr/>
      <dgm:t>
        <a:bodyPr/>
        <a:lstStyle/>
        <a:p>
          <a:endParaRPr lang="en-US"/>
        </a:p>
      </dgm:t>
    </dgm:pt>
    <dgm:pt modelId="{5225CE28-C768-754A-A2FC-19C43D0DBDD5}" type="pres">
      <dgm:prSet presAssocID="{5AF93195-7E3A-B945-A0C7-4C272E4D7FBB}" presName="comp1" presStyleCnt="0"/>
      <dgm:spPr/>
    </dgm:pt>
    <dgm:pt modelId="{567B2BA9-A815-6E46-9457-F7FAE5AA42E6}" type="pres">
      <dgm:prSet presAssocID="{5AF93195-7E3A-B945-A0C7-4C272E4D7FBB}" presName="circle1" presStyleLbl="node1" presStyleIdx="0" presStyleCnt="3" custScaleX="87891" custScaleY="80566" custLinFactNeighborX="-20592"/>
      <dgm:spPr/>
      <dgm:t>
        <a:bodyPr/>
        <a:lstStyle/>
        <a:p>
          <a:endParaRPr lang="en-US"/>
        </a:p>
      </dgm:t>
    </dgm:pt>
    <dgm:pt modelId="{2143CA66-0772-2246-8F11-1EF19A3206EE}" type="pres">
      <dgm:prSet presAssocID="{5AF93195-7E3A-B945-A0C7-4C272E4D7FBB}" presName="c1text" presStyleLbl="node1" presStyleIdx="0" presStyleCnt="3">
        <dgm:presLayoutVars>
          <dgm:bulletEnabled val="1"/>
        </dgm:presLayoutVars>
      </dgm:prSet>
      <dgm:spPr/>
      <dgm:t>
        <a:bodyPr/>
        <a:lstStyle/>
        <a:p>
          <a:endParaRPr lang="en-US"/>
        </a:p>
      </dgm:t>
    </dgm:pt>
    <dgm:pt modelId="{D3FAC3CC-1905-8940-BFBE-FA01B642F5E8}" type="pres">
      <dgm:prSet presAssocID="{5AF93195-7E3A-B945-A0C7-4C272E4D7FBB}" presName="comp2" presStyleCnt="0"/>
      <dgm:spPr/>
    </dgm:pt>
    <dgm:pt modelId="{68DF7FF9-D0E3-C94E-A97D-94A1CE8C0AFA}" type="pres">
      <dgm:prSet presAssocID="{5AF93195-7E3A-B945-A0C7-4C272E4D7FBB}" presName="circle2" presStyleLbl="node1" presStyleIdx="1" presStyleCnt="3" custScaleX="83354" custScaleY="46890" custLinFactNeighborX="31432" custLinFactNeighborY="-17589"/>
      <dgm:spPr/>
      <dgm:t>
        <a:bodyPr/>
        <a:lstStyle/>
        <a:p>
          <a:endParaRPr lang="en-US"/>
        </a:p>
      </dgm:t>
    </dgm:pt>
    <dgm:pt modelId="{8B166018-6E3E-834A-9194-6F8F20C55902}" type="pres">
      <dgm:prSet presAssocID="{5AF93195-7E3A-B945-A0C7-4C272E4D7FBB}" presName="c2text" presStyleLbl="node1" presStyleIdx="1" presStyleCnt="3">
        <dgm:presLayoutVars>
          <dgm:bulletEnabled val="1"/>
        </dgm:presLayoutVars>
      </dgm:prSet>
      <dgm:spPr/>
      <dgm:t>
        <a:bodyPr/>
        <a:lstStyle/>
        <a:p>
          <a:endParaRPr lang="en-US"/>
        </a:p>
      </dgm:t>
    </dgm:pt>
    <dgm:pt modelId="{561CF33B-7A81-BB43-84CE-355E79C35DBB}" type="pres">
      <dgm:prSet presAssocID="{5AF93195-7E3A-B945-A0C7-4C272E4D7FBB}" presName="comp3" presStyleCnt="0"/>
      <dgm:spPr/>
    </dgm:pt>
    <dgm:pt modelId="{74A5DB0A-83C5-5845-99FA-A0BCCC398360}" type="pres">
      <dgm:prSet presAssocID="{5AF93195-7E3A-B945-A0C7-4C272E4D7FBB}" presName="circle3" presStyleLbl="node1" presStyleIdx="2" presStyleCnt="3" custScaleX="133098" custScaleY="138610"/>
      <dgm:spPr/>
      <dgm:t>
        <a:bodyPr/>
        <a:lstStyle/>
        <a:p>
          <a:endParaRPr lang="en-US"/>
        </a:p>
      </dgm:t>
    </dgm:pt>
    <dgm:pt modelId="{D699E07C-84D5-0544-8BF7-D8F461601AE8}" type="pres">
      <dgm:prSet presAssocID="{5AF93195-7E3A-B945-A0C7-4C272E4D7FBB}" presName="c3text" presStyleLbl="node1" presStyleIdx="2" presStyleCnt="3">
        <dgm:presLayoutVars>
          <dgm:bulletEnabled val="1"/>
        </dgm:presLayoutVars>
      </dgm:prSet>
      <dgm:spPr/>
      <dgm:t>
        <a:bodyPr/>
        <a:lstStyle/>
        <a:p>
          <a:endParaRPr lang="en-US"/>
        </a:p>
      </dgm:t>
    </dgm:pt>
  </dgm:ptLst>
  <dgm:cxnLst>
    <dgm:cxn modelId="{0CA8D416-7171-DD4D-B935-D5525AD3C2E5}" type="presOf" srcId="{E882BCDB-AD4C-574B-9390-0CE96A7EE1B9}" destId="{D699E07C-84D5-0544-8BF7-D8F461601AE8}" srcOrd="1" destOrd="0" presId="urn:microsoft.com/office/officeart/2005/8/layout/venn2"/>
    <dgm:cxn modelId="{36121718-5B00-994A-AD68-2F1D7C78CE65}" srcId="{5AF93195-7E3A-B945-A0C7-4C272E4D7FBB}" destId="{E882BCDB-AD4C-574B-9390-0CE96A7EE1B9}" srcOrd="2" destOrd="0" parTransId="{8D7D20F9-6AC0-7042-9FF6-AD7E59D3495B}" sibTransId="{B521A4B3-494C-D048-824C-D5B4D9B77792}"/>
    <dgm:cxn modelId="{A5E6790A-E128-3948-AF34-9DDACB2CAC71}" type="presOf" srcId="{5AF93195-7E3A-B945-A0C7-4C272E4D7FBB}" destId="{4DA54F96-7812-FB4F-B851-7B01F4D95539}" srcOrd="0" destOrd="0" presId="urn:microsoft.com/office/officeart/2005/8/layout/venn2"/>
    <dgm:cxn modelId="{A4B91B00-4E75-CE43-9BDD-398A5856994B}" srcId="{5AF93195-7E3A-B945-A0C7-4C272E4D7FBB}" destId="{F3C55FEE-9C2E-4548-BE34-D463A5327705}" srcOrd="0" destOrd="0" parTransId="{F3B577A4-F239-2042-9A10-9EE62C3FCB58}" sibTransId="{EF3D7154-9E5C-1C4E-B4C4-68A48F7C3991}"/>
    <dgm:cxn modelId="{D74B6D74-40B7-BC45-B209-D4578561ED67}" type="presOf" srcId="{CC1C8C40-DE74-1043-B811-7B2EC2AA972E}" destId="{68DF7FF9-D0E3-C94E-A97D-94A1CE8C0AFA}" srcOrd="0" destOrd="0" presId="urn:microsoft.com/office/officeart/2005/8/layout/venn2"/>
    <dgm:cxn modelId="{D5F76EBF-B0A5-A14E-9580-2B91577E5753}" type="presOf" srcId="{F3C55FEE-9C2E-4548-BE34-D463A5327705}" destId="{2143CA66-0772-2246-8F11-1EF19A3206EE}" srcOrd="1" destOrd="0" presId="urn:microsoft.com/office/officeart/2005/8/layout/venn2"/>
    <dgm:cxn modelId="{2FAA6438-1B26-1C4F-B1C6-F04637146554}" srcId="{5AF93195-7E3A-B945-A0C7-4C272E4D7FBB}" destId="{CC1C8C40-DE74-1043-B811-7B2EC2AA972E}" srcOrd="1" destOrd="0" parTransId="{CE0D40E8-5F2D-934F-8747-F62477D89833}" sibTransId="{29AE6600-D278-AC4A-947D-865DEC8E507D}"/>
    <dgm:cxn modelId="{26962CD3-3FB4-9B4A-8E59-E63DDF160E70}" type="presOf" srcId="{F3C55FEE-9C2E-4548-BE34-D463A5327705}" destId="{567B2BA9-A815-6E46-9457-F7FAE5AA42E6}" srcOrd="0" destOrd="0" presId="urn:microsoft.com/office/officeart/2005/8/layout/venn2"/>
    <dgm:cxn modelId="{D5642B32-DE34-8B49-9340-450B9F1DBCB0}" type="presOf" srcId="{CC1C8C40-DE74-1043-B811-7B2EC2AA972E}" destId="{8B166018-6E3E-834A-9194-6F8F20C55902}" srcOrd="1" destOrd="0" presId="urn:microsoft.com/office/officeart/2005/8/layout/venn2"/>
    <dgm:cxn modelId="{2D09B2A1-C302-0346-A12A-F2E8B744B973}" type="presOf" srcId="{E882BCDB-AD4C-574B-9390-0CE96A7EE1B9}" destId="{74A5DB0A-83C5-5845-99FA-A0BCCC398360}" srcOrd="0" destOrd="0" presId="urn:microsoft.com/office/officeart/2005/8/layout/venn2"/>
    <dgm:cxn modelId="{5446D95E-DD73-DD47-9555-39C136F026E1}" type="presParOf" srcId="{4DA54F96-7812-FB4F-B851-7B01F4D95539}" destId="{5225CE28-C768-754A-A2FC-19C43D0DBDD5}" srcOrd="0" destOrd="0" presId="urn:microsoft.com/office/officeart/2005/8/layout/venn2"/>
    <dgm:cxn modelId="{5C45FAA8-D059-BF46-B6A8-DFEAED3D0B49}" type="presParOf" srcId="{5225CE28-C768-754A-A2FC-19C43D0DBDD5}" destId="{567B2BA9-A815-6E46-9457-F7FAE5AA42E6}" srcOrd="0" destOrd="0" presId="urn:microsoft.com/office/officeart/2005/8/layout/venn2"/>
    <dgm:cxn modelId="{EB4A4783-85C6-9249-8432-9F7A6E5220E9}" type="presParOf" srcId="{5225CE28-C768-754A-A2FC-19C43D0DBDD5}" destId="{2143CA66-0772-2246-8F11-1EF19A3206EE}" srcOrd="1" destOrd="0" presId="urn:microsoft.com/office/officeart/2005/8/layout/venn2"/>
    <dgm:cxn modelId="{720B5C2F-CF57-9F46-ADA5-63034422E310}" type="presParOf" srcId="{4DA54F96-7812-FB4F-B851-7B01F4D95539}" destId="{D3FAC3CC-1905-8940-BFBE-FA01B642F5E8}" srcOrd="1" destOrd="0" presId="urn:microsoft.com/office/officeart/2005/8/layout/venn2"/>
    <dgm:cxn modelId="{AC00EA66-D017-4543-A80E-F191BC3FFA62}" type="presParOf" srcId="{D3FAC3CC-1905-8940-BFBE-FA01B642F5E8}" destId="{68DF7FF9-D0E3-C94E-A97D-94A1CE8C0AFA}" srcOrd="0" destOrd="0" presId="urn:microsoft.com/office/officeart/2005/8/layout/venn2"/>
    <dgm:cxn modelId="{ABAD22EF-DD20-0441-82B1-AB88382E2E08}" type="presParOf" srcId="{D3FAC3CC-1905-8940-BFBE-FA01B642F5E8}" destId="{8B166018-6E3E-834A-9194-6F8F20C55902}" srcOrd="1" destOrd="0" presId="urn:microsoft.com/office/officeart/2005/8/layout/venn2"/>
    <dgm:cxn modelId="{FF1B9CEF-CD95-6143-9C58-56E76970BD01}" type="presParOf" srcId="{4DA54F96-7812-FB4F-B851-7B01F4D95539}" destId="{561CF33B-7A81-BB43-84CE-355E79C35DBB}" srcOrd="2" destOrd="0" presId="urn:microsoft.com/office/officeart/2005/8/layout/venn2"/>
    <dgm:cxn modelId="{ECCAF5A9-FC8F-5F44-A1BE-5A6AE5CA9A7D}" type="presParOf" srcId="{561CF33B-7A81-BB43-84CE-355E79C35DBB}" destId="{74A5DB0A-83C5-5845-99FA-A0BCCC398360}" srcOrd="0" destOrd="0" presId="urn:microsoft.com/office/officeart/2005/8/layout/venn2"/>
    <dgm:cxn modelId="{741A81AF-7D04-F040-A037-1D77219BF929}" type="presParOf" srcId="{561CF33B-7A81-BB43-84CE-355E79C35DBB}" destId="{D699E07C-84D5-0544-8BF7-D8F461601AE8}"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6D1CC7-9F43-4D0D-B046-2750FC18BB5E}" type="doc">
      <dgm:prSet loTypeId="urn:microsoft.com/office/officeart/2005/8/layout/vProcess5" loCatId="process" qsTypeId="urn:microsoft.com/office/officeart/2005/8/quickstyle/simple5" qsCatId="simple" csTypeId="urn:microsoft.com/office/officeart/2005/8/colors/accent4_2" csCatId="accent4" phldr="1"/>
      <dgm:spPr/>
      <dgm:t>
        <a:bodyPr/>
        <a:lstStyle/>
        <a:p>
          <a:endParaRPr lang="en-US"/>
        </a:p>
      </dgm:t>
    </dgm:pt>
    <dgm:pt modelId="{02A466DF-29A7-4E45-9073-86F0DF16A0B0}">
      <dgm:prSet phldrT="[Text]"/>
      <dgm:spPr/>
      <dgm:t>
        <a:bodyPr/>
        <a:lstStyle/>
        <a:p>
          <a:r>
            <a:rPr lang="en-US" dirty="0" smtClean="0"/>
            <a:t>Start with Controlled Environment</a:t>
          </a:r>
          <a:endParaRPr lang="en-US" dirty="0"/>
        </a:p>
      </dgm:t>
    </dgm:pt>
    <dgm:pt modelId="{64129D5E-8858-441D-BBD4-B12198C2DE4D}" type="parTrans" cxnId="{5C87BA9E-6723-4BD3-BA00-664EDBD61C66}">
      <dgm:prSet/>
      <dgm:spPr/>
      <dgm:t>
        <a:bodyPr/>
        <a:lstStyle/>
        <a:p>
          <a:endParaRPr lang="en-US"/>
        </a:p>
      </dgm:t>
    </dgm:pt>
    <dgm:pt modelId="{B281025D-C8F4-459C-9191-9F5BA367786C}" type="sibTrans" cxnId="{5C87BA9E-6723-4BD3-BA00-664EDBD61C66}">
      <dgm:prSet/>
      <dgm:spPr/>
      <dgm:t>
        <a:bodyPr/>
        <a:lstStyle/>
        <a:p>
          <a:endParaRPr lang="en-US"/>
        </a:p>
      </dgm:t>
    </dgm:pt>
    <dgm:pt modelId="{8B54DDF9-AAD2-4653-80FE-B7779A3DC275}">
      <dgm:prSet phldrT="[Text]"/>
      <dgm:spPr/>
      <dgm:t>
        <a:bodyPr/>
        <a:lstStyle/>
        <a:p>
          <a:r>
            <a:rPr lang="en-US" dirty="0" smtClean="0"/>
            <a:t>Include Broad Range of Severities</a:t>
          </a:r>
          <a:endParaRPr lang="en-US" dirty="0"/>
        </a:p>
      </dgm:t>
    </dgm:pt>
    <dgm:pt modelId="{0A6BB648-7642-4A94-809B-5590A55B9E96}" type="parTrans" cxnId="{44B0AA3F-969A-46B0-8A02-C9FB9E9BECF8}">
      <dgm:prSet/>
      <dgm:spPr/>
      <dgm:t>
        <a:bodyPr/>
        <a:lstStyle/>
        <a:p>
          <a:endParaRPr lang="en-US"/>
        </a:p>
      </dgm:t>
    </dgm:pt>
    <dgm:pt modelId="{0D1A3857-D5C0-4D2C-8FB9-36CCF5D032D7}" type="sibTrans" cxnId="{44B0AA3F-969A-46B0-8A02-C9FB9E9BECF8}">
      <dgm:prSet/>
      <dgm:spPr/>
      <dgm:t>
        <a:bodyPr/>
        <a:lstStyle/>
        <a:p>
          <a:endParaRPr lang="en-US"/>
        </a:p>
      </dgm:t>
    </dgm:pt>
    <dgm:pt modelId="{DA168795-0133-466E-8F8F-CF26AD8E2DD0}">
      <dgm:prSet phldrT="[Text]" phldr="1"/>
      <dgm:spPr/>
      <dgm:t>
        <a:bodyPr/>
        <a:lstStyle/>
        <a:p>
          <a:endParaRPr lang="en-US"/>
        </a:p>
      </dgm:t>
    </dgm:pt>
    <dgm:pt modelId="{85904544-99EB-4609-9A6B-F80EA0346474}" type="parTrans" cxnId="{6EA3B714-BB2F-4827-9F91-80F6A95ABD08}">
      <dgm:prSet/>
      <dgm:spPr/>
      <dgm:t>
        <a:bodyPr/>
        <a:lstStyle/>
        <a:p>
          <a:endParaRPr lang="en-US"/>
        </a:p>
      </dgm:t>
    </dgm:pt>
    <dgm:pt modelId="{CB3E36D6-D10F-4469-B1C6-1D132EED217B}" type="sibTrans" cxnId="{6EA3B714-BB2F-4827-9F91-80F6A95ABD08}">
      <dgm:prSet/>
      <dgm:spPr/>
      <dgm:t>
        <a:bodyPr/>
        <a:lstStyle/>
        <a:p>
          <a:endParaRPr lang="en-US"/>
        </a:p>
      </dgm:t>
    </dgm:pt>
    <dgm:pt modelId="{39721B43-2B87-4B6E-BAB2-8FEA9A69557C}">
      <dgm:prSet phldrT="[Text]"/>
      <dgm:spPr/>
      <dgm:t>
        <a:bodyPr/>
        <a:lstStyle/>
        <a:p>
          <a:r>
            <a:rPr lang="en-US" dirty="0" smtClean="0"/>
            <a:t>Compare Versus Traditional Gold Standard (Video)</a:t>
          </a:r>
          <a:endParaRPr lang="en-US" dirty="0"/>
        </a:p>
      </dgm:t>
    </dgm:pt>
    <dgm:pt modelId="{B8CB2EDB-7780-46DA-B7DD-FF63002729AC}" type="parTrans" cxnId="{9F4E5850-B112-4A4C-8198-370E8485270D}">
      <dgm:prSet/>
      <dgm:spPr/>
      <dgm:t>
        <a:bodyPr/>
        <a:lstStyle/>
        <a:p>
          <a:endParaRPr lang="en-US"/>
        </a:p>
      </dgm:t>
    </dgm:pt>
    <dgm:pt modelId="{D9EB6DE7-CBC7-47BC-A4E3-1A465C8E6807}" type="sibTrans" cxnId="{9F4E5850-B112-4A4C-8198-370E8485270D}">
      <dgm:prSet/>
      <dgm:spPr/>
      <dgm:t>
        <a:bodyPr/>
        <a:lstStyle/>
        <a:p>
          <a:endParaRPr lang="en-US"/>
        </a:p>
      </dgm:t>
    </dgm:pt>
    <dgm:pt modelId="{1F288FB6-29B4-437B-9BD7-67FBE17B91AC}">
      <dgm:prSet phldrT="[Text]"/>
      <dgm:spPr/>
      <dgm:t>
        <a:bodyPr/>
        <a:lstStyle/>
        <a:p>
          <a:r>
            <a:rPr lang="en-US" dirty="0" smtClean="0"/>
            <a:t>Demonstrate Correlations, Sensitivity, and Test-Retest Reliability</a:t>
          </a:r>
          <a:endParaRPr lang="en-US" dirty="0"/>
        </a:p>
      </dgm:t>
    </dgm:pt>
    <dgm:pt modelId="{19E9ED8E-9574-4DC9-A7B8-19541CFB9B4F}" type="parTrans" cxnId="{66C3928C-506C-4A4F-9055-892BBC62BBFF}">
      <dgm:prSet/>
      <dgm:spPr/>
      <dgm:t>
        <a:bodyPr/>
        <a:lstStyle/>
        <a:p>
          <a:endParaRPr lang="en-US"/>
        </a:p>
      </dgm:t>
    </dgm:pt>
    <dgm:pt modelId="{000DF31E-EA15-44A3-9FB6-02821238F06C}" type="sibTrans" cxnId="{66C3928C-506C-4A4F-9055-892BBC62BBFF}">
      <dgm:prSet/>
      <dgm:spPr/>
      <dgm:t>
        <a:bodyPr/>
        <a:lstStyle/>
        <a:p>
          <a:endParaRPr lang="en-US"/>
        </a:p>
      </dgm:t>
    </dgm:pt>
    <dgm:pt modelId="{A48FC82A-28A3-4091-B813-F446A520FFCA}">
      <dgm:prSet phldrT="[Text]"/>
      <dgm:spPr/>
      <dgm:t>
        <a:bodyPr/>
        <a:lstStyle/>
        <a:p>
          <a:r>
            <a:rPr lang="en-US" dirty="0" smtClean="0"/>
            <a:t>Move to Unconstrained Environment and Tasks That Mask or Mimic Symptoms</a:t>
          </a:r>
          <a:endParaRPr lang="en-US" dirty="0"/>
        </a:p>
      </dgm:t>
    </dgm:pt>
    <dgm:pt modelId="{BB0CFC42-06C8-4445-A12B-1A737E6FB1B0}" type="parTrans" cxnId="{38111B52-6887-4438-A3D9-502D0880B35A}">
      <dgm:prSet/>
      <dgm:spPr/>
      <dgm:t>
        <a:bodyPr/>
        <a:lstStyle/>
        <a:p>
          <a:endParaRPr lang="en-US"/>
        </a:p>
      </dgm:t>
    </dgm:pt>
    <dgm:pt modelId="{A07B7887-EF98-48F9-A31E-12AB0DD8FC0D}" type="sibTrans" cxnId="{38111B52-6887-4438-A3D9-502D0880B35A}">
      <dgm:prSet/>
      <dgm:spPr/>
      <dgm:t>
        <a:bodyPr/>
        <a:lstStyle/>
        <a:p>
          <a:endParaRPr lang="en-US"/>
        </a:p>
      </dgm:t>
    </dgm:pt>
    <dgm:pt modelId="{CF14ED4F-6905-4349-9561-E1B7C99482CD}">
      <dgm:prSet phldrT="[Text]"/>
      <dgm:spPr/>
      <dgm:t>
        <a:bodyPr/>
        <a:lstStyle/>
        <a:p>
          <a:endParaRPr lang="en-US" dirty="0"/>
        </a:p>
      </dgm:t>
    </dgm:pt>
    <dgm:pt modelId="{308E134D-0AE3-4FFA-A663-48CD61B38262}" type="parTrans" cxnId="{BC05C2C1-0342-485B-826C-5ACF8A7853DA}">
      <dgm:prSet/>
      <dgm:spPr/>
      <dgm:t>
        <a:bodyPr/>
        <a:lstStyle/>
        <a:p>
          <a:endParaRPr lang="en-US"/>
        </a:p>
      </dgm:t>
    </dgm:pt>
    <dgm:pt modelId="{2942AD78-FB3B-4069-9850-400AB73AF34A}" type="sibTrans" cxnId="{BC05C2C1-0342-485B-826C-5ACF8A7853DA}">
      <dgm:prSet/>
      <dgm:spPr/>
      <dgm:t>
        <a:bodyPr/>
        <a:lstStyle/>
        <a:p>
          <a:endParaRPr lang="en-US"/>
        </a:p>
      </dgm:t>
    </dgm:pt>
    <dgm:pt modelId="{379B1D0E-AA80-DF4D-A059-F1A6639DBFEF}">
      <dgm:prSet phldrT="[Text]"/>
      <dgm:spPr/>
      <dgm:t>
        <a:bodyPr/>
        <a:lstStyle/>
        <a:p>
          <a:endParaRPr lang="en-US"/>
        </a:p>
      </dgm:t>
    </dgm:pt>
    <dgm:pt modelId="{097D594E-A952-5F46-9514-2BBDE304DDDB}" type="parTrans" cxnId="{7355199A-680F-7241-ADB9-A3C9638A267D}">
      <dgm:prSet/>
      <dgm:spPr/>
      <dgm:t>
        <a:bodyPr/>
        <a:lstStyle/>
        <a:p>
          <a:endParaRPr lang="en-US"/>
        </a:p>
      </dgm:t>
    </dgm:pt>
    <dgm:pt modelId="{3D057A59-DCF7-2346-A208-DF496EDEC1AB}" type="sibTrans" cxnId="{7355199A-680F-7241-ADB9-A3C9638A267D}">
      <dgm:prSet/>
      <dgm:spPr/>
      <dgm:t>
        <a:bodyPr/>
        <a:lstStyle/>
        <a:p>
          <a:endParaRPr lang="en-US"/>
        </a:p>
      </dgm:t>
    </dgm:pt>
    <dgm:pt modelId="{7DA04315-1BD8-A547-B58E-1171478B1BF6}">
      <dgm:prSet phldrT="[Text]"/>
      <dgm:spPr/>
      <dgm:t>
        <a:bodyPr/>
        <a:lstStyle/>
        <a:p>
          <a:endParaRPr lang="en-US" dirty="0"/>
        </a:p>
      </dgm:t>
    </dgm:pt>
    <dgm:pt modelId="{CA036216-A145-2644-BEC6-47DD3D7B82B4}" type="parTrans" cxnId="{1A400DE3-E8EC-D74C-B3DD-E1C77480AFEB}">
      <dgm:prSet/>
      <dgm:spPr/>
      <dgm:t>
        <a:bodyPr/>
        <a:lstStyle/>
        <a:p>
          <a:endParaRPr lang="en-US"/>
        </a:p>
      </dgm:t>
    </dgm:pt>
    <dgm:pt modelId="{BB4711ED-4731-7C4A-9894-874DF051E7CE}" type="sibTrans" cxnId="{1A400DE3-E8EC-D74C-B3DD-E1C77480AFEB}">
      <dgm:prSet/>
      <dgm:spPr/>
      <dgm:t>
        <a:bodyPr/>
        <a:lstStyle/>
        <a:p>
          <a:endParaRPr lang="en-US"/>
        </a:p>
      </dgm:t>
    </dgm:pt>
    <dgm:pt modelId="{1ECE828F-B54B-4718-8216-A609C1DCA8F2}" type="pres">
      <dgm:prSet presAssocID="{E06D1CC7-9F43-4D0D-B046-2750FC18BB5E}" presName="outerComposite" presStyleCnt="0">
        <dgm:presLayoutVars>
          <dgm:chMax val="5"/>
          <dgm:dir/>
          <dgm:resizeHandles val="exact"/>
        </dgm:presLayoutVars>
      </dgm:prSet>
      <dgm:spPr/>
      <dgm:t>
        <a:bodyPr/>
        <a:lstStyle/>
        <a:p>
          <a:endParaRPr lang="en-US"/>
        </a:p>
      </dgm:t>
    </dgm:pt>
    <dgm:pt modelId="{3E91C0E7-79A1-4D85-AC34-686D7582BCBB}" type="pres">
      <dgm:prSet presAssocID="{E06D1CC7-9F43-4D0D-B046-2750FC18BB5E}" presName="dummyMaxCanvas" presStyleCnt="0">
        <dgm:presLayoutVars/>
      </dgm:prSet>
      <dgm:spPr/>
      <dgm:t>
        <a:bodyPr/>
        <a:lstStyle/>
        <a:p>
          <a:endParaRPr lang="en-US"/>
        </a:p>
      </dgm:t>
    </dgm:pt>
    <dgm:pt modelId="{3CDEACC9-2052-4DD5-BCCD-A607045B34FD}" type="pres">
      <dgm:prSet presAssocID="{E06D1CC7-9F43-4D0D-B046-2750FC18BB5E}" presName="FiveNodes_1" presStyleLbl="node1" presStyleIdx="0" presStyleCnt="5">
        <dgm:presLayoutVars>
          <dgm:bulletEnabled val="1"/>
        </dgm:presLayoutVars>
      </dgm:prSet>
      <dgm:spPr/>
      <dgm:t>
        <a:bodyPr/>
        <a:lstStyle/>
        <a:p>
          <a:endParaRPr lang="en-US"/>
        </a:p>
      </dgm:t>
    </dgm:pt>
    <dgm:pt modelId="{C871A4A5-F640-466D-98E2-3711F96E4414}" type="pres">
      <dgm:prSet presAssocID="{E06D1CC7-9F43-4D0D-B046-2750FC18BB5E}" presName="FiveNodes_2" presStyleLbl="node1" presStyleIdx="1" presStyleCnt="5">
        <dgm:presLayoutVars>
          <dgm:bulletEnabled val="1"/>
        </dgm:presLayoutVars>
      </dgm:prSet>
      <dgm:spPr/>
      <dgm:t>
        <a:bodyPr/>
        <a:lstStyle/>
        <a:p>
          <a:endParaRPr lang="en-US"/>
        </a:p>
      </dgm:t>
    </dgm:pt>
    <dgm:pt modelId="{269CE85D-FED3-4647-AEE0-A6FC845A27EB}" type="pres">
      <dgm:prSet presAssocID="{E06D1CC7-9F43-4D0D-B046-2750FC18BB5E}" presName="FiveNodes_3" presStyleLbl="node1" presStyleIdx="2" presStyleCnt="5">
        <dgm:presLayoutVars>
          <dgm:bulletEnabled val="1"/>
        </dgm:presLayoutVars>
      </dgm:prSet>
      <dgm:spPr/>
      <dgm:t>
        <a:bodyPr/>
        <a:lstStyle/>
        <a:p>
          <a:endParaRPr lang="en-US"/>
        </a:p>
      </dgm:t>
    </dgm:pt>
    <dgm:pt modelId="{292B05C9-636E-4E38-A0EA-399C0F394B58}" type="pres">
      <dgm:prSet presAssocID="{E06D1CC7-9F43-4D0D-B046-2750FC18BB5E}" presName="FiveNodes_4" presStyleLbl="node1" presStyleIdx="3" presStyleCnt="5">
        <dgm:presLayoutVars>
          <dgm:bulletEnabled val="1"/>
        </dgm:presLayoutVars>
      </dgm:prSet>
      <dgm:spPr/>
      <dgm:t>
        <a:bodyPr/>
        <a:lstStyle/>
        <a:p>
          <a:endParaRPr lang="en-US"/>
        </a:p>
      </dgm:t>
    </dgm:pt>
    <dgm:pt modelId="{CA6D9085-9E0E-47FB-B344-E2C404C23DB5}" type="pres">
      <dgm:prSet presAssocID="{E06D1CC7-9F43-4D0D-B046-2750FC18BB5E}" presName="FiveNodes_5" presStyleLbl="node1" presStyleIdx="4" presStyleCnt="5">
        <dgm:presLayoutVars>
          <dgm:bulletEnabled val="1"/>
        </dgm:presLayoutVars>
      </dgm:prSet>
      <dgm:spPr/>
      <dgm:t>
        <a:bodyPr/>
        <a:lstStyle/>
        <a:p>
          <a:endParaRPr lang="en-US"/>
        </a:p>
      </dgm:t>
    </dgm:pt>
    <dgm:pt modelId="{150A290A-7563-45C5-9605-444FF8EB2938}" type="pres">
      <dgm:prSet presAssocID="{E06D1CC7-9F43-4D0D-B046-2750FC18BB5E}" presName="FiveConn_1-2" presStyleLbl="fgAccFollowNode1" presStyleIdx="0" presStyleCnt="4">
        <dgm:presLayoutVars>
          <dgm:bulletEnabled val="1"/>
        </dgm:presLayoutVars>
      </dgm:prSet>
      <dgm:spPr/>
      <dgm:t>
        <a:bodyPr/>
        <a:lstStyle/>
        <a:p>
          <a:endParaRPr lang="en-US"/>
        </a:p>
      </dgm:t>
    </dgm:pt>
    <dgm:pt modelId="{20B3D0CD-1976-4C51-8E42-335FFC3DC118}" type="pres">
      <dgm:prSet presAssocID="{E06D1CC7-9F43-4D0D-B046-2750FC18BB5E}" presName="FiveConn_2-3" presStyleLbl="fgAccFollowNode1" presStyleIdx="1" presStyleCnt="4">
        <dgm:presLayoutVars>
          <dgm:bulletEnabled val="1"/>
        </dgm:presLayoutVars>
      </dgm:prSet>
      <dgm:spPr/>
      <dgm:t>
        <a:bodyPr/>
        <a:lstStyle/>
        <a:p>
          <a:endParaRPr lang="en-US"/>
        </a:p>
      </dgm:t>
    </dgm:pt>
    <dgm:pt modelId="{312C26C0-9F83-4501-82FC-1F78F630357D}" type="pres">
      <dgm:prSet presAssocID="{E06D1CC7-9F43-4D0D-B046-2750FC18BB5E}" presName="FiveConn_3-4" presStyleLbl="fgAccFollowNode1" presStyleIdx="2" presStyleCnt="4">
        <dgm:presLayoutVars>
          <dgm:bulletEnabled val="1"/>
        </dgm:presLayoutVars>
      </dgm:prSet>
      <dgm:spPr/>
      <dgm:t>
        <a:bodyPr/>
        <a:lstStyle/>
        <a:p>
          <a:endParaRPr lang="en-US"/>
        </a:p>
      </dgm:t>
    </dgm:pt>
    <dgm:pt modelId="{1E2D1702-46D2-4962-8283-8F0A37263325}" type="pres">
      <dgm:prSet presAssocID="{E06D1CC7-9F43-4D0D-B046-2750FC18BB5E}" presName="FiveConn_4-5" presStyleLbl="fgAccFollowNode1" presStyleIdx="3" presStyleCnt="4">
        <dgm:presLayoutVars>
          <dgm:bulletEnabled val="1"/>
        </dgm:presLayoutVars>
      </dgm:prSet>
      <dgm:spPr/>
      <dgm:t>
        <a:bodyPr/>
        <a:lstStyle/>
        <a:p>
          <a:endParaRPr lang="en-US"/>
        </a:p>
      </dgm:t>
    </dgm:pt>
    <dgm:pt modelId="{BB8EAEB2-C873-4FE4-83AA-AF43F9739D21}" type="pres">
      <dgm:prSet presAssocID="{E06D1CC7-9F43-4D0D-B046-2750FC18BB5E}" presName="FiveNodes_1_text" presStyleLbl="node1" presStyleIdx="4" presStyleCnt="5">
        <dgm:presLayoutVars>
          <dgm:bulletEnabled val="1"/>
        </dgm:presLayoutVars>
      </dgm:prSet>
      <dgm:spPr/>
      <dgm:t>
        <a:bodyPr/>
        <a:lstStyle/>
        <a:p>
          <a:endParaRPr lang="en-US"/>
        </a:p>
      </dgm:t>
    </dgm:pt>
    <dgm:pt modelId="{1426D117-B375-44BF-A1CD-9BF371FFCB00}" type="pres">
      <dgm:prSet presAssocID="{E06D1CC7-9F43-4D0D-B046-2750FC18BB5E}" presName="FiveNodes_2_text" presStyleLbl="node1" presStyleIdx="4" presStyleCnt="5">
        <dgm:presLayoutVars>
          <dgm:bulletEnabled val="1"/>
        </dgm:presLayoutVars>
      </dgm:prSet>
      <dgm:spPr/>
      <dgm:t>
        <a:bodyPr/>
        <a:lstStyle/>
        <a:p>
          <a:endParaRPr lang="en-US"/>
        </a:p>
      </dgm:t>
    </dgm:pt>
    <dgm:pt modelId="{C533DE78-BA5F-42D8-A085-06042BE89399}" type="pres">
      <dgm:prSet presAssocID="{E06D1CC7-9F43-4D0D-B046-2750FC18BB5E}" presName="FiveNodes_3_text" presStyleLbl="node1" presStyleIdx="4" presStyleCnt="5">
        <dgm:presLayoutVars>
          <dgm:bulletEnabled val="1"/>
        </dgm:presLayoutVars>
      </dgm:prSet>
      <dgm:spPr/>
      <dgm:t>
        <a:bodyPr/>
        <a:lstStyle/>
        <a:p>
          <a:endParaRPr lang="en-US"/>
        </a:p>
      </dgm:t>
    </dgm:pt>
    <dgm:pt modelId="{E5FB781A-B213-4B82-B3B4-0C1FBF6FC643}" type="pres">
      <dgm:prSet presAssocID="{E06D1CC7-9F43-4D0D-B046-2750FC18BB5E}" presName="FiveNodes_4_text" presStyleLbl="node1" presStyleIdx="4" presStyleCnt="5">
        <dgm:presLayoutVars>
          <dgm:bulletEnabled val="1"/>
        </dgm:presLayoutVars>
      </dgm:prSet>
      <dgm:spPr/>
      <dgm:t>
        <a:bodyPr/>
        <a:lstStyle/>
        <a:p>
          <a:endParaRPr lang="en-US"/>
        </a:p>
      </dgm:t>
    </dgm:pt>
    <dgm:pt modelId="{3F42C2D3-F52B-400F-AD39-DA1E579BDE06}" type="pres">
      <dgm:prSet presAssocID="{E06D1CC7-9F43-4D0D-B046-2750FC18BB5E}" presName="FiveNodes_5_text" presStyleLbl="node1" presStyleIdx="4" presStyleCnt="5">
        <dgm:presLayoutVars>
          <dgm:bulletEnabled val="1"/>
        </dgm:presLayoutVars>
      </dgm:prSet>
      <dgm:spPr/>
      <dgm:t>
        <a:bodyPr/>
        <a:lstStyle/>
        <a:p>
          <a:endParaRPr lang="en-US"/>
        </a:p>
      </dgm:t>
    </dgm:pt>
  </dgm:ptLst>
  <dgm:cxnLst>
    <dgm:cxn modelId="{45E4630A-3BDD-AF49-A502-6B2D9708B977}" type="presOf" srcId="{1F288FB6-29B4-437B-9BD7-67FBE17B91AC}" destId="{E5FB781A-B213-4B82-B3B4-0C1FBF6FC643}" srcOrd="1" destOrd="0" presId="urn:microsoft.com/office/officeart/2005/8/layout/vProcess5"/>
    <dgm:cxn modelId="{E96E0A49-C9E6-6641-BEB6-DC96A6831F3D}" type="presOf" srcId="{39721B43-2B87-4B6E-BAB2-8FEA9A69557C}" destId="{269CE85D-FED3-4647-AEE0-A6FC845A27EB}" srcOrd="0" destOrd="0" presId="urn:microsoft.com/office/officeart/2005/8/layout/vProcess5"/>
    <dgm:cxn modelId="{7339E7AC-B51C-F44A-9935-E8741C16D998}" type="presOf" srcId="{A48FC82A-28A3-4091-B813-F446A520FFCA}" destId="{CA6D9085-9E0E-47FB-B344-E2C404C23DB5}" srcOrd="0" destOrd="0" presId="urn:microsoft.com/office/officeart/2005/8/layout/vProcess5"/>
    <dgm:cxn modelId="{5E065AE5-2FC2-D74C-B113-CA0D2428DD57}" type="presOf" srcId="{A48FC82A-28A3-4091-B813-F446A520FFCA}" destId="{3F42C2D3-F52B-400F-AD39-DA1E579BDE06}" srcOrd="1" destOrd="0" presId="urn:microsoft.com/office/officeart/2005/8/layout/vProcess5"/>
    <dgm:cxn modelId="{44B0AA3F-969A-46B0-8A02-C9FB9E9BECF8}" srcId="{E06D1CC7-9F43-4D0D-B046-2750FC18BB5E}" destId="{8B54DDF9-AAD2-4653-80FE-B7779A3DC275}" srcOrd="1" destOrd="0" parTransId="{0A6BB648-7642-4A94-809B-5590A55B9E96}" sibTransId="{0D1A3857-D5C0-4D2C-8FB9-36CCF5D032D7}"/>
    <dgm:cxn modelId="{CAA886C0-D3C5-8742-A89A-F95F81E132C9}" type="presOf" srcId="{E06D1CC7-9F43-4D0D-B046-2750FC18BB5E}" destId="{1ECE828F-B54B-4718-8216-A609C1DCA8F2}" srcOrd="0" destOrd="0" presId="urn:microsoft.com/office/officeart/2005/8/layout/vProcess5"/>
    <dgm:cxn modelId="{2E13A3CC-BAE4-4D42-B42A-3EDFEF5E04E6}" type="presOf" srcId="{1F288FB6-29B4-437B-9BD7-67FBE17B91AC}" destId="{292B05C9-636E-4E38-A0EA-399C0F394B58}" srcOrd="0" destOrd="0" presId="urn:microsoft.com/office/officeart/2005/8/layout/vProcess5"/>
    <dgm:cxn modelId="{9F4E5850-B112-4A4C-8198-370E8485270D}" srcId="{E06D1CC7-9F43-4D0D-B046-2750FC18BB5E}" destId="{39721B43-2B87-4B6E-BAB2-8FEA9A69557C}" srcOrd="2" destOrd="0" parTransId="{B8CB2EDB-7780-46DA-B7DD-FF63002729AC}" sibTransId="{D9EB6DE7-CBC7-47BC-A4E3-1A465C8E6807}"/>
    <dgm:cxn modelId="{5C87BA9E-6723-4BD3-BA00-664EDBD61C66}" srcId="{E06D1CC7-9F43-4D0D-B046-2750FC18BB5E}" destId="{02A466DF-29A7-4E45-9073-86F0DF16A0B0}" srcOrd="0" destOrd="0" parTransId="{64129D5E-8858-441D-BBD4-B12198C2DE4D}" sibTransId="{B281025D-C8F4-459C-9191-9F5BA367786C}"/>
    <dgm:cxn modelId="{1B5719C5-B359-E84E-B6DA-70830349CBF8}" type="presOf" srcId="{02A466DF-29A7-4E45-9073-86F0DF16A0B0}" destId="{3CDEACC9-2052-4DD5-BCCD-A607045B34FD}" srcOrd="0" destOrd="0" presId="urn:microsoft.com/office/officeart/2005/8/layout/vProcess5"/>
    <dgm:cxn modelId="{0275A720-3EA1-F845-B0EC-DFCA4A34F5E9}" type="presOf" srcId="{8B54DDF9-AAD2-4653-80FE-B7779A3DC275}" destId="{1426D117-B375-44BF-A1CD-9BF371FFCB00}" srcOrd="1" destOrd="0" presId="urn:microsoft.com/office/officeart/2005/8/layout/vProcess5"/>
    <dgm:cxn modelId="{994F770B-B8AF-CD4D-861C-064FC23CD151}" type="presOf" srcId="{0D1A3857-D5C0-4D2C-8FB9-36CCF5D032D7}" destId="{20B3D0CD-1976-4C51-8E42-335FFC3DC118}" srcOrd="0" destOrd="0" presId="urn:microsoft.com/office/officeart/2005/8/layout/vProcess5"/>
    <dgm:cxn modelId="{66C3928C-506C-4A4F-9055-892BBC62BBFF}" srcId="{E06D1CC7-9F43-4D0D-B046-2750FC18BB5E}" destId="{1F288FB6-29B4-437B-9BD7-67FBE17B91AC}" srcOrd="3" destOrd="0" parTransId="{19E9ED8E-9574-4DC9-A7B8-19541CFB9B4F}" sibTransId="{000DF31E-EA15-44A3-9FB6-02821238F06C}"/>
    <dgm:cxn modelId="{6EA3B714-BB2F-4827-9F91-80F6A95ABD08}" srcId="{E06D1CC7-9F43-4D0D-B046-2750FC18BB5E}" destId="{DA168795-0133-466E-8F8F-CF26AD8E2DD0}" srcOrd="8" destOrd="0" parTransId="{85904544-99EB-4609-9A6B-F80EA0346474}" sibTransId="{CB3E36D6-D10F-4469-B1C6-1D132EED217B}"/>
    <dgm:cxn modelId="{0855BDD9-BA1C-AD4F-8FC0-09E94444065C}" type="presOf" srcId="{B281025D-C8F4-459C-9191-9F5BA367786C}" destId="{150A290A-7563-45C5-9605-444FF8EB2938}" srcOrd="0" destOrd="0" presId="urn:microsoft.com/office/officeart/2005/8/layout/vProcess5"/>
    <dgm:cxn modelId="{853B40D7-AA56-024D-A367-BB918CCBB596}" type="presOf" srcId="{000DF31E-EA15-44A3-9FB6-02821238F06C}" destId="{1E2D1702-46D2-4962-8283-8F0A37263325}" srcOrd="0" destOrd="0" presId="urn:microsoft.com/office/officeart/2005/8/layout/vProcess5"/>
    <dgm:cxn modelId="{1A400DE3-E8EC-D74C-B3DD-E1C77480AFEB}" srcId="{E06D1CC7-9F43-4D0D-B046-2750FC18BB5E}" destId="{7DA04315-1BD8-A547-B58E-1171478B1BF6}" srcOrd="6" destOrd="0" parTransId="{CA036216-A145-2644-BEC6-47DD3D7B82B4}" sibTransId="{BB4711ED-4731-7C4A-9894-874DF051E7CE}"/>
    <dgm:cxn modelId="{38111B52-6887-4438-A3D9-502D0880B35A}" srcId="{E06D1CC7-9F43-4D0D-B046-2750FC18BB5E}" destId="{A48FC82A-28A3-4091-B813-F446A520FFCA}" srcOrd="4" destOrd="0" parTransId="{BB0CFC42-06C8-4445-A12B-1A737E6FB1B0}" sibTransId="{A07B7887-EF98-48F9-A31E-12AB0DD8FC0D}"/>
    <dgm:cxn modelId="{A66564D7-68EF-4B45-BDFF-7ACB4AFDBF73}" type="presOf" srcId="{02A466DF-29A7-4E45-9073-86F0DF16A0B0}" destId="{BB8EAEB2-C873-4FE4-83AA-AF43F9739D21}" srcOrd="1" destOrd="0" presId="urn:microsoft.com/office/officeart/2005/8/layout/vProcess5"/>
    <dgm:cxn modelId="{21A503CE-1AC0-1745-B759-729C0F0ED269}" type="presOf" srcId="{39721B43-2B87-4B6E-BAB2-8FEA9A69557C}" destId="{C533DE78-BA5F-42D8-A085-06042BE89399}" srcOrd="1" destOrd="0" presId="urn:microsoft.com/office/officeart/2005/8/layout/vProcess5"/>
    <dgm:cxn modelId="{B77056C2-07AC-B54E-BD0D-0699B61E13F6}" type="presOf" srcId="{8B54DDF9-AAD2-4653-80FE-B7779A3DC275}" destId="{C871A4A5-F640-466D-98E2-3711F96E4414}" srcOrd="0" destOrd="0" presId="urn:microsoft.com/office/officeart/2005/8/layout/vProcess5"/>
    <dgm:cxn modelId="{7355199A-680F-7241-ADB9-A3C9638A267D}" srcId="{E06D1CC7-9F43-4D0D-B046-2750FC18BB5E}" destId="{379B1D0E-AA80-DF4D-A059-F1A6639DBFEF}" srcOrd="5" destOrd="0" parTransId="{097D594E-A952-5F46-9514-2BBDE304DDDB}" sibTransId="{3D057A59-DCF7-2346-A208-DF496EDEC1AB}"/>
    <dgm:cxn modelId="{C082C850-EAFA-A24F-9797-CF682BC6277D}" type="presOf" srcId="{D9EB6DE7-CBC7-47BC-A4E3-1A465C8E6807}" destId="{312C26C0-9F83-4501-82FC-1F78F630357D}" srcOrd="0" destOrd="0" presId="urn:microsoft.com/office/officeart/2005/8/layout/vProcess5"/>
    <dgm:cxn modelId="{BC05C2C1-0342-485B-826C-5ACF8A7853DA}" srcId="{E06D1CC7-9F43-4D0D-B046-2750FC18BB5E}" destId="{CF14ED4F-6905-4349-9561-E1B7C99482CD}" srcOrd="7" destOrd="0" parTransId="{308E134D-0AE3-4FFA-A663-48CD61B38262}" sibTransId="{2942AD78-FB3B-4069-9850-400AB73AF34A}"/>
    <dgm:cxn modelId="{16E57748-4118-4C41-B17D-0219CF23F899}" type="presParOf" srcId="{1ECE828F-B54B-4718-8216-A609C1DCA8F2}" destId="{3E91C0E7-79A1-4D85-AC34-686D7582BCBB}" srcOrd="0" destOrd="0" presId="urn:microsoft.com/office/officeart/2005/8/layout/vProcess5"/>
    <dgm:cxn modelId="{EF732B2F-4E75-1246-B88D-1C2DEAA29AF4}" type="presParOf" srcId="{1ECE828F-B54B-4718-8216-A609C1DCA8F2}" destId="{3CDEACC9-2052-4DD5-BCCD-A607045B34FD}" srcOrd="1" destOrd="0" presId="urn:microsoft.com/office/officeart/2005/8/layout/vProcess5"/>
    <dgm:cxn modelId="{51D7C69E-91FE-3649-98B2-A2B339DB37FE}" type="presParOf" srcId="{1ECE828F-B54B-4718-8216-A609C1DCA8F2}" destId="{C871A4A5-F640-466D-98E2-3711F96E4414}" srcOrd="2" destOrd="0" presId="urn:microsoft.com/office/officeart/2005/8/layout/vProcess5"/>
    <dgm:cxn modelId="{5D46C3F3-0593-024A-AD16-845EBFF966BD}" type="presParOf" srcId="{1ECE828F-B54B-4718-8216-A609C1DCA8F2}" destId="{269CE85D-FED3-4647-AEE0-A6FC845A27EB}" srcOrd="3" destOrd="0" presId="urn:microsoft.com/office/officeart/2005/8/layout/vProcess5"/>
    <dgm:cxn modelId="{B45E4821-1CEE-0B4B-BED8-4F82BD9B2D2F}" type="presParOf" srcId="{1ECE828F-B54B-4718-8216-A609C1DCA8F2}" destId="{292B05C9-636E-4E38-A0EA-399C0F394B58}" srcOrd="4" destOrd="0" presId="urn:microsoft.com/office/officeart/2005/8/layout/vProcess5"/>
    <dgm:cxn modelId="{AD5656C7-4FB0-4043-AEB4-AE92C4862E02}" type="presParOf" srcId="{1ECE828F-B54B-4718-8216-A609C1DCA8F2}" destId="{CA6D9085-9E0E-47FB-B344-E2C404C23DB5}" srcOrd="5" destOrd="0" presId="urn:microsoft.com/office/officeart/2005/8/layout/vProcess5"/>
    <dgm:cxn modelId="{FB266610-7754-7B4B-B1B1-154E9DA42236}" type="presParOf" srcId="{1ECE828F-B54B-4718-8216-A609C1DCA8F2}" destId="{150A290A-7563-45C5-9605-444FF8EB2938}" srcOrd="6" destOrd="0" presId="urn:microsoft.com/office/officeart/2005/8/layout/vProcess5"/>
    <dgm:cxn modelId="{8D626D9B-AAD5-724D-B7BA-A35468C6A936}" type="presParOf" srcId="{1ECE828F-B54B-4718-8216-A609C1DCA8F2}" destId="{20B3D0CD-1976-4C51-8E42-335FFC3DC118}" srcOrd="7" destOrd="0" presId="urn:microsoft.com/office/officeart/2005/8/layout/vProcess5"/>
    <dgm:cxn modelId="{169E4346-208F-9B4C-88E7-5D8505461B23}" type="presParOf" srcId="{1ECE828F-B54B-4718-8216-A609C1DCA8F2}" destId="{312C26C0-9F83-4501-82FC-1F78F630357D}" srcOrd="8" destOrd="0" presId="urn:microsoft.com/office/officeart/2005/8/layout/vProcess5"/>
    <dgm:cxn modelId="{82C7202E-5F89-FD4B-9F53-15597E8C51F0}" type="presParOf" srcId="{1ECE828F-B54B-4718-8216-A609C1DCA8F2}" destId="{1E2D1702-46D2-4962-8283-8F0A37263325}" srcOrd="9" destOrd="0" presId="urn:microsoft.com/office/officeart/2005/8/layout/vProcess5"/>
    <dgm:cxn modelId="{E4E46D2F-15A6-DB46-AD0B-465CC8A06D06}" type="presParOf" srcId="{1ECE828F-B54B-4718-8216-A609C1DCA8F2}" destId="{BB8EAEB2-C873-4FE4-83AA-AF43F9739D21}" srcOrd="10" destOrd="0" presId="urn:microsoft.com/office/officeart/2005/8/layout/vProcess5"/>
    <dgm:cxn modelId="{513BB63C-BC36-CD45-AD78-F677482AB816}" type="presParOf" srcId="{1ECE828F-B54B-4718-8216-A609C1DCA8F2}" destId="{1426D117-B375-44BF-A1CD-9BF371FFCB00}" srcOrd="11" destOrd="0" presId="urn:microsoft.com/office/officeart/2005/8/layout/vProcess5"/>
    <dgm:cxn modelId="{172EB4FF-3EF3-1B44-8721-843D96A5F3EE}" type="presParOf" srcId="{1ECE828F-B54B-4718-8216-A609C1DCA8F2}" destId="{C533DE78-BA5F-42D8-A085-06042BE89399}" srcOrd="12" destOrd="0" presId="urn:microsoft.com/office/officeart/2005/8/layout/vProcess5"/>
    <dgm:cxn modelId="{12BEF45C-8278-3942-A50E-24EC251A82DD}" type="presParOf" srcId="{1ECE828F-B54B-4718-8216-A609C1DCA8F2}" destId="{E5FB781A-B213-4B82-B3B4-0C1FBF6FC643}" srcOrd="13" destOrd="0" presId="urn:microsoft.com/office/officeart/2005/8/layout/vProcess5"/>
    <dgm:cxn modelId="{82604247-E0B5-A94A-9267-55EBD71036F3}" type="presParOf" srcId="{1ECE828F-B54B-4718-8216-A609C1DCA8F2}" destId="{3F42C2D3-F52B-400F-AD39-DA1E579BDE06}"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F93195-7E3A-B945-A0C7-4C272E4D7FBB}" type="doc">
      <dgm:prSet loTypeId="urn:microsoft.com/office/officeart/2005/8/layout/venn2" loCatId="process" qsTypeId="urn:microsoft.com/office/officeart/2005/8/quickstyle/3D4" qsCatId="3D" csTypeId="urn:microsoft.com/office/officeart/2005/8/colors/colorful4" csCatId="colorful" phldr="1"/>
      <dgm:spPr/>
      <dgm:t>
        <a:bodyPr/>
        <a:lstStyle/>
        <a:p>
          <a:endParaRPr lang="en-US"/>
        </a:p>
      </dgm:t>
    </dgm:pt>
    <dgm:pt modelId="{F3C55FEE-9C2E-4548-BE34-D463A5327705}">
      <dgm:prSet/>
      <dgm:spPr>
        <a:solidFill>
          <a:schemeClr val="accent4">
            <a:lumMod val="50000"/>
          </a:schemeClr>
        </a:solidFill>
      </dgm:spPr>
      <dgm:t>
        <a:bodyPr/>
        <a:lstStyle/>
        <a:p>
          <a:pPr rtl="0"/>
          <a:r>
            <a:rPr lang="en-US" b="1" dirty="0" smtClean="0"/>
            <a:t>Measurements</a:t>
          </a:r>
          <a:endParaRPr lang="en-US" dirty="0"/>
        </a:p>
      </dgm:t>
    </dgm:pt>
    <dgm:pt modelId="{F3B577A4-F239-2042-9A10-9EE62C3FCB58}" type="parTrans" cxnId="{A4B91B00-4E75-CE43-9BDD-398A5856994B}">
      <dgm:prSet/>
      <dgm:spPr/>
      <dgm:t>
        <a:bodyPr/>
        <a:lstStyle/>
        <a:p>
          <a:endParaRPr lang="en-US"/>
        </a:p>
      </dgm:t>
    </dgm:pt>
    <dgm:pt modelId="{EF3D7154-9E5C-1C4E-B4C4-68A48F7C3991}" type="sibTrans" cxnId="{A4B91B00-4E75-CE43-9BDD-398A5856994B}">
      <dgm:prSet/>
      <dgm:spPr/>
      <dgm:t>
        <a:bodyPr/>
        <a:lstStyle/>
        <a:p>
          <a:endParaRPr lang="en-US"/>
        </a:p>
      </dgm:t>
    </dgm:pt>
    <dgm:pt modelId="{E882BCDB-AD4C-574B-9390-0CE96A7EE1B9}">
      <dgm:prSet/>
      <dgm:spPr/>
      <dgm:t>
        <a:bodyPr/>
        <a:lstStyle/>
        <a:p>
          <a:pPr rtl="0"/>
          <a:r>
            <a:rPr lang="en-US" dirty="0" smtClean="0"/>
            <a:t>Parkinson’s disease</a:t>
          </a:r>
          <a:endParaRPr lang="en-US" dirty="0"/>
        </a:p>
      </dgm:t>
    </dgm:pt>
    <dgm:pt modelId="{8D7D20F9-6AC0-7042-9FF6-AD7E59D3495B}" type="parTrans" cxnId="{36121718-5B00-994A-AD68-2F1D7C78CE65}">
      <dgm:prSet/>
      <dgm:spPr/>
      <dgm:t>
        <a:bodyPr/>
        <a:lstStyle/>
        <a:p>
          <a:endParaRPr lang="en-US"/>
        </a:p>
      </dgm:t>
    </dgm:pt>
    <dgm:pt modelId="{B521A4B3-494C-D048-824C-D5B4D9B77792}" type="sibTrans" cxnId="{36121718-5B00-994A-AD68-2F1D7C78CE65}">
      <dgm:prSet/>
      <dgm:spPr/>
      <dgm:t>
        <a:bodyPr/>
        <a:lstStyle/>
        <a:p>
          <a:endParaRPr lang="en-US"/>
        </a:p>
      </dgm:t>
    </dgm:pt>
    <dgm:pt modelId="{CC1C8C40-DE74-1043-B811-7B2EC2AA972E}">
      <dgm:prSet custT="1"/>
      <dgm:spPr/>
      <dgm:t>
        <a:bodyPr/>
        <a:lstStyle/>
        <a:p>
          <a:r>
            <a:rPr lang="en-US" sz="1800" dirty="0" smtClean="0"/>
            <a:t>Therapeutic applications</a:t>
          </a:r>
          <a:endParaRPr lang="en-US" sz="1800" dirty="0"/>
        </a:p>
      </dgm:t>
    </dgm:pt>
    <dgm:pt modelId="{CE0D40E8-5F2D-934F-8747-F62477D89833}" type="parTrans" cxnId="{2FAA6438-1B26-1C4F-B1C6-F04637146554}">
      <dgm:prSet/>
      <dgm:spPr/>
      <dgm:t>
        <a:bodyPr/>
        <a:lstStyle/>
        <a:p>
          <a:endParaRPr lang="en-US"/>
        </a:p>
      </dgm:t>
    </dgm:pt>
    <dgm:pt modelId="{29AE6600-D278-AC4A-947D-865DEC8E507D}" type="sibTrans" cxnId="{2FAA6438-1B26-1C4F-B1C6-F04637146554}">
      <dgm:prSet/>
      <dgm:spPr/>
      <dgm:t>
        <a:bodyPr/>
        <a:lstStyle/>
        <a:p>
          <a:endParaRPr lang="en-US"/>
        </a:p>
      </dgm:t>
    </dgm:pt>
    <dgm:pt modelId="{4DA54F96-7812-FB4F-B851-7B01F4D95539}" type="pres">
      <dgm:prSet presAssocID="{5AF93195-7E3A-B945-A0C7-4C272E4D7FBB}" presName="Name0" presStyleCnt="0">
        <dgm:presLayoutVars>
          <dgm:chMax val="7"/>
          <dgm:resizeHandles val="exact"/>
        </dgm:presLayoutVars>
      </dgm:prSet>
      <dgm:spPr/>
      <dgm:t>
        <a:bodyPr/>
        <a:lstStyle/>
        <a:p>
          <a:endParaRPr lang="en-US"/>
        </a:p>
      </dgm:t>
    </dgm:pt>
    <dgm:pt modelId="{5225CE28-C768-754A-A2FC-19C43D0DBDD5}" type="pres">
      <dgm:prSet presAssocID="{5AF93195-7E3A-B945-A0C7-4C272E4D7FBB}" presName="comp1" presStyleCnt="0"/>
      <dgm:spPr/>
    </dgm:pt>
    <dgm:pt modelId="{567B2BA9-A815-6E46-9457-F7FAE5AA42E6}" type="pres">
      <dgm:prSet presAssocID="{5AF93195-7E3A-B945-A0C7-4C272E4D7FBB}" presName="circle1" presStyleLbl="node1" presStyleIdx="0" presStyleCnt="3" custScaleX="87891" custScaleY="80566" custLinFactNeighborX="-20592"/>
      <dgm:spPr/>
      <dgm:t>
        <a:bodyPr/>
        <a:lstStyle/>
        <a:p>
          <a:endParaRPr lang="en-US"/>
        </a:p>
      </dgm:t>
    </dgm:pt>
    <dgm:pt modelId="{2143CA66-0772-2246-8F11-1EF19A3206EE}" type="pres">
      <dgm:prSet presAssocID="{5AF93195-7E3A-B945-A0C7-4C272E4D7FBB}" presName="c1text" presStyleLbl="node1" presStyleIdx="0" presStyleCnt="3">
        <dgm:presLayoutVars>
          <dgm:bulletEnabled val="1"/>
        </dgm:presLayoutVars>
      </dgm:prSet>
      <dgm:spPr/>
      <dgm:t>
        <a:bodyPr/>
        <a:lstStyle/>
        <a:p>
          <a:endParaRPr lang="en-US"/>
        </a:p>
      </dgm:t>
    </dgm:pt>
    <dgm:pt modelId="{D3FAC3CC-1905-8940-BFBE-FA01B642F5E8}" type="pres">
      <dgm:prSet presAssocID="{5AF93195-7E3A-B945-A0C7-4C272E4D7FBB}" presName="comp2" presStyleCnt="0"/>
      <dgm:spPr/>
    </dgm:pt>
    <dgm:pt modelId="{68DF7FF9-D0E3-C94E-A97D-94A1CE8C0AFA}" type="pres">
      <dgm:prSet presAssocID="{5AF93195-7E3A-B945-A0C7-4C272E4D7FBB}" presName="circle2" presStyleLbl="node1" presStyleIdx="1" presStyleCnt="3" custScaleX="83354" custScaleY="46890" custLinFactNeighborX="31432" custLinFactNeighborY="-17589"/>
      <dgm:spPr/>
      <dgm:t>
        <a:bodyPr/>
        <a:lstStyle/>
        <a:p>
          <a:endParaRPr lang="en-US"/>
        </a:p>
      </dgm:t>
    </dgm:pt>
    <dgm:pt modelId="{8B166018-6E3E-834A-9194-6F8F20C55902}" type="pres">
      <dgm:prSet presAssocID="{5AF93195-7E3A-B945-A0C7-4C272E4D7FBB}" presName="c2text" presStyleLbl="node1" presStyleIdx="1" presStyleCnt="3">
        <dgm:presLayoutVars>
          <dgm:bulletEnabled val="1"/>
        </dgm:presLayoutVars>
      </dgm:prSet>
      <dgm:spPr/>
      <dgm:t>
        <a:bodyPr/>
        <a:lstStyle/>
        <a:p>
          <a:endParaRPr lang="en-US"/>
        </a:p>
      </dgm:t>
    </dgm:pt>
    <dgm:pt modelId="{561CF33B-7A81-BB43-84CE-355E79C35DBB}" type="pres">
      <dgm:prSet presAssocID="{5AF93195-7E3A-B945-A0C7-4C272E4D7FBB}" presName="comp3" presStyleCnt="0"/>
      <dgm:spPr/>
    </dgm:pt>
    <dgm:pt modelId="{74A5DB0A-83C5-5845-99FA-A0BCCC398360}" type="pres">
      <dgm:prSet presAssocID="{5AF93195-7E3A-B945-A0C7-4C272E4D7FBB}" presName="circle3" presStyleLbl="node1" presStyleIdx="2" presStyleCnt="3" custScaleX="133098" custScaleY="138610"/>
      <dgm:spPr/>
      <dgm:t>
        <a:bodyPr/>
        <a:lstStyle/>
        <a:p>
          <a:endParaRPr lang="en-US"/>
        </a:p>
      </dgm:t>
    </dgm:pt>
    <dgm:pt modelId="{D699E07C-84D5-0544-8BF7-D8F461601AE8}" type="pres">
      <dgm:prSet presAssocID="{5AF93195-7E3A-B945-A0C7-4C272E4D7FBB}" presName="c3text" presStyleLbl="node1" presStyleIdx="2" presStyleCnt="3">
        <dgm:presLayoutVars>
          <dgm:bulletEnabled val="1"/>
        </dgm:presLayoutVars>
      </dgm:prSet>
      <dgm:spPr/>
      <dgm:t>
        <a:bodyPr/>
        <a:lstStyle/>
        <a:p>
          <a:endParaRPr lang="en-US"/>
        </a:p>
      </dgm:t>
    </dgm:pt>
  </dgm:ptLst>
  <dgm:cxnLst>
    <dgm:cxn modelId="{389A945F-7B0A-9F41-948D-41F8CB3F0711}" type="presOf" srcId="{E882BCDB-AD4C-574B-9390-0CE96A7EE1B9}" destId="{D699E07C-84D5-0544-8BF7-D8F461601AE8}" srcOrd="1" destOrd="0" presId="urn:microsoft.com/office/officeart/2005/8/layout/venn2"/>
    <dgm:cxn modelId="{7DC7CD19-B825-7746-A676-AA492A317721}" type="presOf" srcId="{F3C55FEE-9C2E-4548-BE34-D463A5327705}" destId="{567B2BA9-A815-6E46-9457-F7FAE5AA42E6}" srcOrd="0" destOrd="0" presId="urn:microsoft.com/office/officeart/2005/8/layout/venn2"/>
    <dgm:cxn modelId="{120E2B7B-F3D8-1143-9A48-CE25F4F20484}" type="presOf" srcId="{E882BCDB-AD4C-574B-9390-0CE96A7EE1B9}" destId="{74A5DB0A-83C5-5845-99FA-A0BCCC398360}" srcOrd="0" destOrd="0" presId="urn:microsoft.com/office/officeart/2005/8/layout/venn2"/>
    <dgm:cxn modelId="{0D0251A2-96C8-5A45-B0B2-C762D5EBAAFA}" type="presOf" srcId="{CC1C8C40-DE74-1043-B811-7B2EC2AA972E}" destId="{8B166018-6E3E-834A-9194-6F8F20C55902}" srcOrd="1" destOrd="0" presId="urn:microsoft.com/office/officeart/2005/8/layout/venn2"/>
    <dgm:cxn modelId="{A6ED12FB-4AAE-A24B-AC68-C688F240E858}" type="presOf" srcId="{CC1C8C40-DE74-1043-B811-7B2EC2AA972E}" destId="{68DF7FF9-D0E3-C94E-A97D-94A1CE8C0AFA}" srcOrd="0" destOrd="0" presId="urn:microsoft.com/office/officeart/2005/8/layout/venn2"/>
    <dgm:cxn modelId="{36121718-5B00-994A-AD68-2F1D7C78CE65}" srcId="{5AF93195-7E3A-B945-A0C7-4C272E4D7FBB}" destId="{E882BCDB-AD4C-574B-9390-0CE96A7EE1B9}" srcOrd="2" destOrd="0" parTransId="{8D7D20F9-6AC0-7042-9FF6-AD7E59D3495B}" sibTransId="{B521A4B3-494C-D048-824C-D5B4D9B77792}"/>
    <dgm:cxn modelId="{2FAA6438-1B26-1C4F-B1C6-F04637146554}" srcId="{5AF93195-7E3A-B945-A0C7-4C272E4D7FBB}" destId="{CC1C8C40-DE74-1043-B811-7B2EC2AA972E}" srcOrd="1" destOrd="0" parTransId="{CE0D40E8-5F2D-934F-8747-F62477D89833}" sibTransId="{29AE6600-D278-AC4A-947D-865DEC8E507D}"/>
    <dgm:cxn modelId="{3A0A9EF4-4DF6-2244-BD0D-C85EB8979995}" type="presOf" srcId="{5AF93195-7E3A-B945-A0C7-4C272E4D7FBB}" destId="{4DA54F96-7812-FB4F-B851-7B01F4D95539}" srcOrd="0" destOrd="0" presId="urn:microsoft.com/office/officeart/2005/8/layout/venn2"/>
    <dgm:cxn modelId="{F8743384-D592-D14E-8021-69006D8FB042}" type="presOf" srcId="{F3C55FEE-9C2E-4548-BE34-D463A5327705}" destId="{2143CA66-0772-2246-8F11-1EF19A3206EE}" srcOrd="1" destOrd="0" presId="urn:microsoft.com/office/officeart/2005/8/layout/venn2"/>
    <dgm:cxn modelId="{A4B91B00-4E75-CE43-9BDD-398A5856994B}" srcId="{5AF93195-7E3A-B945-A0C7-4C272E4D7FBB}" destId="{F3C55FEE-9C2E-4548-BE34-D463A5327705}" srcOrd="0" destOrd="0" parTransId="{F3B577A4-F239-2042-9A10-9EE62C3FCB58}" sibTransId="{EF3D7154-9E5C-1C4E-B4C4-68A48F7C3991}"/>
    <dgm:cxn modelId="{97D1604B-6B7F-3C40-93D5-841D80A8B5DA}" type="presParOf" srcId="{4DA54F96-7812-FB4F-B851-7B01F4D95539}" destId="{5225CE28-C768-754A-A2FC-19C43D0DBDD5}" srcOrd="0" destOrd="0" presId="urn:microsoft.com/office/officeart/2005/8/layout/venn2"/>
    <dgm:cxn modelId="{2A914791-372C-5842-8797-A55A5E8F5873}" type="presParOf" srcId="{5225CE28-C768-754A-A2FC-19C43D0DBDD5}" destId="{567B2BA9-A815-6E46-9457-F7FAE5AA42E6}" srcOrd="0" destOrd="0" presId="urn:microsoft.com/office/officeart/2005/8/layout/venn2"/>
    <dgm:cxn modelId="{92D6E0D0-3823-244B-9701-6309DEE4F6AC}" type="presParOf" srcId="{5225CE28-C768-754A-A2FC-19C43D0DBDD5}" destId="{2143CA66-0772-2246-8F11-1EF19A3206EE}" srcOrd="1" destOrd="0" presId="urn:microsoft.com/office/officeart/2005/8/layout/venn2"/>
    <dgm:cxn modelId="{8BF853CB-4382-CA41-B09C-2519E7B9CB64}" type="presParOf" srcId="{4DA54F96-7812-FB4F-B851-7B01F4D95539}" destId="{D3FAC3CC-1905-8940-BFBE-FA01B642F5E8}" srcOrd="1" destOrd="0" presId="urn:microsoft.com/office/officeart/2005/8/layout/venn2"/>
    <dgm:cxn modelId="{B215537D-E015-044B-9831-3463D6C267A5}" type="presParOf" srcId="{D3FAC3CC-1905-8940-BFBE-FA01B642F5E8}" destId="{68DF7FF9-D0E3-C94E-A97D-94A1CE8C0AFA}" srcOrd="0" destOrd="0" presId="urn:microsoft.com/office/officeart/2005/8/layout/venn2"/>
    <dgm:cxn modelId="{A2965475-073D-224D-A22F-7AF65F896AB9}" type="presParOf" srcId="{D3FAC3CC-1905-8940-BFBE-FA01B642F5E8}" destId="{8B166018-6E3E-834A-9194-6F8F20C55902}" srcOrd="1" destOrd="0" presId="urn:microsoft.com/office/officeart/2005/8/layout/venn2"/>
    <dgm:cxn modelId="{05C93B66-C203-0A4D-8FCA-7DFE50C6D26B}" type="presParOf" srcId="{4DA54F96-7812-FB4F-B851-7B01F4D95539}" destId="{561CF33B-7A81-BB43-84CE-355E79C35DBB}" srcOrd="2" destOrd="0" presId="urn:microsoft.com/office/officeart/2005/8/layout/venn2"/>
    <dgm:cxn modelId="{771D0475-21C7-6644-A924-268EC772DDC0}" type="presParOf" srcId="{561CF33B-7A81-BB43-84CE-355E79C35DBB}" destId="{74A5DB0A-83C5-5845-99FA-A0BCCC398360}" srcOrd="0" destOrd="0" presId="urn:microsoft.com/office/officeart/2005/8/layout/venn2"/>
    <dgm:cxn modelId="{9522FBE6-93FF-8247-8335-F1CBBAD2F2D8}" type="presParOf" srcId="{561CF33B-7A81-BB43-84CE-355E79C35DBB}" destId="{D699E07C-84D5-0544-8BF7-D8F461601AE8}"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AF93195-7E3A-B945-A0C7-4C272E4D7FBB}" type="doc">
      <dgm:prSet loTypeId="urn:microsoft.com/office/officeart/2005/8/layout/venn2" loCatId="process" qsTypeId="urn:microsoft.com/office/officeart/2005/8/quickstyle/3D4" qsCatId="3D" csTypeId="urn:microsoft.com/office/officeart/2005/8/colors/colorful4" csCatId="colorful" phldr="1"/>
      <dgm:spPr/>
      <dgm:t>
        <a:bodyPr/>
        <a:lstStyle/>
        <a:p>
          <a:endParaRPr lang="en-US"/>
        </a:p>
      </dgm:t>
    </dgm:pt>
    <dgm:pt modelId="{F3C55FEE-9C2E-4548-BE34-D463A5327705}">
      <dgm:prSet/>
      <dgm:spPr>
        <a:solidFill>
          <a:schemeClr val="accent4">
            <a:lumMod val="50000"/>
          </a:schemeClr>
        </a:solidFill>
      </dgm:spPr>
      <dgm:t>
        <a:bodyPr/>
        <a:lstStyle/>
        <a:p>
          <a:pPr rtl="0"/>
          <a:r>
            <a:rPr lang="en-US" b="1" dirty="0" smtClean="0"/>
            <a:t>Measurements</a:t>
          </a:r>
          <a:endParaRPr lang="en-US" dirty="0"/>
        </a:p>
      </dgm:t>
    </dgm:pt>
    <dgm:pt modelId="{F3B577A4-F239-2042-9A10-9EE62C3FCB58}" type="parTrans" cxnId="{A4B91B00-4E75-CE43-9BDD-398A5856994B}">
      <dgm:prSet/>
      <dgm:spPr/>
      <dgm:t>
        <a:bodyPr/>
        <a:lstStyle/>
        <a:p>
          <a:endParaRPr lang="en-US"/>
        </a:p>
      </dgm:t>
    </dgm:pt>
    <dgm:pt modelId="{EF3D7154-9E5C-1C4E-B4C4-68A48F7C3991}" type="sibTrans" cxnId="{A4B91B00-4E75-CE43-9BDD-398A5856994B}">
      <dgm:prSet/>
      <dgm:spPr/>
      <dgm:t>
        <a:bodyPr/>
        <a:lstStyle/>
        <a:p>
          <a:endParaRPr lang="en-US"/>
        </a:p>
      </dgm:t>
    </dgm:pt>
    <dgm:pt modelId="{E882BCDB-AD4C-574B-9390-0CE96A7EE1B9}">
      <dgm:prSet/>
      <dgm:spPr/>
      <dgm:t>
        <a:bodyPr/>
        <a:lstStyle/>
        <a:p>
          <a:pPr rtl="0"/>
          <a:r>
            <a:rPr lang="en-US" dirty="0" smtClean="0"/>
            <a:t>Parkinson’s disease</a:t>
          </a:r>
          <a:endParaRPr lang="en-US" dirty="0"/>
        </a:p>
      </dgm:t>
    </dgm:pt>
    <dgm:pt modelId="{8D7D20F9-6AC0-7042-9FF6-AD7E59D3495B}" type="parTrans" cxnId="{36121718-5B00-994A-AD68-2F1D7C78CE65}">
      <dgm:prSet/>
      <dgm:spPr/>
      <dgm:t>
        <a:bodyPr/>
        <a:lstStyle/>
        <a:p>
          <a:endParaRPr lang="en-US"/>
        </a:p>
      </dgm:t>
    </dgm:pt>
    <dgm:pt modelId="{B521A4B3-494C-D048-824C-D5B4D9B77792}" type="sibTrans" cxnId="{36121718-5B00-994A-AD68-2F1D7C78CE65}">
      <dgm:prSet/>
      <dgm:spPr/>
      <dgm:t>
        <a:bodyPr/>
        <a:lstStyle/>
        <a:p>
          <a:endParaRPr lang="en-US"/>
        </a:p>
      </dgm:t>
    </dgm:pt>
    <dgm:pt modelId="{CC1C8C40-DE74-1043-B811-7B2EC2AA972E}">
      <dgm:prSet custT="1"/>
      <dgm:spPr/>
      <dgm:t>
        <a:bodyPr/>
        <a:lstStyle/>
        <a:p>
          <a:r>
            <a:rPr lang="en-US" sz="1800" dirty="0" smtClean="0"/>
            <a:t>Therapeutic applications</a:t>
          </a:r>
          <a:endParaRPr lang="en-US" sz="1800" dirty="0"/>
        </a:p>
      </dgm:t>
    </dgm:pt>
    <dgm:pt modelId="{CE0D40E8-5F2D-934F-8747-F62477D89833}" type="parTrans" cxnId="{2FAA6438-1B26-1C4F-B1C6-F04637146554}">
      <dgm:prSet/>
      <dgm:spPr/>
      <dgm:t>
        <a:bodyPr/>
        <a:lstStyle/>
        <a:p>
          <a:endParaRPr lang="en-US"/>
        </a:p>
      </dgm:t>
    </dgm:pt>
    <dgm:pt modelId="{29AE6600-D278-AC4A-947D-865DEC8E507D}" type="sibTrans" cxnId="{2FAA6438-1B26-1C4F-B1C6-F04637146554}">
      <dgm:prSet/>
      <dgm:spPr/>
      <dgm:t>
        <a:bodyPr/>
        <a:lstStyle/>
        <a:p>
          <a:endParaRPr lang="en-US"/>
        </a:p>
      </dgm:t>
    </dgm:pt>
    <dgm:pt modelId="{4DA54F96-7812-FB4F-B851-7B01F4D95539}" type="pres">
      <dgm:prSet presAssocID="{5AF93195-7E3A-B945-A0C7-4C272E4D7FBB}" presName="Name0" presStyleCnt="0">
        <dgm:presLayoutVars>
          <dgm:chMax val="7"/>
          <dgm:resizeHandles val="exact"/>
        </dgm:presLayoutVars>
      </dgm:prSet>
      <dgm:spPr/>
      <dgm:t>
        <a:bodyPr/>
        <a:lstStyle/>
        <a:p>
          <a:endParaRPr lang="en-US"/>
        </a:p>
      </dgm:t>
    </dgm:pt>
    <dgm:pt modelId="{5225CE28-C768-754A-A2FC-19C43D0DBDD5}" type="pres">
      <dgm:prSet presAssocID="{5AF93195-7E3A-B945-A0C7-4C272E4D7FBB}" presName="comp1" presStyleCnt="0"/>
      <dgm:spPr/>
    </dgm:pt>
    <dgm:pt modelId="{567B2BA9-A815-6E46-9457-F7FAE5AA42E6}" type="pres">
      <dgm:prSet presAssocID="{5AF93195-7E3A-B945-A0C7-4C272E4D7FBB}" presName="circle1" presStyleLbl="node1" presStyleIdx="0" presStyleCnt="3" custScaleX="87891" custScaleY="80566" custLinFactNeighborX="-20592"/>
      <dgm:spPr/>
      <dgm:t>
        <a:bodyPr/>
        <a:lstStyle/>
        <a:p>
          <a:endParaRPr lang="en-US"/>
        </a:p>
      </dgm:t>
    </dgm:pt>
    <dgm:pt modelId="{2143CA66-0772-2246-8F11-1EF19A3206EE}" type="pres">
      <dgm:prSet presAssocID="{5AF93195-7E3A-B945-A0C7-4C272E4D7FBB}" presName="c1text" presStyleLbl="node1" presStyleIdx="0" presStyleCnt="3">
        <dgm:presLayoutVars>
          <dgm:bulletEnabled val="1"/>
        </dgm:presLayoutVars>
      </dgm:prSet>
      <dgm:spPr/>
      <dgm:t>
        <a:bodyPr/>
        <a:lstStyle/>
        <a:p>
          <a:endParaRPr lang="en-US"/>
        </a:p>
      </dgm:t>
    </dgm:pt>
    <dgm:pt modelId="{D3FAC3CC-1905-8940-BFBE-FA01B642F5E8}" type="pres">
      <dgm:prSet presAssocID="{5AF93195-7E3A-B945-A0C7-4C272E4D7FBB}" presName="comp2" presStyleCnt="0"/>
      <dgm:spPr/>
    </dgm:pt>
    <dgm:pt modelId="{68DF7FF9-D0E3-C94E-A97D-94A1CE8C0AFA}" type="pres">
      <dgm:prSet presAssocID="{5AF93195-7E3A-B945-A0C7-4C272E4D7FBB}" presName="circle2" presStyleLbl="node1" presStyleIdx="1" presStyleCnt="3" custScaleX="83354" custScaleY="46890" custLinFactNeighborX="31432" custLinFactNeighborY="-17589"/>
      <dgm:spPr/>
      <dgm:t>
        <a:bodyPr/>
        <a:lstStyle/>
        <a:p>
          <a:endParaRPr lang="en-US"/>
        </a:p>
      </dgm:t>
    </dgm:pt>
    <dgm:pt modelId="{8B166018-6E3E-834A-9194-6F8F20C55902}" type="pres">
      <dgm:prSet presAssocID="{5AF93195-7E3A-B945-A0C7-4C272E4D7FBB}" presName="c2text" presStyleLbl="node1" presStyleIdx="1" presStyleCnt="3">
        <dgm:presLayoutVars>
          <dgm:bulletEnabled val="1"/>
        </dgm:presLayoutVars>
      </dgm:prSet>
      <dgm:spPr/>
      <dgm:t>
        <a:bodyPr/>
        <a:lstStyle/>
        <a:p>
          <a:endParaRPr lang="en-US"/>
        </a:p>
      </dgm:t>
    </dgm:pt>
    <dgm:pt modelId="{561CF33B-7A81-BB43-84CE-355E79C35DBB}" type="pres">
      <dgm:prSet presAssocID="{5AF93195-7E3A-B945-A0C7-4C272E4D7FBB}" presName="comp3" presStyleCnt="0"/>
      <dgm:spPr/>
    </dgm:pt>
    <dgm:pt modelId="{74A5DB0A-83C5-5845-99FA-A0BCCC398360}" type="pres">
      <dgm:prSet presAssocID="{5AF93195-7E3A-B945-A0C7-4C272E4D7FBB}" presName="circle3" presStyleLbl="node1" presStyleIdx="2" presStyleCnt="3" custScaleX="133098" custScaleY="138610"/>
      <dgm:spPr/>
      <dgm:t>
        <a:bodyPr/>
        <a:lstStyle/>
        <a:p>
          <a:endParaRPr lang="en-US"/>
        </a:p>
      </dgm:t>
    </dgm:pt>
    <dgm:pt modelId="{D699E07C-84D5-0544-8BF7-D8F461601AE8}" type="pres">
      <dgm:prSet presAssocID="{5AF93195-7E3A-B945-A0C7-4C272E4D7FBB}" presName="c3text" presStyleLbl="node1" presStyleIdx="2" presStyleCnt="3">
        <dgm:presLayoutVars>
          <dgm:bulletEnabled val="1"/>
        </dgm:presLayoutVars>
      </dgm:prSet>
      <dgm:spPr/>
      <dgm:t>
        <a:bodyPr/>
        <a:lstStyle/>
        <a:p>
          <a:endParaRPr lang="en-US"/>
        </a:p>
      </dgm:t>
    </dgm:pt>
  </dgm:ptLst>
  <dgm:cxnLst>
    <dgm:cxn modelId="{42050E95-5CA5-EA47-8103-A543613A3870}" type="presOf" srcId="{5AF93195-7E3A-B945-A0C7-4C272E4D7FBB}" destId="{4DA54F96-7812-FB4F-B851-7B01F4D95539}" srcOrd="0" destOrd="0" presId="urn:microsoft.com/office/officeart/2005/8/layout/venn2"/>
    <dgm:cxn modelId="{36121718-5B00-994A-AD68-2F1D7C78CE65}" srcId="{5AF93195-7E3A-B945-A0C7-4C272E4D7FBB}" destId="{E882BCDB-AD4C-574B-9390-0CE96A7EE1B9}" srcOrd="2" destOrd="0" parTransId="{8D7D20F9-6AC0-7042-9FF6-AD7E59D3495B}" sibTransId="{B521A4B3-494C-D048-824C-D5B4D9B77792}"/>
    <dgm:cxn modelId="{B0478870-F601-EF43-A9BF-09A118DE277D}" type="presOf" srcId="{F3C55FEE-9C2E-4548-BE34-D463A5327705}" destId="{2143CA66-0772-2246-8F11-1EF19A3206EE}" srcOrd="1" destOrd="0" presId="urn:microsoft.com/office/officeart/2005/8/layout/venn2"/>
    <dgm:cxn modelId="{A4B91B00-4E75-CE43-9BDD-398A5856994B}" srcId="{5AF93195-7E3A-B945-A0C7-4C272E4D7FBB}" destId="{F3C55FEE-9C2E-4548-BE34-D463A5327705}" srcOrd="0" destOrd="0" parTransId="{F3B577A4-F239-2042-9A10-9EE62C3FCB58}" sibTransId="{EF3D7154-9E5C-1C4E-B4C4-68A48F7C3991}"/>
    <dgm:cxn modelId="{AF2B3AA2-0169-9042-AEAC-A2B744439E72}" type="presOf" srcId="{F3C55FEE-9C2E-4548-BE34-D463A5327705}" destId="{567B2BA9-A815-6E46-9457-F7FAE5AA42E6}" srcOrd="0" destOrd="0" presId="urn:microsoft.com/office/officeart/2005/8/layout/venn2"/>
    <dgm:cxn modelId="{320B0BB9-CAFE-CD46-8C2F-95466E064DE4}" type="presOf" srcId="{CC1C8C40-DE74-1043-B811-7B2EC2AA972E}" destId="{8B166018-6E3E-834A-9194-6F8F20C55902}" srcOrd="1" destOrd="0" presId="urn:microsoft.com/office/officeart/2005/8/layout/venn2"/>
    <dgm:cxn modelId="{E7DD89E6-7FBB-E342-8168-FCF4861C4173}" type="presOf" srcId="{E882BCDB-AD4C-574B-9390-0CE96A7EE1B9}" destId="{74A5DB0A-83C5-5845-99FA-A0BCCC398360}" srcOrd="0" destOrd="0" presId="urn:microsoft.com/office/officeart/2005/8/layout/venn2"/>
    <dgm:cxn modelId="{2FAA6438-1B26-1C4F-B1C6-F04637146554}" srcId="{5AF93195-7E3A-B945-A0C7-4C272E4D7FBB}" destId="{CC1C8C40-DE74-1043-B811-7B2EC2AA972E}" srcOrd="1" destOrd="0" parTransId="{CE0D40E8-5F2D-934F-8747-F62477D89833}" sibTransId="{29AE6600-D278-AC4A-947D-865DEC8E507D}"/>
    <dgm:cxn modelId="{04B4B507-E2B4-2042-BC6B-E0C2A6B1EED1}" type="presOf" srcId="{CC1C8C40-DE74-1043-B811-7B2EC2AA972E}" destId="{68DF7FF9-D0E3-C94E-A97D-94A1CE8C0AFA}" srcOrd="0" destOrd="0" presId="urn:microsoft.com/office/officeart/2005/8/layout/venn2"/>
    <dgm:cxn modelId="{AD376C02-22BA-E04A-9B08-CCB976447A54}" type="presOf" srcId="{E882BCDB-AD4C-574B-9390-0CE96A7EE1B9}" destId="{D699E07C-84D5-0544-8BF7-D8F461601AE8}" srcOrd="1" destOrd="0" presId="urn:microsoft.com/office/officeart/2005/8/layout/venn2"/>
    <dgm:cxn modelId="{7058AF18-5F1A-8944-82B8-CD5104D19C21}" type="presParOf" srcId="{4DA54F96-7812-FB4F-B851-7B01F4D95539}" destId="{5225CE28-C768-754A-A2FC-19C43D0DBDD5}" srcOrd="0" destOrd="0" presId="urn:microsoft.com/office/officeart/2005/8/layout/venn2"/>
    <dgm:cxn modelId="{E867028B-9CED-E34D-8CF7-D492FEC011FC}" type="presParOf" srcId="{5225CE28-C768-754A-A2FC-19C43D0DBDD5}" destId="{567B2BA9-A815-6E46-9457-F7FAE5AA42E6}" srcOrd="0" destOrd="0" presId="urn:microsoft.com/office/officeart/2005/8/layout/venn2"/>
    <dgm:cxn modelId="{B52C4B8C-8DC0-A246-B3F4-5E5B25FE27EE}" type="presParOf" srcId="{5225CE28-C768-754A-A2FC-19C43D0DBDD5}" destId="{2143CA66-0772-2246-8F11-1EF19A3206EE}" srcOrd="1" destOrd="0" presId="urn:microsoft.com/office/officeart/2005/8/layout/venn2"/>
    <dgm:cxn modelId="{B00EC2B2-A9CE-FC4F-99CB-E6BD85AE4B21}" type="presParOf" srcId="{4DA54F96-7812-FB4F-B851-7B01F4D95539}" destId="{D3FAC3CC-1905-8940-BFBE-FA01B642F5E8}" srcOrd="1" destOrd="0" presId="urn:microsoft.com/office/officeart/2005/8/layout/venn2"/>
    <dgm:cxn modelId="{9E3F9D24-6DAE-404A-9DF5-58108D7B8197}" type="presParOf" srcId="{D3FAC3CC-1905-8940-BFBE-FA01B642F5E8}" destId="{68DF7FF9-D0E3-C94E-A97D-94A1CE8C0AFA}" srcOrd="0" destOrd="0" presId="urn:microsoft.com/office/officeart/2005/8/layout/venn2"/>
    <dgm:cxn modelId="{DFBA8AEB-CB9C-A140-B60C-9E743674BA94}" type="presParOf" srcId="{D3FAC3CC-1905-8940-BFBE-FA01B642F5E8}" destId="{8B166018-6E3E-834A-9194-6F8F20C55902}" srcOrd="1" destOrd="0" presId="urn:microsoft.com/office/officeart/2005/8/layout/venn2"/>
    <dgm:cxn modelId="{2D45BEE6-6CE2-1245-88C3-6DC323AB89E6}" type="presParOf" srcId="{4DA54F96-7812-FB4F-B851-7B01F4D95539}" destId="{561CF33B-7A81-BB43-84CE-355E79C35DBB}" srcOrd="2" destOrd="0" presId="urn:microsoft.com/office/officeart/2005/8/layout/venn2"/>
    <dgm:cxn modelId="{3869A11C-B106-544D-92FF-BCB9C30A7341}" type="presParOf" srcId="{561CF33B-7A81-BB43-84CE-355E79C35DBB}" destId="{74A5DB0A-83C5-5845-99FA-A0BCCC398360}" srcOrd="0" destOrd="0" presId="urn:microsoft.com/office/officeart/2005/8/layout/venn2"/>
    <dgm:cxn modelId="{757F0CC9-A46A-354D-8BA4-B4F435691071}" type="presParOf" srcId="{561CF33B-7A81-BB43-84CE-355E79C35DBB}" destId="{D699E07C-84D5-0544-8BF7-D8F461601AE8}"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7B2BA9-A815-6E46-9457-F7FAE5AA42E6}">
      <dsp:nvSpPr>
        <dsp:cNvPr id="0" name=""/>
        <dsp:cNvSpPr/>
      </dsp:nvSpPr>
      <dsp:spPr>
        <a:xfrm>
          <a:off x="167546" y="1818"/>
          <a:ext cx="4955997" cy="4542955"/>
        </a:xfrm>
        <a:prstGeom prst="ellipse">
          <a:avLst/>
        </a:prstGeom>
        <a:solidFill>
          <a:schemeClr val="accent4">
            <a:lumMod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b="1" kern="1200" dirty="0" smtClean="0"/>
            <a:t>Measurements</a:t>
          </a:r>
          <a:endParaRPr lang="en-US" sz="1800" kern="1200" dirty="0"/>
        </a:p>
      </dsp:txBody>
      <dsp:txXfrm>
        <a:off x="1779484" y="228966"/>
        <a:ext cx="1732121" cy="681443"/>
      </dsp:txXfrm>
    </dsp:sp>
    <dsp:sp modelId="{68DF7FF9-D0E3-C94E-A97D-94A1CE8C0AFA}">
      <dsp:nvSpPr>
        <dsp:cNvPr id="0" name=""/>
        <dsp:cNvSpPr/>
      </dsp:nvSpPr>
      <dsp:spPr>
        <a:xfrm>
          <a:off x="3373415" y="1242777"/>
          <a:ext cx="3525124" cy="1983024"/>
        </a:xfrm>
        <a:prstGeom prst="ellipse">
          <a:avLst/>
        </a:prstGeom>
        <a:solidFill>
          <a:schemeClr val="accent4">
            <a:hueOff val="-2232385"/>
            <a:satOff val="13449"/>
            <a:lumOff val="107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t>Therapeutic applications</a:t>
          </a:r>
          <a:endParaRPr lang="en-US" sz="1800" kern="1200" dirty="0"/>
        </a:p>
      </dsp:txBody>
      <dsp:txXfrm>
        <a:off x="4314623" y="1366716"/>
        <a:ext cx="1642707" cy="371817"/>
      </dsp:txXfrm>
    </dsp:sp>
    <dsp:sp modelId="{74A5DB0A-83C5-5845-99FA-A0BCCC398360}">
      <dsp:nvSpPr>
        <dsp:cNvPr id="0" name=""/>
        <dsp:cNvSpPr/>
      </dsp:nvSpPr>
      <dsp:spPr>
        <a:xfrm>
          <a:off x="1930404" y="1729011"/>
          <a:ext cx="3752565" cy="3907970"/>
        </a:xfrm>
        <a:prstGeom prst="ellipse">
          <a:avLst/>
        </a:prstGeom>
        <a:solidFill>
          <a:schemeClr val="accent4">
            <a:hueOff val="-4464770"/>
            <a:satOff val="26899"/>
            <a:lumOff val="215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en-US" sz="1800" kern="1200" dirty="0" smtClean="0"/>
            <a:t>Parkinson’s disease</a:t>
          </a:r>
          <a:endParaRPr lang="en-US" sz="1800" kern="1200" dirty="0"/>
        </a:p>
      </dsp:txBody>
      <dsp:txXfrm>
        <a:off x="2479954" y="2706003"/>
        <a:ext cx="2653464" cy="19539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4D137F-658B-6B40-8104-87E2AECF5B34}" type="datetimeFigureOut">
              <a:rPr lang="en-US" smtClean="0"/>
              <a:t>8/24/2015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1882DD-816A-7544-B860-8E8BB5DDB1C8}" type="slidenum">
              <a:rPr lang="en-US" smtClean="0"/>
              <a:t>‹#›</a:t>
            </a:fld>
            <a:endParaRPr lang="en-US"/>
          </a:p>
        </p:txBody>
      </p:sp>
    </p:spTree>
    <p:extLst>
      <p:ext uri="{BB962C8B-B14F-4D97-AF65-F5344CB8AC3E}">
        <p14:creationId xmlns:p14="http://schemas.microsoft.com/office/powerpoint/2010/main" val="23464297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p:sp>
      <p:sp>
        <p:nvSpPr>
          <p:cNvPr id="7782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charset="0"/>
              <a:ea typeface="MS PGothic" charset="0"/>
            </a:endParaRPr>
          </a:p>
          <a:p>
            <a:endParaRPr lang="en-US" dirty="0">
              <a:latin typeface="Calibri" charset="0"/>
              <a:ea typeface="MS PGothic" charset="0"/>
            </a:endParaRPr>
          </a:p>
          <a:p>
            <a:endParaRPr lang="en-US" dirty="0">
              <a:latin typeface="Calibri" charset="0"/>
              <a:ea typeface="MS PGothic" charset="0"/>
            </a:endParaRPr>
          </a:p>
          <a:p>
            <a:endParaRPr lang="en-US" dirty="0">
              <a:latin typeface="Calibri" charset="0"/>
              <a:ea typeface="MS PGothic" charset="0"/>
            </a:endParaRPr>
          </a:p>
          <a:p>
            <a:r>
              <a:rPr lang="en-US" dirty="0">
                <a:latin typeface="Calibri" charset="0"/>
                <a:ea typeface="MS PGothic" charset="0"/>
              </a:rPr>
              <a:t> </a:t>
            </a:r>
          </a:p>
          <a:p>
            <a:endParaRPr lang="en-US" dirty="0">
              <a:ea typeface="MS PGothic"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p:sp>
      <p:sp>
        <p:nvSpPr>
          <p:cNvPr id="3789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MS PGothic" charset="0"/>
              </a:rPr>
              <a:t>Another key transformation enabler is that health care models are constantly being disrupted with new solutions introduced by traditional and non-traditional healthcare players that are constantly under pressure to innovate.</a:t>
            </a:r>
          </a:p>
          <a:p>
            <a:endParaRPr lang="en-US">
              <a:ea typeface="MS PGothic" charset="0"/>
            </a:endParaRPr>
          </a:p>
          <a:p>
            <a:r>
              <a:rPr lang="en-US">
                <a:ea typeface="MS PGothic" charset="0"/>
              </a:rPr>
              <a:t>Healthcare is undergoing reform to a value-based system with major emphasis on outcomes. Technology and sensors are key contributors of data to allow this transformation.</a:t>
            </a:r>
          </a:p>
          <a:p>
            <a:endParaRPr lang="en-US">
              <a:ea typeface="MS PGothic" charset="0"/>
            </a:endParaRPr>
          </a:p>
          <a:p>
            <a:r>
              <a:rPr lang="en-US">
                <a:ea typeface="MS PGothic" charset="0"/>
              </a:rPr>
              <a:t>Digital Health companies are constantly coming up with solutions that capture health data. </a:t>
            </a:r>
          </a:p>
          <a:p>
            <a:endParaRPr lang="en-US">
              <a:ea typeface="MS PGothic" charset="0"/>
            </a:endParaRPr>
          </a:p>
          <a:p>
            <a:r>
              <a:rPr lang="en-US">
                <a:ea typeface="MS PGothic" charset="0"/>
              </a:rPr>
              <a:t>The number of people engaged in technology is constantly increasing and last but not least players like Apple, Google, Intel and Samsung are seriously thinking about healthcare.</a:t>
            </a:r>
          </a:p>
          <a:p>
            <a:endParaRPr lang="en-US">
              <a:ea typeface="MS PGothic" charset="0"/>
            </a:endParaRPr>
          </a:p>
          <a:p>
            <a:r>
              <a:rPr lang="en-US">
                <a:ea typeface="MS PGothic" charset="0"/>
              </a:rPr>
              <a:t>But what is preventing a transformation here and now?</a:t>
            </a:r>
          </a:p>
          <a:p>
            <a:endParaRPr lang="en-US">
              <a:ea typeface="MS PGothic" charset="0"/>
            </a:endParaRPr>
          </a:p>
          <a:p>
            <a:r>
              <a:rPr lang="en-US">
                <a:ea typeface="MS PGothic" charset="0"/>
              </a:rPr>
              <a:t>Next slide</a:t>
            </a:r>
          </a:p>
          <a:p>
            <a:endParaRPr lang="en-US">
              <a:ea typeface="MS PGothic"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p:sp>
      <p:sp>
        <p:nvSpPr>
          <p:cNvPr id="3993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MS PGothic" charset="0"/>
              </a:rPr>
              <a:t>From in clinic, episodic, </a:t>
            </a:r>
            <a:r>
              <a:rPr lang="ja-JP" altLang="en-US">
                <a:ea typeface="MS PGothic" charset="0"/>
              </a:rPr>
              <a:t>“</a:t>
            </a:r>
            <a:r>
              <a:rPr lang="en-US" altLang="ja-JP">
                <a:ea typeface="MS PGothic" charset="0"/>
              </a:rPr>
              <a:t>rare-care</a:t>
            </a:r>
            <a:r>
              <a:rPr lang="ja-JP" altLang="en-US">
                <a:ea typeface="MS PGothic" charset="0"/>
              </a:rPr>
              <a:t>”</a:t>
            </a:r>
            <a:r>
              <a:rPr lang="en-US" altLang="ja-JP">
                <a:ea typeface="MS PGothic" charset="0"/>
              </a:rPr>
              <a:t> that is only based on face-to-face interactions using few but expensive sensors to a connected in-home care where patients can monitor their health through technology using connected BP monitors, glucose meters, weight scales. We are at the beginnings of continuous care that is based on wearable sensors collecting big data that can be analyzed to provide personalized care but also provide insights into diagnosis, natural history and effects of health interventions.</a:t>
            </a:r>
          </a:p>
          <a:p>
            <a:endParaRPr lang="en-US">
              <a:ea typeface="MS PGothic" charset="0"/>
            </a:endParaRPr>
          </a:p>
          <a:p>
            <a:r>
              <a:rPr lang="en-US">
                <a:ea typeface="MS PGothic" charset="0"/>
              </a:rPr>
              <a:t>Next slide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p:sp>
      <p:sp>
        <p:nvSpPr>
          <p:cNvPr id="4198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MS PGothic" charset="0"/>
              </a:rPr>
              <a:t>Health interventions are good examples of how smart technology in transforming healthcare:</a:t>
            </a:r>
          </a:p>
          <a:p>
            <a:endParaRPr lang="en-US">
              <a:ea typeface="MS PGothic" charset="0"/>
            </a:endParaRPr>
          </a:p>
          <a:p>
            <a:r>
              <a:rPr lang="en-US">
                <a:ea typeface="MS PGothic" charset="0"/>
              </a:rPr>
              <a:t>Currently we have what we call a “sick care” model: when we notice a specific symptoms of illness we share it with our GP, and we get prescription, or we’re referred for more detailed diagnosis. This classic and dominant “sick care” model focuses on relatively passive way to manage illness “after” it occurs.</a:t>
            </a:r>
          </a:p>
          <a:p>
            <a:endParaRPr lang="en-US">
              <a:ea typeface="MS PGothic" charset="0"/>
            </a:endParaRPr>
          </a:p>
          <a:p>
            <a:r>
              <a:rPr lang="en-US">
                <a:ea typeface="MS PGothic" charset="0"/>
              </a:rPr>
              <a:t>Under this current sick-care model, nearly 50% of all people have a chronic disease, and more than 75% of the nation’s total medical costs are spent on chronic disease. An here is how the model works for AD.</a:t>
            </a:r>
          </a:p>
          <a:p>
            <a:endParaRPr lang="en-US">
              <a:ea typeface="MS PGothic" charset="0"/>
            </a:endParaRPr>
          </a:p>
          <a:p>
            <a:r>
              <a:rPr lang="en-US">
                <a:ea typeface="MS PGothic" charset="0"/>
              </a:rPr>
              <a:t>In the future we can envision ourselves being empowered by smart devices that track various variables in our daily life (such as heart rate, body temperature, activity levels, mood, diet). </a:t>
            </a:r>
          </a:p>
          <a:p>
            <a:endParaRPr lang="en-US">
              <a:ea typeface="MS PGothic" charset="0"/>
            </a:endParaRPr>
          </a:p>
          <a:p>
            <a:r>
              <a:rPr lang="en-US">
                <a:ea typeface="MS PGothic" charset="0"/>
              </a:rPr>
              <a:t>This variables will get combined in sophisticated analysis merged with our medical and genetic data. This will continuously provides us with information about “risk factors” for disease, which will enables patients in turn to act and change their health status to delay or prevent disease. This is what we call a real “preventive care” model of healthcare. Clearly we’re not there yet. </a:t>
            </a:r>
          </a:p>
          <a:p>
            <a:endParaRPr lang="en-US">
              <a:ea typeface="MS PGothic" charset="0"/>
            </a:endParaRPr>
          </a:p>
          <a:p>
            <a:r>
              <a:rPr lang="en-US">
                <a:ea typeface="MS PGothic" charset="0"/>
              </a:rPr>
              <a:t>Next slide</a:t>
            </a:r>
          </a:p>
          <a:p>
            <a:endParaRPr lang="en-US">
              <a:ea typeface="MS PGothic" charset="0"/>
            </a:endParaRPr>
          </a:p>
          <a:p>
            <a:endParaRPr lang="en-US">
              <a:ea typeface="MS PGothic" charset="0"/>
            </a:endParaRPr>
          </a:p>
          <a:p>
            <a:r>
              <a:rPr lang="en-US">
                <a:ea typeface="MS PGothic" charset="0"/>
              </a:rPr>
              <a:t>Next slide</a:t>
            </a:r>
          </a:p>
          <a:p>
            <a:endParaRPr lang="en-US">
              <a:ea typeface="MS PGothic"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p:sp>
      <p:sp>
        <p:nvSpPr>
          <p:cNvPr id="4608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MS PGothic" charset="0"/>
              </a:rPr>
              <a:t>How will the key stakeholders leverage this transformation in chronic disease management? Who will gain from healthcare disruption?</a:t>
            </a:r>
          </a:p>
          <a:p>
            <a:r>
              <a:rPr lang="en-US">
                <a:ea typeface="MS PGothic" charset="0"/>
              </a:rPr>
              <a:t>Patients will be more empowered and engaged with their own care and will probably benefit the most</a:t>
            </a:r>
          </a:p>
          <a:p>
            <a:r>
              <a:rPr lang="en-US">
                <a:ea typeface="MS PGothic" charset="0"/>
              </a:rPr>
              <a:t>Insurance companies will see improved outcomes and cost reduction</a:t>
            </a:r>
          </a:p>
          <a:p>
            <a:r>
              <a:rPr lang="en-US">
                <a:ea typeface="MS PGothic" charset="0"/>
              </a:rPr>
              <a:t>Pharma can leverage the digital revolution to improve existing products with companion apps and wearables and launch new technology products in an expanidng market </a:t>
            </a:r>
          </a:p>
          <a:p>
            <a:r>
              <a:rPr lang="en-US">
                <a:ea typeface="MS PGothic" charset="0"/>
              </a:rPr>
              <a:t>The HCPs will benefit from better decision making and time management</a:t>
            </a:r>
          </a:p>
          <a:p>
            <a:r>
              <a:rPr lang="en-US">
                <a:ea typeface="MS PGothic" charset="0"/>
              </a:rPr>
              <a:t>Last but not least for the researcher;</a:t>
            </a:r>
          </a:p>
          <a:p>
            <a:r>
              <a:rPr lang="en-US">
                <a:ea typeface="MS PGothic" charset="0"/>
              </a:rPr>
              <a:t>Next slide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p:sp>
      <p:sp>
        <p:nvSpPr>
          <p:cNvPr id="4813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MS PGothic" charset="0"/>
              </a:rPr>
              <a:t>There are many reasons but here are 5 that top my list:</a:t>
            </a:r>
          </a:p>
          <a:p>
            <a:r>
              <a:rPr lang="en-US">
                <a:ea typeface="MS PGothic" charset="0"/>
              </a:rPr>
              <a:t>Patient engagement with technology is poor: A recent study showed that 32% of users stop using wearables after 6 months, and 50% – after just over a year. Similarly, there is a high drop rate amongst smartphone apps users: 26% of apps being used only once and 74% of apps are not used more than 10 times (although discussion pointed out that we might not need long-term engagement for many interventions).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p:sp>
      <p:sp>
        <p:nvSpPr>
          <p:cNvPr id="5017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MS PGothic" charset="0"/>
              </a:rPr>
              <a:t>Second, the majority existing devices for self-tracking lack data validity and reliability. Proprietary closed platforms and limited access APIs make it difficult for researchers to validate how well self-tracking devices measure what they intend to measure.</a:t>
            </a:r>
          </a:p>
          <a:p>
            <a:endParaRPr lang="en-US">
              <a:ea typeface="MS PGothic" charset="0"/>
            </a:endParaRPr>
          </a:p>
          <a:p>
            <a:r>
              <a:rPr lang="en-US">
                <a:ea typeface="MS PGothic" charset="0"/>
              </a:rPr>
              <a:t>Another problem highlighted is related to psychological resistance towards smart technologies in our lives, especially in the groups that are not motivated to use wearables/self-monitoring. People need to feel that it is not technology that matters but the information that can be obtained. Technology will evolve but the inforamtion can be applied towards everyone health. This is closely tied to the next point:</a:t>
            </a:r>
          </a:p>
          <a:p>
            <a:endParaRPr lang="en-US">
              <a:ea typeface="MS PGothic" charset="0"/>
            </a:endParaRPr>
          </a:p>
          <a:p>
            <a:r>
              <a:rPr lang="en-US">
                <a:ea typeface="MS PGothic" charset="0"/>
              </a:rPr>
              <a:t>In many conversations with patients, the major reoccurring theme was a lack of robust and reliable feedback provided to users. “What is in it for me?” Many patients ask. They are still not convinced.</a:t>
            </a:r>
          </a:p>
          <a:p>
            <a:endParaRPr lang="en-US">
              <a:ea typeface="MS PGothic" charset="0"/>
            </a:endParaRPr>
          </a:p>
          <a:p>
            <a:r>
              <a:rPr lang="en-US">
                <a:ea typeface="MS PGothic" charset="0"/>
              </a:rPr>
              <a:t>Finally, it seems clear that we’re piloting, we are suffering from pilotitis. Moving from small scale exploratory studies to large scale explanatory studies could be key to fully leverage the digital revolution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xfrm>
            <a:off x="1143000" y="685800"/>
            <a:ext cx="4572000" cy="3429000"/>
          </a:xfrm>
          <a:ln/>
        </p:spPr>
      </p:sp>
      <p:sp>
        <p:nvSpPr>
          <p:cNvPr id="22531"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mtClean="0">
              <a:latin typeface="Calibri" pitchFamily="34" charset="0"/>
              <a:ea typeface="MS PGothic" pitchFamily="34" charset="-128"/>
            </a:endParaRPr>
          </a:p>
        </p:txBody>
      </p:sp>
      <p:sp>
        <p:nvSpPr>
          <p:cNvPr id="2253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pitchFamily="-96" charset="-128"/>
              </a:defRPr>
            </a:lvl1pPr>
            <a:lvl2pPr marL="727713" indent="-279890">
              <a:defRPr sz="2400">
                <a:solidFill>
                  <a:schemeClr val="tx1"/>
                </a:solidFill>
                <a:latin typeface="Arial" pitchFamily="34" charset="0"/>
                <a:ea typeface="ヒラギノ角ゴ Pro W3" pitchFamily="-96" charset="-128"/>
              </a:defRPr>
            </a:lvl2pPr>
            <a:lvl3pPr marL="1119557" indent="-223910">
              <a:defRPr sz="2400">
                <a:solidFill>
                  <a:schemeClr val="tx1"/>
                </a:solidFill>
                <a:latin typeface="Arial" pitchFamily="34" charset="0"/>
                <a:ea typeface="ヒラギノ角ゴ Pro W3" pitchFamily="-96" charset="-128"/>
              </a:defRPr>
            </a:lvl3pPr>
            <a:lvl4pPr marL="1567379" indent="-223910">
              <a:defRPr sz="2400">
                <a:solidFill>
                  <a:schemeClr val="tx1"/>
                </a:solidFill>
                <a:latin typeface="Arial" pitchFamily="34" charset="0"/>
                <a:ea typeface="ヒラギノ角ゴ Pro W3" pitchFamily="-96" charset="-128"/>
              </a:defRPr>
            </a:lvl4pPr>
            <a:lvl5pPr marL="2015201" indent="-223910">
              <a:defRPr sz="2400">
                <a:solidFill>
                  <a:schemeClr val="tx1"/>
                </a:solidFill>
                <a:latin typeface="Arial" pitchFamily="34" charset="0"/>
                <a:ea typeface="ヒラギノ角ゴ Pro W3" pitchFamily="-96" charset="-128"/>
              </a:defRPr>
            </a:lvl5pPr>
            <a:lvl6pPr marL="2463023" indent="-223910" eaLnBrk="0" fontAlgn="base" hangingPunct="0">
              <a:spcBef>
                <a:spcPct val="0"/>
              </a:spcBef>
              <a:spcAft>
                <a:spcPct val="0"/>
              </a:spcAft>
              <a:defRPr sz="2400">
                <a:solidFill>
                  <a:schemeClr val="tx1"/>
                </a:solidFill>
                <a:latin typeface="Arial" pitchFamily="34" charset="0"/>
                <a:ea typeface="ヒラギノ角ゴ Pro W3" pitchFamily="-96" charset="-128"/>
              </a:defRPr>
            </a:lvl6pPr>
            <a:lvl7pPr marL="2910846" indent="-223910" eaLnBrk="0" fontAlgn="base" hangingPunct="0">
              <a:spcBef>
                <a:spcPct val="0"/>
              </a:spcBef>
              <a:spcAft>
                <a:spcPct val="0"/>
              </a:spcAft>
              <a:defRPr sz="2400">
                <a:solidFill>
                  <a:schemeClr val="tx1"/>
                </a:solidFill>
                <a:latin typeface="Arial" pitchFamily="34" charset="0"/>
                <a:ea typeface="ヒラギノ角ゴ Pro W3" pitchFamily="-96" charset="-128"/>
              </a:defRPr>
            </a:lvl7pPr>
            <a:lvl8pPr marL="3358668" indent="-223910" eaLnBrk="0" fontAlgn="base" hangingPunct="0">
              <a:spcBef>
                <a:spcPct val="0"/>
              </a:spcBef>
              <a:spcAft>
                <a:spcPct val="0"/>
              </a:spcAft>
              <a:defRPr sz="2400">
                <a:solidFill>
                  <a:schemeClr val="tx1"/>
                </a:solidFill>
                <a:latin typeface="Arial" pitchFamily="34" charset="0"/>
                <a:ea typeface="ヒラギノ角ゴ Pro W3" pitchFamily="-96" charset="-128"/>
              </a:defRPr>
            </a:lvl8pPr>
            <a:lvl9pPr marL="3806492" indent="-223910" eaLnBrk="0" fontAlgn="base" hangingPunct="0">
              <a:spcBef>
                <a:spcPct val="0"/>
              </a:spcBef>
              <a:spcAft>
                <a:spcPct val="0"/>
              </a:spcAft>
              <a:defRPr sz="2400">
                <a:solidFill>
                  <a:schemeClr val="tx1"/>
                </a:solidFill>
                <a:latin typeface="Arial" pitchFamily="34" charset="0"/>
                <a:ea typeface="ヒラギノ角ゴ Pro W3" pitchFamily="-96" charset="-128"/>
              </a:defRPr>
            </a:lvl9pPr>
          </a:lstStyle>
          <a:p>
            <a:pPr>
              <a:defRPr/>
            </a:pPr>
            <a:fld id="{56512B95-EE77-4670-A142-24D1375441A4}" type="slidenum">
              <a:rPr lang="en-US" sz="1200">
                <a:solidFill>
                  <a:prstClr val="black"/>
                </a:solidFill>
              </a:rPr>
              <a:pPr>
                <a:defRPr/>
              </a:pPr>
              <a:t>38</a:t>
            </a:fld>
            <a:endParaRPr lang="en-US" sz="1200">
              <a:solidFill>
                <a:prstClr val="black"/>
              </a:solidFill>
            </a:endParaRPr>
          </a:p>
        </p:txBody>
      </p:sp>
    </p:spTree>
    <p:extLst>
      <p:ext uri="{BB962C8B-B14F-4D97-AF65-F5344CB8AC3E}">
        <p14:creationId xmlns:p14="http://schemas.microsoft.com/office/powerpoint/2010/main" val="2568467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Given that, you may say: why don’t</a:t>
            </a:r>
            <a:r>
              <a:rPr lang="en-US" baseline="0" dirty="0" smtClean="0"/>
              <a:t> we only </a:t>
            </a:r>
            <a:r>
              <a:rPr lang="en-US" baseline="0" dirty="0" err="1" smtClean="0"/>
              <a:t>stim</a:t>
            </a:r>
            <a:r>
              <a:rPr lang="en-US" baseline="0" dirty="0" smtClean="0"/>
              <a:t> when we see the beta oscillations.  </a:t>
            </a:r>
            <a:r>
              <a:rPr lang="en-US" dirty="0" smtClean="0"/>
              <a:t>Here you see the</a:t>
            </a:r>
            <a:r>
              <a:rPr lang="en-US" baseline="0" dirty="0" smtClean="0"/>
              <a:t> results from using a closed loop system with externalized leads.  Dr. Brown’s team in Oxford.</a:t>
            </a:r>
          </a:p>
          <a:p>
            <a:r>
              <a:rPr lang="en-US" baseline="0" dirty="0" smtClean="0"/>
              <a:t>In short, they used beta – oscillations as a biomarker.</a:t>
            </a:r>
          </a:p>
          <a:p>
            <a:r>
              <a:rPr lang="en-US" baseline="0" dirty="0" smtClean="0"/>
              <a:t>DBS is turned on when the signal is there and off when not.</a:t>
            </a:r>
          </a:p>
          <a:p>
            <a:r>
              <a:rPr lang="en-US" baseline="0" dirty="0" smtClean="0"/>
              <a:t>They used three parameters:</a:t>
            </a:r>
          </a:p>
          <a:p>
            <a:pPr marL="224272" indent="-224272">
              <a:buAutoNum type="arabicParenR"/>
            </a:pPr>
            <a:r>
              <a:rPr lang="en-US" baseline="0" dirty="0" smtClean="0"/>
              <a:t>Continuous DBS</a:t>
            </a:r>
          </a:p>
          <a:p>
            <a:pPr marL="224272" indent="-224272">
              <a:buAutoNum type="arabicParenR"/>
            </a:pPr>
            <a:r>
              <a:rPr lang="en-US" baseline="0" dirty="0" smtClean="0"/>
              <a:t>Adaptive DBS </a:t>
            </a:r>
          </a:p>
          <a:p>
            <a:pPr marL="224272" indent="-224272">
              <a:buAutoNum type="arabicParenR"/>
            </a:pPr>
            <a:r>
              <a:rPr lang="en-US" baseline="0" dirty="0" smtClean="0"/>
              <a:t>And Random bursts</a:t>
            </a:r>
          </a:p>
          <a:p>
            <a:pPr marL="224272" indent="-224272">
              <a:buAutoNum type="arabicParenR"/>
            </a:pPr>
            <a:endParaRPr lang="en-US" baseline="0" dirty="0" smtClean="0"/>
          </a:p>
          <a:p>
            <a:r>
              <a:rPr lang="en-US" baseline="0" dirty="0" err="1" smtClean="0"/>
              <a:t>cDBS</a:t>
            </a:r>
            <a:r>
              <a:rPr lang="en-US" baseline="0" dirty="0" smtClean="0"/>
              <a:t> has a significant improvement over </a:t>
            </a:r>
            <a:r>
              <a:rPr lang="en-US" baseline="0" dirty="0" err="1" smtClean="0"/>
              <a:t>stim</a:t>
            </a:r>
            <a:r>
              <a:rPr lang="en-US" baseline="0" dirty="0" smtClean="0"/>
              <a:t> off but adaptive </a:t>
            </a:r>
            <a:r>
              <a:rPr lang="en-US" baseline="0" dirty="0" err="1" smtClean="0"/>
              <a:t>stim</a:t>
            </a:r>
            <a:r>
              <a:rPr lang="en-US" baseline="0" dirty="0" smtClean="0"/>
              <a:t> is even better both in </a:t>
            </a:r>
            <a:r>
              <a:rPr lang="en-US" baseline="0" dirty="0" err="1" smtClean="0"/>
              <a:t>unblinded</a:t>
            </a:r>
            <a:r>
              <a:rPr lang="en-US" baseline="0" dirty="0" smtClean="0"/>
              <a:t> as well as blinded assessments.</a:t>
            </a:r>
          </a:p>
          <a:p>
            <a:r>
              <a:rPr lang="en-US" baseline="0" dirty="0" smtClean="0"/>
              <a:t>So we are on the path to develop a fully implantable closed loops system so that the patient gets truly personalized treatment with the exact amount of stimulation – no more / no less/</a:t>
            </a:r>
          </a:p>
        </p:txBody>
      </p:sp>
      <p:sp>
        <p:nvSpPr>
          <p:cNvPr id="4" name="Slide Number Placeholder 3"/>
          <p:cNvSpPr>
            <a:spLocks noGrp="1"/>
          </p:cNvSpPr>
          <p:nvPr>
            <p:ph type="sldNum" sz="quarter" idx="10"/>
          </p:nvPr>
        </p:nvSpPr>
        <p:spPr/>
        <p:txBody>
          <a:bodyPr/>
          <a:lstStyle/>
          <a:p>
            <a:pPr>
              <a:defRPr/>
            </a:pPr>
            <a:fld id="{42D4DAFF-4D82-4743-A8CC-AA96B96C60B4}" type="slidenum">
              <a:rPr lang="en-US" smtClean="0"/>
              <a:pPr>
                <a:defRPr/>
              </a:pPr>
              <a:t>41</a:t>
            </a:fld>
            <a:endParaRPr lang="en-US"/>
          </a:p>
        </p:txBody>
      </p:sp>
    </p:spTree>
    <p:extLst>
      <p:ext uri="{BB962C8B-B14F-4D97-AF65-F5344CB8AC3E}">
        <p14:creationId xmlns:p14="http://schemas.microsoft.com/office/powerpoint/2010/main" val="1360760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p:sp>
      <p:sp>
        <p:nvSpPr>
          <p:cNvPr id="7885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ea typeface="MS PGothic" charset="0"/>
              </a:rPr>
              <a:t>Before we move to the agenda, I would like to thank everyone for attending, MDS officers for their support, the MDS Team for making this happen, MJFF for their leadership in supporting technology  our speakers and last but not least our sponsors:  Global Kinetics</a:t>
            </a:r>
          </a:p>
          <a:p>
            <a:r>
              <a:rPr lang="en-US">
                <a:latin typeface="Calibri" charset="0"/>
                <a:ea typeface="MS PGothic" charset="0"/>
              </a:rPr>
              <a:t>Great Lakes Neurotechnologies, Impax Pharmaceutical, Lundbeck, Medtronic, Teva</a:t>
            </a:r>
          </a:p>
          <a:p>
            <a:endParaRPr lang="en-US">
              <a:latin typeface="Calibri" charset="0"/>
              <a:ea typeface="MS PGothic" charset="0"/>
            </a:endParaRPr>
          </a:p>
          <a:p>
            <a:r>
              <a:rPr lang="en-US">
                <a:latin typeface="Calibri" charset="0"/>
                <a:ea typeface="MS PGothic" charset="0"/>
              </a:rPr>
              <a:t>I would also like to extend my gratitude for the group of about 50 colleagues who have contributed to our efforts son far either through the workgroup for technology-enable objective measures and the taskforce directly.</a:t>
            </a:r>
          </a:p>
          <a:p>
            <a:endParaRPr lang="en-US">
              <a:latin typeface="Calibri" charset="0"/>
              <a:ea typeface="MS PGothic" charset="0"/>
            </a:endParaRPr>
          </a:p>
          <a:p>
            <a:r>
              <a:rPr lang="en-US">
                <a:latin typeface="Calibri" charset="0"/>
                <a:ea typeface="MS PGothic" charset="0"/>
              </a:rPr>
              <a:t>Our goal is to keep abreast of technologies as they apply to patient evaluation, diagnostics and patient treatment and drive consensus in a field full of opportunity.</a:t>
            </a:r>
          </a:p>
          <a:p>
            <a:endParaRPr lang="en-US">
              <a:latin typeface="Calibri" charset="0"/>
              <a:ea typeface="MS PGothic" charset="0"/>
            </a:endParaRPr>
          </a:p>
          <a:p>
            <a:r>
              <a:rPr lang="en-US">
                <a:latin typeface="Calibri" charset="0"/>
                <a:ea typeface="MS PGothic" charset="0"/>
              </a:rPr>
              <a:t>We would like to extend an open invitation to any colleague interested to join our efforts</a:t>
            </a:r>
          </a:p>
          <a:p>
            <a:endParaRPr lang="en-US">
              <a:latin typeface="Calibri" charset="0"/>
              <a:ea typeface="MS PGothic" charset="0"/>
            </a:endParaRPr>
          </a:p>
          <a:p>
            <a:r>
              <a:rPr lang="en-US">
                <a:latin typeface="Calibri" charset="0"/>
                <a:ea typeface="MS PGothic" charset="0"/>
              </a:rPr>
              <a:t>Over the next year we will be authoring position and consensus building papers in different areas of Movement Disorders and we will be preparing for our full day event in Berlin. Please stay tuned as more information will become available soon</a:t>
            </a:r>
          </a:p>
          <a:p>
            <a:endParaRPr lang="en-US">
              <a:ea typeface="MS PGothic"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p:sp>
      <p:sp>
        <p:nvSpPr>
          <p:cNvPr id="3277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MS PGothic" charset="0"/>
              </a:rPr>
              <a:t>Why is the combination of technology and biology important? Because Steve Jobs said it is!</a:t>
            </a:r>
          </a:p>
          <a:p>
            <a:endParaRPr lang="en-US" dirty="0">
              <a:ea typeface="MS PGothic" charset="0"/>
            </a:endParaRPr>
          </a:p>
          <a:p>
            <a:r>
              <a:rPr lang="en-US" dirty="0">
                <a:ea typeface="MS PGothic" charset="0"/>
              </a:rPr>
              <a:t>According to Steve Jobs, “The biggest innovations of the 21st century will be at the intersection of biology and technology”</a:t>
            </a:r>
          </a:p>
          <a:p>
            <a:r>
              <a:rPr lang="en-US" dirty="0">
                <a:ea typeface="MS PGothic" charset="0"/>
              </a:rPr>
              <a:t>He talked about a new Era, the era of digital health revolution.</a:t>
            </a:r>
          </a:p>
          <a:p>
            <a:r>
              <a:rPr lang="en-US" dirty="0">
                <a:ea typeface="MS PGothic" charset="0"/>
              </a:rPr>
              <a:t>There are many elements that enabled the start of this revolution; </a:t>
            </a:r>
          </a:p>
          <a:p>
            <a:r>
              <a:rPr lang="en-US" dirty="0">
                <a:ea typeface="MS PGothic" charset="0"/>
              </a:rPr>
              <a:t>An important contributor is the widespread use of smart devices and the ability to collect and transmit large amount of data wirelessly through networks that are subsequently stored in large data farms for further analysis. Thousands of apps promise solutions and patient engagement and some have actually started to shown that their use can improve outcomes</a:t>
            </a:r>
          </a:p>
          <a:p>
            <a:endParaRPr lang="en-US" dirty="0">
              <a:ea typeface="MS PGothic" charset="0"/>
            </a:endParaRPr>
          </a:p>
          <a:p>
            <a:r>
              <a:rPr lang="en-US" dirty="0">
                <a:ea typeface="MS PGothic" charset="0"/>
              </a:rPr>
              <a:t>Another significant breakthrough is the progress in the sensor technology with multiple instruments that can measure anything from sleep to activity to saturation and the list goes on…</a:t>
            </a:r>
          </a:p>
          <a:p>
            <a:endParaRPr lang="en-US" dirty="0">
              <a:ea typeface="MS PGothic" charset="0"/>
            </a:endParaRPr>
          </a:p>
          <a:p>
            <a:endParaRPr lang="en-US" dirty="0">
              <a:ea typeface="MS PGothic" charset="0"/>
            </a:endParaRPr>
          </a:p>
          <a:p>
            <a:endParaRPr lang="en-US" dirty="0">
              <a:ea typeface="MS PGothic" charset="0"/>
            </a:endParaRPr>
          </a:p>
          <a:p>
            <a:endParaRPr lang="en-US" dirty="0">
              <a:ea typeface="MS PGothic" charset="0"/>
            </a:endParaRPr>
          </a:p>
          <a:p>
            <a:endParaRPr lang="en-US" dirty="0">
              <a:ea typeface="MS PGothic" charset="0"/>
            </a:endParaRPr>
          </a:p>
          <a:p>
            <a:r>
              <a:rPr lang="en-US" dirty="0">
                <a:ea typeface="MS PGothic" charset="0"/>
              </a:rPr>
              <a:t>The digital health revolution was enabled by the widespread use of smart devices and the ability to collect and transmit large amount of data wirelessly through networks that are subsequently stored in large data farms for analysis by super computers. One striking example comes through personal experience: my first </a:t>
            </a:r>
            <a:r>
              <a:rPr lang="en-US" dirty="0" err="1">
                <a:ea typeface="MS PGothic" charset="0"/>
              </a:rPr>
              <a:t>ms-dos</a:t>
            </a:r>
            <a:r>
              <a:rPr lang="en-US" dirty="0">
                <a:ea typeface="MS PGothic" charset="0"/>
              </a:rPr>
              <a:t> based PC had a memory larger than a dozen MB, my first laptop had a capacity of 4GB, the size of a single movie nowadays.</a:t>
            </a:r>
          </a:p>
          <a:p>
            <a:r>
              <a:rPr lang="en-US" dirty="0">
                <a:ea typeface="MS PGothic" charset="0"/>
              </a:rPr>
              <a:t>Another significant breakthrough is the progress in the wearable sensor technology with </a:t>
            </a:r>
            <a:r>
              <a:rPr lang="en-US" dirty="0" err="1">
                <a:ea typeface="MS PGothic" charset="0"/>
              </a:rPr>
              <a:t>multople</a:t>
            </a:r>
            <a:r>
              <a:rPr lang="en-US" dirty="0">
                <a:ea typeface="MS PGothic" charset="0"/>
              </a:rPr>
              <a:t> instruments that can measure anything from sleep to activity to saturation and the list goes on…</a:t>
            </a:r>
          </a:p>
          <a:p>
            <a:r>
              <a:rPr lang="en-US" dirty="0">
                <a:ea typeface="MS PGothic" charset="0"/>
              </a:rPr>
              <a:t>What is unique with movement disorders is that it offers a platform for detection of </a:t>
            </a:r>
            <a:r>
              <a:rPr lang="en-US" dirty="0" err="1">
                <a:ea typeface="MS PGothic" charset="0"/>
              </a:rPr>
              <a:t>mulptiple</a:t>
            </a:r>
            <a:r>
              <a:rPr lang="en-US" dirty="0">
                <a:ea typeface="MS PGothic" charset="0"/>
              </a:rPr>
              <a:t> </a:t>
            </a:r>
            <a:r>
              <a:rPr lang="en-US" dirty="0" err="1">
                <a:ea typeface="MS PGothic" charset="0"/>
              </a:rPr>
              <a:t>sympotms</a:t>
            </a:r>
            <a:r>
              <a:rPr lang="en-US" dirty="0">
                <a:ea typeface="MS PGothic" charset="0"/>
              </a:rPr>
              <a:t> through the </a:t>
            </a:r>
            <a:r>
              <a:rPr lang="en-US" dirty="0" err="1">
                <a:ea typeface="MS PGothic" charset="0"/>
              </a:rPr>
              <a:t>variaty</a:t>
            </a:r>
            <a:r>
              <a:rPr lang="en-US" dirty="0">
                <a:ea typeface="MS PGothic" charset="0"/>
              </a:rPr>
              <a:t> of the symptomatology.</a:t>
            </a:r>
          </a:p>
          <a:p>
            <a:endParaRPr lang="en-US" dirty="0">
              <a:ea typeface="MS PGothic" charset="0"/>
            </a:endParaRPr>
          </a:p>
          <a:p>
            <a:r>
              <a:rPr lang="en-US" dirty="0">
                <a:ea typeface="MS PGothic" charset="0"/>
              </a:rPr>
              <a:t>The use of technology to quantify motor symptoms is not new</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158750">
              <a:defRPr/>
            </a:pPr>
            <a:r>
              <a:rPr lang="en-US" sz="2000" dirty="0" smtClean="0">
                <a:latin typeface="Arial Bold" charset="0"/>
                <a:cs typeface="Arial Bold" charset="0"/>
                <a:sym typeface="Arial Bold" charset="0"/>
              </a:rPr>
              <a:t>Type</a:t>
            </a:r>
            <a:r>
              <a:rPr lang="en-US" sz="2000" dirty="0" smtClean="0">
                <a:latin typeface="Calibri" charset="0"/>
              </a:rPr>
              <a:t>: Monitoring, diagnostic, therapeutic</a:t>
            </a:r>
          </a:p>
          <a:p>
            <a:pPr marL="158750" indent="-158750">
              <a:defRPr/>
            </a:pPr>
            <a:r>
              <a:rPr lang="en-US" sz="2000" dirty="0" smtClean="0">
                <a:latin typeface="Arial Bold" charset="0"/>
                <a:cs typeface="Arial Bold" charset="0"/>
                <a:sym typeface="Arial Bold" charset="0"/>
              </a:rPr>
              <a:t>What is being measured</a:t>
            </a:r>
            <a:r>
              <a:rPr lang="en-US" sz="2000" dirty="0" smtClean="0">
                <a:latin typeface="Calibri" charset="0"/>
              </a:rPr>
              <a:t>: </a:t>
            </a:r>
          </a:p>
          <a:p>
            <a:pPr marL="465138" lvl="1" indent="-190500">
              <a:buFont typeface="Wingdings" charset="0"/>
              <a:buChar char="➢"/>
              <a:defRPr/>
            </a:pPr>
            <a:r>
              <a:rPr lang="en-US" sz="2000" dirty="0" smtClean="0">
                <a:latin typeface="Calibri" charset="0"/>
              </a:rPr>
              <a:t>Motor (bradykinesia, tremor, rigidity, gait, voice, eye movement), function tests</a:t>
            </a:r>
          </a:p>
          <a:p>
            <a:pPr marL="465138" lvl="1" indent="-190500">
              <a:buFont typeface="Wingdings" charset="0"/>
              <a:buChar char="➢"/>
              <a:defRPr/>
            </a:pPr>
            <a:r>
              <a:rPr lang="en-US" sz="2000" dirty="0" smtClean="0">
                <a:latin typeface="Calibri" charset="0"/>
              </a:rPr>
              <a:t>Non-motor symptoms (cognition, </a:t>
            </a:r>
            <a:r>
              <a:rPr lang="en-US" sz="2000" dirty="0" err="1" smtClean="0">
                <a:latin typeface="Calibri" charset="0"/>
              </a:rPr>
              <a:t>dysautonomia</a:t>
            </a:r>
            <a:r>
              <a:rPr lang="en-US" sz="2000" dirty="0" smtClean="0">
                <a:latin typeface="Calibri" charset="0"/>
              </a:rPr>
              <a:t>, sleep)</a:t>
            </a:r>
          </a:p>
          <a:p>
            <a:pPr marL="158750" indent="-158750">
              <a:defRPr/>
            </a:pPr>
            <a:r>
              <a:rPr lang="en-US" sz="2000" dirty="0" smtClean="0">
                <a:latin typeface="Arial Bold" charset="0"/>
                <a:cs typeface="Arial Bold" charset="0"/>
                <a:sym typeface="Arial Bold" charset="0"/>
              </a:rPr>
              <a:t>Collection paradigm</a:t>
            </a:r>
            <a:r>
              <a:rPr lang="en-US" sz="2000" dirty="0" smtClean="0">
                <a:latin typeface="Calibri" charset="0"/>
              </a:rPr>
              <a:t>: Continuous, on-demand, active, passive</a:t>
            </a:r>
          </a:p>
          <a:p>
            <a:pPr marL="158750" indent="-158750">
              <a:defRPr/>
            </a:pPr>
            <a:r>
              <a:rPr lang="en-US" sz="2000" dirty="0" smtClean="0">
                <a:latin typeface="Arial Bold" charset="0"/>
                <a:cs typeface="Arial Bold" charset="0"/>
                <a:sym typeface="Arial Bold" charset="0"/>
              </a:rPr>
              <a:t>Site of data collection</a:t>
            </a:r>
            <a:r>
              <a:rPr lang="en-US" sz="2000" dirty="0" smtClean="0">
                <a:latin typeface="Calibri" charset="0"/>
              </a:rPr>
              <a:t>: outpatient, inpatient, remote, everywhere</a:t>
            </a:r>
          </a:p>
          <a:p>
            <a:pPr marL="158750" indent="-158750">
              <a:defRPr/>
            </a:pPr>
            <a:r>
              <a:rPr lang="en-US" sz="2000" dirty="0" smtClean="0">
                <a:latin typeface="Arial Bold" charset="0"/>
                <a:cs typeface="Arial Bold" charset="0"/>
                <a:sym typeface="Arial Bold" charset="0"/>
              </a:rPr>
              <a:t>Validation</a:t>
            </a:r>
            <a:r>
              <a:rPr lang="en-US" sz="2000" dirty="0" smtClean="0">
                <a:latin typeface="Calibri" charset="0"/>
              </a:rPr>
              <a:t>: regulatory clearance, clinical grade, consumer grade</a:t>
            </a:r>
          </a:p>
          <a:p>
            <a:pPr marL="158750" indent="-158750">
              <a:defRPr/>
            </a:pPr>
            <a:r>
              <a:rPr lang="en-US" sz="2000" dirty="0" smtClean="0">
                <a:latin typeface="Arial Bold" charset="0"/>
                <a:cs typeface="Arial Bold" charset="0"/>
                <a:sym typeface="Arial Bold" charset="0"/>
              </a:rPr>
              <a:t>Technology used</a:t>
            </a:r>
            <a:r>
              <a:rPr lang="en-US" sz="2000" dirty="0" smtClean="0">
                <a:latin typeface="Calibri" charset="0"/>
              </a:rPr>
              <a:t>: motion detection, pressure detection, touch, voice recognition, electrophysiology, 3D detection, temperature, other</a:t>
            </a:r>
          </a:p>
          <a:p>
            <a:pPr>
              <a:defRPr/>
            </a:pP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hape 144"/>
          <p:cNvSpPr>
            <a:spLocks noGrp="1" noRot="1" noChangeAspect="1"/>
          </p:cNvSpPr>
          <p:nvPr>
            <p:ph type="sldImg"/>
          </p:nvPr>
        </p:nvSpPr>
        <p:spPr/>
      </p:sp>
      <p:sp>
        <p:nvSpPr>
          <p:cNvPr id="34818" name="Shape 145"/>
          <p:cNvSpPr>
            <a:spLocks noGrp="1"/>
          </p:cNvSpPr>
          <p:nvPr>
            <p:ph type="body"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pPr>
            <a:r>
              <a:rPr lang="en-US" sz="1200">
                <a:latin typeface="Calibri" charset="0"/>
                <a:ea typeface="MS PGothic" charset="0"/>
                <a:sym typeface="Helvetica" charset="0"/>
              </a:rPr>
              <a:t>The evolution in the sensor and data analytics industry has been rapid the last few years.</a:t>
            </a:r>
          </a:p>
          <a:p>
            <a:pPr>
              <a:lnSpc>
                <a:spcPct val="100000"/>
              </a:lnSpc>
            </a:pPr>
            <a:r>
              <a:rPr lang="en-US" sz="1200">
                <a:latin typeface="Calibri" charset="0"/>
                <a:ea typeface="MS PGothic" charset="0"/>
                <a:sym typeface="Helvetica" charset="0"/>
              </a:rPr>
              <a:t>In 2.5 decades we moved from chest straps to integrated solutions that allow continuous multiple-symptom monitoring. </a:t>
            </a:r>
          </a:p>
          <a:p>
            <a:pPr>
              <a:lnSpc>
                <a:spcPct val="100000"/>
              </a:lnSpc>
            </a:pPr>
            <a:endParaRPr lang="en-US" sz="1200">
              <a:latin typeface="Calibri" charset="0"/>
              <a:ea typeface="MS PGothic" charset="0"/>
              <a:sym typeface="Helvetica" charset="0"/>
            </a:endParaRPr>
          </a:p>
          <a:p>
            <a:pPr>
              <a:lnSpc>
                <a:spcPct val="100000"/>
              </a:lnSpc>
            </a:pPr>
            <a:r>
              <a:rPr lang="en-US" sz="1200">
                <a:latin typeface="Calibri" charset="0"/>
                <a:ea typeface="MS PGothic" charset="0"/>
                <a:sym typeface="Helvetica" charset="0"/>
              </a:rPr>
              <a:t>Next slide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p:sp>
      <p:sp>
        <p:nvSpPr>
          <p:cNvPr id="7987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MS PGothic" charset="0"/>
              </a:rPr>
              <a:t>The combination of monitoring different environmental and human channels including activity, positioning, proximity, ambient light, temperature, humidity, voice, skin conductance, cardiac and muscle activity to name a few provides a unique opportunity improve human health.</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A71B30-D785-4686-B96D-488BAFDF8626}"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4102848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p:sp>
      <p:sp>
        <p:nvSpPr>
          <p:cNvPr id="5222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MS PGothic" charset="0"/>
              </a:rPr>
              <a:t>Technology holds the promise of better, bigger data</a:t>
            </a:r>
          </a:p>
          <a:p>
            <a:r>
              <a:rPr lang="en-US">
                <a:ea typeface="MS PGothic" charset="0"/>
              </a:rPr>
              <a:t>Better research decision making</a:t>
            </a:r>
          </a:p>
          <a:p>
            <a:r>
              <a:rPr lang="en-US">
                <a:ea typeface="MS PGothic" charset="0"/>
              </a:rPr>
              <a:t>And Reduced operational burden and significant cost savings</a:t>
            </a:r>
          </a:p>
          <a:p>
            <a:endParaRPr lang="en-US">
              <a:ea typeface="MS PGothic" charset="0"/>
            </a:endParaRPr>
          </a:p>
          <a:p>
            <a:r>
              <a:rPr lang="en-US">
                <a:ea typeface="MS PGothic" charset="0"/>
              </a:rPr>
              <a:t>Better, faster, cheaper research.</a:t>
            </a:r>
          </a:p>
          <a:p>
            <a:endParaRPr lang="en-US">
              <a:ea typeface="MS PGothic" charset="0"/>
            </a:endParaRPr>
          </a:p>
          <a:p>
            <a:endParaRPr lang="en-US">
              <a:ea typeface="MS PGothic"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p:sp>
      <p:sp>
        <p:nvSpPr>
          <p:cNvPr id="8089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MS PGothic" charset="0"/>
              </a:rPr>
              <a:t>Moving to Movement Disorders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1E9DA0-17BF-A944-A43F-F68AAD4DD0D8}" type="datetimeFigureOut">
              <a:rPr lang="en-US" smtClean="0"/>
              <a:t>8/24/2015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46BB3-8B27-664E-981C-2AC921825B86}" type="slidenum">
              <a:rPr lang="en-US" smtClean="0"/>
              <a:t>‹#›</a:t>
            </a:fld>
            <a:endParaRPr lang="en-US"/>
          </a:p>
        </p:txBody>
      </p:sp>
    </p:spTree>
    <p:extLst>
      <p:ext uri="{BB962C8B-B14F-4D97-AF65-F5344CB8AC3E}">
        <p14:creationId xmlns:p14="http://schemas.microsoft.com/office/powerpoint/2010/main" val="2407771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1E9DA0-17BF-A944-A43F-F68AAD4DD0D8}" type="datetimeFigureOut">
              <a:rPr lang="en-US" smtClean="0"/>
              <a:t>8/24/2015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46BB3-8B27-664E-981C-2AC921825B86}" type="slidenum">
              <a:rPr lang="en-US" smtClean="0"/>
              <a:t>‹#›</a:t>
            </a:fld>
            <a:endParaRPr lang="en-US"/>
          </a:p>
        </p:txBody>
      </p:sp>
    </p:spTree>
    <p:extLst>
      <p:ext uri="{BB962C8B-B14F-4D97-AF65-F5344CB8AC3E}">
        <p14:creationId xmlns:p14="http://schemas.microsoft.com/office/powerpoint/2010/main" val="3605810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1E9DA0-17BF-A944-A43F-F68AAD4DD0D8}" type="datetimeFigureOut">
              <a:rPr lang="en-US" smtClean="0"/>
              <a:t>8/24/2015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46BB3-8B27-664E-981C-2AC921825B86}" type="slidenum">
              <a:rPr lang="en-US" smtClean="0"/>
              <a:t>‹#›</a:t>
            </a:fld>
            <a:endParaRPr lang="en-US"/>
          </a:p>
        </p:txBody>
      </p:sp>
    </p:spTree>
    <p:extLst>
      <p:ext uri="{BB962C8B-B14F-4D97-AF65-F5344CB8AC3E}">
        <p14:creationId xmlns:p14="http://schemas.microsoft.com/office/powerpoint/2010/main" val="3979900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664447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1E9DA0-17BF-A944-A43F-F68AAD4DD0D8}" type="datetimeFigureOut">
              <a:rPr lang="en-US" smtClean="0"/>
              <a:t>8/24/2015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46BB3-8B27-664E-981C-2AC921825B86}" type="slidenum">
              <a:rPr lang="en-US" smtClean="0"/>
              <a:t>‹#›</a:t>
            </a:fld>
            <a:endParaRPr lang="en-US"/>
          </a:p>
        </p:txBody>
      </p:sp>
    </p:spTree>
    <p:extLst>
      <p:ext uri="{BB962C8B-B14F-4D97-AF65-F5344CB8AC3E}">
        <p14:creationId xmlns:p14="http://schemas.microsoft.com/office/powerpoint/2010/main" val="161245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1E9DA0-17BF-A944-A43F-F68AAD4DD0D8}" type="datetimeFigureOut">
              <a:rPr lang="en-US" smtClean="0"/>
              <a:t>8/24/2015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46BB3-8B27-664E-981C-2AC921825B86}" type="slidenum">
              <a:rPr lang="en-US" smtClean="0"/>
              <a:t>‹#›</a:t>
            </a:fld>
            <a:endParaRPr lang="en-US"/>
          </a:p>
        </p:txBody>
      </p:sp>
    </p:spTree>
    <p:extLst>
      <p:ext uri="{BB962C8B-B14F-4D97-AF65-F5344CB8AC3E}">
        <p14:creationId xmlns:p14="http://schemas.microsoft.com/office/powerpoint/2010/main" val="2555832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1E9DA0-17BF-A944-A43F-F68AAD4DD0D8}" type="datetimeFigureOut">
              <a:rPr lang="en-US" smtClean="0"/>
              <a:t>8/24/2015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146BB3-8B27-664E-981C-2AC921825B86}" type="slidenum">
              <a:rPr lang="en-US" smtClean="0"/>
              <a:t>‹#›</a:t>
            </a:fld>
            <a:endParaRPr lang="en-US"/>
          </a:p>
        </p:txBody>
      </p:sp>
    </p:spTree>
    <p:extLst>
      <p:ext uri="{BB962C8B-B14F-4D97-AF65-F5344CB8AC3E}">
        <p14:creationId xmlns:p14="http://schemas.microsoft.com/office/powerpoint/2010/main" val="2737731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1E9DA0-17BF-A944-A43F-F68AAD4DD0D8}" type="datetimeFigureOut">
              <a:rPr lang="en-US" smtClean="0"/>
              <a:t>8/24/2015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146BB3-8B27-664E-981C-2AC921825B86}" type="slidenum">
              <a:rPr lang="en-US" smtClean="0"/>
              <a:t>‹#›</a:t>
            </a:fld>
            <a:endParaRPr lang="en-US"/>
          </a:p>
        </p:txBody>
      </p:sp>
    </p:spTree>
    <p:extLst>
      <p:ext uri="{BB962C8B-B14F-4D97-AF65-F5344CB8AC3E}">
        <p14:creationId xmlns:p14="http://schemas.microsoft.com/office/powerpoint/2010/main" val="3712831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1E9DA0-17BF-A944-A43F-F68AAD4DD0D8}" type="datetimeFigureOut">
              <a:rPr lang="en-US" smtClean="0"/>
              <a:t>8/24/2015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146BB3-8B27-664E-981C-2AC921825B86}" type="slidenum">
              <a:rPr lang="en-US" smtClean="0"/>
              <a:t>‹#›</a:t>
            </a:fld>
            <a:endParaRPr lang="en-US"/>
          </a:p>
        </p:txBody>
      </p:sp>
    </p:spTree>
    <p:extLst>
      <p:ext uri="{BB962C8B-B14F-4D97-AF65-F5344CB8AC3E}">
        <p14:creationId xmlns:p14="http://schemas.microsoft.com/office/powerpoint/2010/main" val="3261979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1E9DA0-17BF-A944-A43F-F68AAD4DD0D8}" type="datetimeFigureOut">
              <a:rPr lang="en-US" smtClean="0"/>
              <a:t>8/24/2015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146BB3-8B27-664E-981C-2AC921825B86}" type="slidenum">
              <a:rPr lang="en-US" smtClean="0"/>
              <a:t>‹#›</a:t>
            </a:fld>
            <a:endParaRPr lang="en-US"/>
          </a:p>
        </p:txBody>
      </p:sp>
    </p:spTree>
    <p:extLst>
      <p:ext uri="{BB962C8B-B14F-4D97-AF65-F5344CB8AC3E}">
        <p14:creationId xmlns:p14="http://schemas.microsoft.com/office/powerpoint/2010/main" val="3154190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1E9DA0-17BF-A944-A43F-F68AAD4DD0D8}" type="datetimeFigureOut">
              <a:rPr lang="en-US" smtClean="0"/>
              <a:t>8/24/2015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146BB3-8B27-664E-981C-2AC921825B86}" type="slidenum">
              <a:rPr lang="en-US" smtClean="0"/>
              <a:t>‹#›</a:t>
            </a:fld>
            <a:endParaRPr lang="en-US"/>
          </a:p>
        </p:txBody>
      </p:sp>
    </p:spTree>
    <p:extLst>
      <p:ext uri="{BB962C8B-B14F-4D97-AF65-F5344CB8AC3E}">
        <p14:creationId xmlns:p14="http://schemas.microsoft.com/office/powerpoint/2010/main" val="2584013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1E9DA0-17BF-A944-A43F-F68AAD4DD0D8}" type="datetimeFigureOut">
              <a:rPr lang="en-US" smtClean="0"/>
              <a:t>8/24/2015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146BB3-8B27-664E-981C-2AC921825B86}" type="slidenum">
              <a:rPr lang="en-US" smtClean="0"/>
              <a:t>‹#›</a:t>
            </a:fld>
            <a:endParaRPr lang="en-US"/>
          </a:p>
        </p:txBody>
      </p:sp>
    </p:spTree>
    <p:extLst>
      <p:ext uri="{BB962C8B-B14F-4D97-AF65-F5344CB8AC3E}">
        <p14:creationId xmlns:p14="http://schemas.microsoft.com/office/powerpoint/2010/main" val="1146753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1E9DA0-17BF-A944-A43F-F68AAD4DD0D8}" type="datetimeFigureOut">
              <a:rPr lang="en-US" smtClean="0"/>
              <a:t>8/24/2015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146BB3-8B27-664E-981C-2AC921825B86}" type="slidenum">
              <a:rPr lang="en-US" smtClean="0"/>
              <a:t>‹#›</a:t>
            </a:fld>
            <a:endParaRPr lang="en-US"/>
          </a:p>
        </p:txBody>
      </p:sp>
    </p:spTree>
    <p:extLst>
      <p:ext uri="{BB962C8B-B14F-4D97-AF65-F5344CB8AC3E}">
        <p14:creationId xmlns:p14="http://schemas.microsoft.com/office/powerpoint/2010/main" val="1203151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b="1" kern="1200">
          <a:solidFill>
            <a:srgbClr val="FF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jpe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jpeg"/><Relationship Id="rId3" Type="http://schemas.openxmlformats.org/officeDocument/2006/relationships/image" Target="../media/image61.png"/><Relationship Id="rId7" Type="http://schemas.openxmlformats.org/officeDocument/2006/relationships/image" Target="../media/image63.png"/><Relationship Id="rId12" Type="http://schemas.openxmlformats.org/officeDocument/2006/relationships/image" Target="../media/image68.jpeg"/><Relationship Id="rId17" Type="http://schemas.openxmlformats.org/officeDocument/2006/relationships/image" Target="../media/image73.png"/><Relationship Id="rId2" Type="http://schemas.openxmlformats.org/officeDocument/2006/relationships/image" Target="../media/image56.png"/><Relationship Id="rId16"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7.png"/><Relationship Id="rId5" Type="http://schemas.openxmlformats.org/officeDocument/2006/relationships/image" Target="../media/image62.png"/><Relationship Id="rId15" Type="http://schemas.openxmlformats.org/officeDocument/2006/relationships/image" Target="../media/image71.png"/><Relationship Id="rId10" Type="http://schemas.openxmlformats.org/officeDocument/2006/relationships/image" Target="../media/image66.png"/><Relationship Id="rId4" Type="http://schemas.openxmlformats.org/officeDocument/2006/relationships/image" Target="../media/image52.jpeg"/><Relationship Id="rId9" Type="http://schemas.openxmlformats.org/officeDocument/2006/relationships/image" Target="../media/image65.png"/><Relationship Id="rId14" Type="http://schemas.openxmlformats.org/officeDocument/2006/relationships/image" Target="../media/image70.png"/></Relationships>
</file>

<file path=ppt/slides/_rels/slide1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5" Type="http://schemas.openxmlformats.org/officeDocument/2006/relationships/hyperlink" Target="http://www.medtronicdiabetes.com/treatment-and-products/carelink-personal-diabetes-software" TargetMode="External"/><Relationship Id="rId4" Type="http://schemas.openxmlformats.org/officeDocument/2006/relationships/image" Target="../media/image105.png"/></Relationships>
</file>

<file path=ppt/slides/_rels/slide3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globalkineticscorporation.com/index.php" TargetMode="External"/><Relationship Id="rId7" Type="http://schemas.openxmlformats.org/officeDocument/2006/relationships/image" Target="../media/image111.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10.png"/><Relationship Id="rId5" Type="http://schemas.openxmlformats.org/officeDocument/2006/relationships/image" Target="../media/image109.emf"/><Relationship Id="rId4" Type="http://schemas.openxmlformats.org/officeDocument/2006/relationships/image" Target="../media/image108.png"/></Relationships>
</file>

<file path=ppt/slides/_rels/slide3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emf"/><Relationship Id="rId1" Type="http://schemas.openxmlformats.org/officeDocument/2006/relationships/slideLayout" Target="../slideLayouts/slideLayout2.xml"/><Relationship Id="rId5" Type="http://schemas.openxmlformats.org/officeDocument/2006/relationships/image" Target="../media/image116.emf"/><Relationship Id="rId4" Type="http://schemas.openxmlformats.org/officeDocument/2006/relationships/image" Target="../media/image115.emf"/></Relationships>
</file>

<file path=ppt/slides/_rels/slide4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 Id="rId5" Type="http://schemas.openxmlformats.org/officeDocument/2006/relationships/image" Target="../media/image121.jpeg"/><Relationship Id="rId4" Type="http://schemas.openxmlformats.org/officeDocument/2006/relationships/image" Target="../media/image120.jpeg"/></Relationships>
</file>

<file path=ppt/slides/_rels/slide43.xml.rels><?xml version="1.0" encoding="UTF-8" standalone="yes"?>
<Relationships xmlns="http://schemas.openxmlformats.org/package/2006/relationships"><Relationship Id="rId8" Type="http://schemas.openxmlformats.org/officeDocument/2006/relationships/image" Target="../media/image124.emf"/><Relationship Id="rId3" Type="http://schemas.openxmlformats.org/officeDocument/2006/relationships/tags" Target="../tags/tag3.xml"/><Relationship Id="rId7" Type="http://schemas.openxmlformats.org/officeDocument/2006/relationships/image" Target="../media/image12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22.emf"/><Relationship Id="rId5" Type="http://schemas.openxmlformats.org/officeDocument/2006/relationships/slideLayout" Target="../slideLayouts/slideLayout7.xml"/><Relationship Id="rId4" Type="http://schemas.openxmlformats.org/officeDocument/2006/relationships/tags" Target="../tags/tag4.xml"/><Relationship Id="rId9" Type="http://schemas.openxmlformats.org/officeDocument/2006/relationships/image" Target="../media/image125.png"/></Relationships>
</file>

<file path=ppt/slides/_rels/slide44.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image" Target="../media/image126.png"/><Relationship Id="rId1" Type="http://schemas.openxmlformats.org/officeDocument/2006/relationships/slideLayout" Target="../slideLayouts/slideLayout6.xml"/><Relationship Id="rId6" Type="http://schemas.openxmlformats.org/officeDocument/2006/relationships/image" Target="../media/image130.png"/><Relationship Id="rId11" Type="http://schemas.openxmlformats.org/officeDocument/2006/relationships/image" Target="../media/image135.gif"/><Relationship Id="rId5" Type="http://schemas.openxmlformats.org/officeDocument/2006/relationships/image" Target="../media/image129.png"/><Relationship Id="rId10" Type="http://schemas.openxmlformats.org/officeDocument/2006/relationships/image" Target="../media/image134.jpeg"/><Relationship Id="rId4" Type="http://schemas.openxmlformats.org/officeDocument/2006/relationships/image" Target="../media/image128.png"/><Relationship Id="rId9" Type="http://schemas.openxmlformats.org/officeDocument/2006/relationships/image" Target="../media/image133.jpeg"/></Relationships>
</file>

<file path=ppt/slides/_rels/slide4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18" Type="http://schemas.openxmlformats.org/officeDocument/2006/relationships/image" Target="../media/image31.png"/><Relationship Id="rId3" Type="http://schemas.openxmlformats.org/officeDocument/2006/relationships/image" Target="../media/image16.png"/><Relationship Id="rId21" Type="http://schemas.openxmlformats.org/officeDocument/2006/relationships/image" Target="../media/image34.png"/><Relationship Id="rId7" Type="http://schemas.openxmlformats.org/officeDocument/2006/relationships/image" Target="../media/image20.jpeg"/><Relationship Id="rId12" Type="http://schemas.openxmlformats.org/officeDocument/2006/relationships/image" Target="../media/image25.jpeg"/><Relationship Id="rId17" Type="http://schemas.openxmlformats.org/officeDocument/2006/relationships/image" Target="../media/image30.png"/><Relationship Id="rId25" Type="http://schemas.openxmlformats.org/officeDocument/2006/relationships/image" Target="../media/image38.png"/><Relationship Id="rId2" Type="http://schemas.openxmlformats.org/officeDocument/2006/relationships/notesSlide" Target="../notesSlides/notesSlide5.xml"/><Relationship Id="rId16" Type="http://schemas.openxmlformats.org/officeDocument/2006/relationships/image" Target="../media/image29.jpeg"/><Relationship Id="rId20"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19.jpeg"/><Relationship Id="rId11" Type="http://schemas.openxmlformats.org/officeDocument/2006/relationships/image" Target="../media/image24.png"/><Relationship Id="rId24" Type="http://schemas.openxmlformats.org/officeDocument/2006/relationships/image" Target="../media/image37.png"/><Relationship Id="rId5" Type="http://schemas.openxmlformats.org/officeDocument/2006/relationships/image" Target="../media/image18.png"/><Relationship Id="rId15" Type="http://schemas.openxmlformats.org/officeDocument/2006/relationships/image" Target="../media/image28.jpeg"/><Relationship Id="rId23" Type="http://schemas.openxmlformats.org/officeDocument/2006/relationships/image" Target="../media/image36.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jpeg"/><Relationship Id="rId14" Type="http://schemas.openxmlformats.org/officeDocument/2006/relationships/image" Target="../media/image27.jpeg"/><Relationship Id="rId22"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57785"/>
            <a:ext cx="7772400" cy="1470025"/>
          </a:xfrm>
        </p:spPr>
        <p:txBody>
          <a:bodyPr>
            <a:normAutofit fontScale="90000"/>
          </a:bodyPr>
          <a:lstStyle/>
          <a:p>
            <a:r>
              <a:rPr lang="en-US" b="1" dirty="0">
                <a:solidFill>
                  <a:srgbClr val="BA0000"/>
                </a:solidFill>
              </a:rPr>
              <a:t>Technology </a:t>
            </a:r>
            <a:r>
              <a:rPr lang="en-US" b="1" dirty="0" smtClean="0">
                <a:solidFill>
                  <a:srgbClr val="BA0000"/>
                </a:solidFill>
              </a:rPr>
              <a:t>and Parkinson’s </a:t>
            </a:r>
            <a:r>
              <a:rPr lang="en-US" b="1" dirty="0">
                <a:solidFill>
                  <a:srgbClr val="BA0000"/>
                </a:solidFill>
              </a:rPr>
              <a:t>disease: </a:t>
            </a:r>
            <a:r>
              <a:rPr lang="en-US" b="1" dirty="0" smtClean="0">
                <a:solidFill>
                  <a:srgbClr val="BA0000"/>
                </a:solidFill>
              </a:rPr>
              <a:t>Challenges and Promises</a:t>
            </a:r>
            <a:endParaRPr lang="en-US" dirty="0">
              <a:solidFill>
                <a:srgbClr val="BA0000"/>
              </a:solidFill>
            </a:endParaRPr>
          </a:p>
        </p:txBody>
      </p:sp>
      <p:sp>
        <p:nvSpPr>
          <p:cNvPr id="3" name="Subtitle 2"/>
          <p:cNvSpPr>
            <a:spLocks noGrp="1"/>
          </p:cNvSpPr>
          <p:nvPr>
            <p:ph type="subTitle" idx="1"/>
          </p:nvPr>
        </p:nvSpPr>
        <p:spPr>
          <a:xfrm>
            <a:off x="1371600" y="4267203"/>
            <a:ext cx="7086600" cy="1752600"/>
          </a:xfrm>
        </p:spPr>
        <p:txBody>
          <a:bodyPr>
            <a:normAutofit/>
          </a:bodyPr>
          <a:lstStyle/>
          <a:p>
            <a:r>
              <a:rPr lang="en-US" b="1" dirty="0" smtClean="0">
                <a:solidFill>
                  <a:schemeClr val="tx1"/>
                </a:solidFill>
              </a:rPr>
              <a:t>Alberto J. Espay, MD, MSc</a:t>
            </a:r>
          </a:p>
          <a:p>
            <a:r>
              <a:rPr lang="en-US" sz="2800" b="1" dirty="0" smtClean="0"/>
              <a:t>James J and Joan A Gardner Family Center for Parkinson’s disease and Movement Disorders</a:t>
            </a:r>
            <a:endParaRPr lang="en-US" sz="2800" b="1" dirty="0"/>
          </a:p>
        </p:txBody>
      </p:sp>
      <p:pic>
        <p:nvPicPr>
          <p:cNvPr id="4" name="Picture 3"/>
          <p:cNvPicPr>
            <a:picLocks noChangeAspect="1"/>
          </p:cNvPicPr>
          <p:nvPr/>
        </p:nvPicPr>
        <p:blipFill>
          <a:blip r:embed="rId2"/>
          <a:stretch>
            <a:fillRect/>
          </a:stretch>
        </p:blipFill>
        <p:spPr>
          <a:xfrm>
            <a:off x="780142" y="295037"/>
            <a:ext cx="2000042" cy="867806"/>
          </a:xfrm>
          <a:prstGeom prst="rect">
            <a:avLst/>
          </a:prstGeom>
        </p:spPr>
      </p:pic>
      <p:pic>
        <p:nvPicPr>
          <p:cNvPr id="5" name="Picture 4" descr="cincinnati-skyline-01.jpg"/>
          <p:cNvPicPr>
            <a:picLocks noChangeAspect="1"/>
          </p:cNvPicPr>
          <p:nvPr/>
        </p:nvPicPr>
        <p:blipFill>
          <a:blip r:embed="rId3" cstate="print"/>
          <a:srcRect t="3663"/>
          <a:stretch>
            <a:fillRect/>
          </a:stretch>
        </p:blipFill>
        <p:spPr>
          <a:xfrm>
            <a:off x="5447134" y="201691"/>
            <a:ext cx="3429000" cy="2311644"/>
          </a:xfrm>
          <a:prstGeom prst="rect">
            <a:avLst/>
          </a:prstGeom>
          <a:ln>
            <a:noFill/>
          </a:ln>
          <a:effectLst>
            <a:softEdge rad="112500"/>
          </a:effectLst>
        </p:spPr>
      </p:pic>
      <p:pic>
        <p:nvPicPr>
          <p:cNvPr id="6" name="Picture 5"/>
          <p:cNvPicPr>
            <a:picLocks noChangeAspect="1"/>
          </p:cNvPicPr>
          <p:nvPr/>
        </p:nvPicPr>
        <p:blipFill>
          <a:blip r:embed="rId4"/>
          <a:stretch>
            <a:fillRect/>
          </a:stretch>
        </p:blipFill>
        <p:spPr>
          <a:xfrm>
            <a:off x="497758" y="1457014"/>
            <a:ext cx="4720687" cy="598000"/>
          </a:xfrm>
          <a:prstGeom prst="rect">
            <a:avLst/>
          </a:prstGeom>
        </p:spPr>
      </p:pic>
      <p:sp>
        <p:nvSpPr>
          <p:cNvPr id="7" name="TextBox 6"/>
          <p:cNvSpPr txBox="1"/>
          <p:nvPr/>
        </p:nvSpPr>
        <p:spPr>
          <a:xfrm>
            <a:off x="2900486" y="6475968"/>
            <a:ext cx="3536420" cy="307777"/>
          </a:xfrm>
          <a:prstGeom prst="rect">
            <a:avLst/>
          </a:prstGeom>
          <a:noFill/>
        </p:spPr>
        <p:txBody>
          <a:bodyPr wrap="none" rtlCol="0">
            <a:spAutoFit/>
          </a:bodyPr>
          <a:lstStyle/>
          <a:p>
            <a:r>
              <a:rPr lang="en-US" sz="1400" dirty="0" smtClean="0"/>
              <a:t>UC Neurology Grand Rounds, August 12, 2015 </a:t>
            </a:r>
            <a:endParaRPr lang="en-US" sz="1400" dirty="0"/>
          </a:p>
        </p:txBody>
      </p:sp>
    </p:spTree>
    <p:extLst>
      <p:ext uri="{BB962C8B-B14F-4D97-AF65-F5344CB8AC3E}">
        <p14:creationId xmlns:p14="http://schemas.microsoft.com/office/powerpoint/2010/main" val="12193686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1" name="Group 156"/>
          <p:cNvGrpSpPr>
            <a:grpSpLocks/>
          </p:cNvGrpSpPr>
          <p:nvPr/>
        </p:nvGrpSpPr>
        <p:grpSpPr bwMode="auto">
          <a:xfrm>
            <a:off x="2668588" y="1958975"/>
            <a:ext cx="3981450" cy="4546600"/>
            <a:chOff x="0" y="0"/>
            <a:chExt cx="3981450" cy="4546600"/>
          </a:xfrm>
        </p:grpSpPr>
        <p:pic>
          <p:nvPicPr>
            <p:cNvPr id="35852" name="image.png"/>
            <p:cNvPicPr>
              <a:picLocks noChangeAspect="1" noChangeArrowheads="1"/>
            </p:cNvPicPr>
            <p:nvPr/>
          </p:nvPicPr>
          <p:blipFill>
            <a:blip r:embed="rId3">
              <a:extLst>
                <a:ext uri="{28A0092B-C50C-407E-A947-70E740481C1C}">
                  <a14:useLocalDpi xmlns:a14="http://schemas.microsoft.com/office/drawing/2010/main" val="0"/>
                </a:ext>
              </a:extLst>
            </a:blip>
            <a:srcRect l="26434" r="24271"/>
            <a:stretch>
              <a:fillRect/>
            </a:stretch>
          </p:blipFill>
          <p:spPr bwMode="auto">
            <a:xfrm>
              <a:off x="0" y="0"/>
              <a:ext cx="3981451"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5853" name="Shape 154"/>
            <p:cNvSpPr>
              <a:spLocks noChangeArrowheads="1"/>
            </p:cNvSpPr>
            <p:nvPr/>
          </p:nvSpPr>
          <p:spPr bwMode="auto">
            <a:xfrm>
              <a:off x="829527" y="214294"/>
              <a:ext cx="2057350" cy="1357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tIns="45719" rIns="45719" bIns="45719">
              <a:spAutoFit/>
            </a:bodyPr>
            <a:lstStyle/>
            <a:p>
              <a:pPr algn="ctr" defTabSz="914400"/>
              <a:r>
                <a:rPr lang="en-US" sz="1000" b="1" u="sng">
                  <a:solidFill>
                    <a:srgbClr val="FFFFFF"/>
                  </a:solidFill>
                  <a:latin typeface="Gotham-Medium" charset="0"/>
                  <a:cs typeface="Gotham-Medium" charset="0"/>
                  <a:sym typeface="Gotham-Medium" charset="0"/>
                </a:rPr>
                <a:t>Common</a:t>
              </a:r>
              <a:endParaRPr lang="en-US" sz="1000">
                <a:solidFill>
                  <a:srgbClr val="FFFFFF"/>
                </a:solidFill>
                <a:latin typeface="Arial" charset="0"/>
                <a:cs typeface="Arial" charset="0"/>
                <a:sym typeface="Arial" charset="0"/>
              </a:endParaRPr>
            </a:p>
            <a:p>
              <a:pPr algn="ctr" defTabSz="914400"/>
              <a:r>
                <a:rPr lang="en-US" sz="1000">
                  <a:solidFill>
                    <a:srgbClr val="FFFFFF"/>
                  </a:solidFill>
                  <a:latin typeface="Arial" charset="0"/>
                  <a:cs typeface="Arial" charset="0"/>
                  <a:sym typeface="Arial" charset="0"/>
                </a:rPr>
                <a:t>Pedometer</a:t>
              </a:r>
            </a:p>
            <a:p>
              <a:pPr algn="ctr" defTabSz="914400"/>
              <a:r>
                <a:rPr lang="en-US" sz="1000">
                  <a:solidFill>
                    <a:srgbClr val="FFFFFF"/>
                  </a:solidFill>
                  <a:latin typeface="Arial" charset="0"/>
                  <a:cs typeface="Arial" charset="0"/>
                  <a:sym typeface="Arial" charset="0"/>
                </a:rPr>
                <a:t>Gyroscope</a:t>
              </a:r>
            </a:p>
            <a:p>
              <a:pPr algn="ctr" defTabSz="914400"/>
              <a:r>
                <a:rPr lang="en-US" sz="1000">
                  <a:solidFill>
                    <a:srgbClr val="FFFFFF"/>
                  </a:solidFill>
                  <a:latin typeface="Arial" charset="0"/>
                  <a:cs typeface="Arial" charset="0"/>
                  <a:sym typeface="Arial" charset="0"/>
                </a:rPr>
                <a:t>Accelerometer</a:t>
              </a:r>
            </a:p>
            <a:p>
              <a:pPr algn="ctr" defTabSz="914400"/>
              <a:r>
                <a:rPr lang="en-US" sz="1000">
                  <a:solidFill>
                    <a:srgbClr val="FFFFFF"/>
                  </a:solidFill>
                  <a:latin typeface="Arial" charset="0"/>
                  <a:cs typeface="Arial" charset="0"/>
                  <a:sym typeface="Arial" charset="0"/>
                </a:rPr>
                <a:t>Geomagnetic</a:t>
              </a:r>
            </a:p>
            <a:p>
              <a:pPr algn="ctr" defTabSz="914400"/>
              <a:r>
                <a:rPr lang="en-US" sz="1000">
                  <a:solidFill>
                    <a:srgbClr val="FFFFFF"/>
                  </a:solidFill>
                  <a:latin typeface="Arial" charset="0"/>
                  <a:cs typeface="Arial" charset="0"/>
                  <a:sym typeface="Arial" charset="0"/>
                </a:rPr>
                <a:t>Sleep activity</a:t>
              </a:r>
            </a:p>
            <a:p>
              <a:pPr algn="ctr" defTabSz="914400"/>
              <a:r>
                <a:rPr lang="en-US" sz="1000">
                  <a:solidFill>
                    <a:srgbClr val="FFFFFF"/>
                  </a:solidFill>
                  <a:latin typeface="Arial" charset="0"/>
                  <a:cs typeface="Arial" charset="0"/>
                  <a:sym typeface="Arial" charset="0"/>
                </a:rPr>
                <a:t>Heart rate</a:t>
              </a:r>
            </a:p>
            <a:p>
              <a:pPr algn="ctr" defTabSz="914400"/>
              <a:endParaRPr lang="en-US" sz="1000">
                <a:solidFill>
                  <a:srgbClr val="FFFFFF"/>
                </a:solidFill>
                <a:latin typeface="Arial" charset="0"/>
                <a:cs typeface="Arial" charset="0"/>
                <a:sym typeface="Arial" charset="0"/>
              </a:endParaRPr>
            </a:p>
          </p:txBody>
        </p:sp>
        <p:sp>
          <p:nvSpPr>
            <p:cNvPr id="35854" name="Shape 155"/>
            <p:cNvSpPr>
              <a:spLocks noChangeArrowheads="1"/>
            </p:cNvSpPr>
            <p:nvPr/>
          </p:nvSpPr>
          <p:spPr bwMode="auto">
            <a:xfrm>
              <a:off x="788278" y="1876004"/>
              <a:ext cx="2197047" cy="191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tIns="45719" rIns="45719" bIns="45719">
              <a:spAutoFit/>
            </a:bodyPr>
            <a:lstStyle/>
            <a:p>
              <a:pPr algn="ctr" defTabSz="914400"/>
              <a:r>
                <a:rPr lang="en-US" sz="1000" b="1" u="sng">
                  <a:solidFill>
                    <a:srgbClr val="FFFFFF"/>
                  </a:solidFill>
                  <a:latin typeface="Gotham-Medium" charset="0"/>
                  <a:cs typeface="Gotham-Medium" charset="0"/>
                  <a:sym typeface="Gotham-Medium" charset="0"/>
                </a:rPr>
                <a:t>Specialty</a:t>
              </a:r>
              <a:endParaRPr lang="en-US" sz="1000" u="sng">
                <a:solidFill>
                  <a:srgbClr val="FFFFFF"/>
                </a:solidFill>
                <a:latin typeface="Arial" charset="0"/>
                <a:cs typeface="Arial" charset="0"/>
                <a:sym typeface="Arial" charset="0"/>
              </a:endParaRPr>
            </a:p>
            <a:p>
              <a:pPr algn="ctr" defTabSz="914400"/>
              <a:r>
                <a:rPr lang="en-US" sz="1000">
                  <a:solidFill>
                    <a:srgbClr val="FFFFFF"/>
                  </a:solidFill>
                  <a:latin typeface="Arial" charset="0"/>
                  <a:cs typeface="Arial" charset="0"/>
                  <a:sym typeface="Arial" charset="0"/>
                </a:rPr>
                <a:t>Pulse oximetry             </a:t>
              </a:r>
            </a:p>
            <a:p>
              <a:pPr algn="ctr" defTabSz="914400"/>
              <a:r>
                <a:rPr lang="en-US" sz="1000">
                  <a:solidFill>
                    <a:srgbClr val="FFFFFF"/>
                  </a:solidFill>
                  <a:latin typeface="Arial" charset="0"/>
                  <a:cs typeface="Arial" charset="0"/>
                  <a:sym typeface="Arial" charset="0"/>
                </a:rPr>
                <a:t>Sun exposure</a:t>
              </a:r>
            </a:p>
            <a:p>
              <a:pPr algn="ctr" defTabSz="914400"/>
              <a:r>
                <a:rPr lang="en-US" sz="1000">
                  <a:solidFill>
                    <a:srgbClr val="FFFFFF"/>
                  </a:solidFill>
                  <a:latin typeface="Arial" charset="0"/>
                  <a:cs typeface="Arial" charset="0"/>
                  <a:sym typeface="Arial" charset="0"/>
                </a:rPr>
                <a:t>ECG, EEG, EMG                         </a:t>
              </a:r>
            </a:p>
            <a:p>
              <a:pPr algn="ctr" defTabSz="914400"/>
              <a:r>
                <a:rPr lang="en-US" sz="1000">
                  <a:solidFill>
                    <a:srgbClr val="FFFFFF"/>
                  </a:solidFill>
                  <a:latin typeface="Arial" charset="0"/>
                  <a:cs typeface="Arial" charset="0"/>
                  <a:sym typeface="Arial" charset="0"/>
                </a:rPr>
                <a:t> Respiratory rate</a:t>
              </a:r>
            </a:p>
            <a:p>
              <a:pPr algn="ctr" defTabSz="914400"/>
              <a:r>
                <a:rPr lang="en-US" sz="1000">
                  <a:solidFill>
                    <a:srgbClr val="FFFFFF"/>
                  </a:solidFill>
                  <a:latin typeface="Arial" charset="0"/>
                  <a:cs typeface="Arial" charset="0"/>
                  <a:sym typeface="Arial" charset="0"/>
                </a:rPr>
                <a:t>Heart Rate Variability</a:t>
              </a:r>
            </a:p>
            <a:p>
              <a:pPr algn="ctr" defTabSz="914400"/>
              <a:r>
                <a:rPr lang="en-US" sz="1000">
                  <a:solidFill>
                    <a:srgbClr val="FFFFFF"/>
                  </a:solidFill>
                  <a:latin typeface="Arial" charset="0"/>
                  <a:cs typeface="Arial" charset="0"/>
                  <a:sym typeface="Arial" charset="0"/>
                </a:rPr>
                <a:t>Pulse rate</a:t>
              </a:r>
            </a:p>
            <a:p>
              <a:pPr algn="ctr" defTabSz="914400"/>
              <a:r>
                <a:rPr lang="en-US" sz="1000">
                  <a:solidFill>
                    <a:srgbClr val="FFFFFF"/>
                  </a:solidFill>
                  <a:latin typeface="Arial" charset="0"/>
                  <a:cs typeface="Arial" charset="0"/>
                  <a:sym typeface="Arial" charset="0"/>
                </a:rPr>
                <a:t>Stress </a:t>
              </a:r>
            </a:p>
            <a:p>
              <a:pPr algn="ctr" defTabSz="914400"/>
              <a:r>
                <a:rPr lang="en-US" sz="1000">
                  <a:solidFill>
                    <a:srgbClr val="FFFFFF"/>
                  </a:solidFill>
                  <a:latin typeface="Arial" charset="0"/>
                  <a:cs typeface="Arial" charset="0"/>
                  <a:sym typeface="Arial" charset="0"/>
                </a:rPr>
                <a:t>Brain Activity                           </a:t>
              </a:r>
            </a:p>
            <a:p>
              <a:pPr algn="ctr" defTabSz="914400"/>
              <a:r>
                <a:rPr lang="en-US" sz="1000">
                  <a:solidFill>
                    <a:srgbClr val="FFFFFF"/>
                  </a:solidFill>
                  <a:latin typeface="Arial" charset="0"/>
                  <a:cs typeface="Arial" charset="0"/>
                  <a:sym typeface="Arial" charset="0"/>
                </a:rPr>
                <a:t> Sweat                </a:t>
              </a:r>
            </a:p>
            <a:p>
              <a:pPr algn="ctr" defTabSz="914400"/>
              <a:r>
                <a:rPr lang="en-US" sz="1000">
                  <a:solidFill>
                    <a:srgbClr val="FFFFFF"/>
                  </a:solidFill>
                  <a:latin typeface="Arial" charset="0"/>
                  <a:cs typeface="Arial" charset="0"/>
                  <a:sym typeface="Arial" charset="0"/>
                </a:rPr>
                <a:t>Blood pressure                </a:t>
              </a:r>
            </a:p>
            <a:p>
              <a:pPr algn="ctr" defTabSz="914400"/>
              <a:r>
                <a:rPr lang="en-US" sz="1000">
                  <a:solidFill>
                    <a:srgbClr val="FFFFFF"/>
                  </a:solidFill>
                  <a:latin typeface="Arial" charset="0"/>
                  <a:cs typeface="Arial" charset="0"/>
                  <a:sym typeface="Arial" charset="0"/>
                </a:rPr>
                <a:t> Skin temperature</a:t>
              </a:r>
            </a:p>
            <a:p>
              <a:pPr algn="ctr" defTabSz="914400"/>
              <a:r>
                <a:rPr lang="en-US" sz="1000">
                  <a:solidFill>
                    <a:srgbClr val="FFFFFF"/>
                  </a:solidFill>
                  <a:latin typeface="Arial" charset="0"/>
                  <a:cs typeface="Arial" charset="0"/>
                  <a:sym typeface="Arial" charset="0"/>
                </a:rPr>
                <a:t> Skin conductance</a:t>
              </a:r>
            </a:p>
          </p:txBody>
        </p:sp>
      </p:grpSp>
      <p:grpSp>
        <p:nvGrpSpPr>
          <p:cNvPr id="35842" name="Group 159"/>
          <p:cNvGrpSpPr>
            <a:grpSpLocks/>
          </p:cNvGrpSpPr>
          <p:nvPr/>
        </p:nvGrpSpPr>
        <p:grpSpPr bwMode="auto">
          <a:xfrm>
            <a:off x="460375" y="2579688"/>
            <a:ext cx="2376488" cy="3048000"/>
            <a:chOff x="0" y="177541"/>
            <a:chExt cx="2376202" cy="3048259"/>
          </a:xfrm>
        </p:grpSpPr>
        <p:pic>
          <p:nvPicPr>
            <p:cNvPr id="35850" name="ima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7541"/>
              <a:ext cx="2376202" cy="304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5851" name="Shape 158"/>
            <p:cNvSpPr>
              <a:spLocks noChangeArrowheads="1"/>
            </p:cNvSpPr>
            <p:nvPr/>
          </p:nvSpPr>
          <p:spPr bwMode="auto">
            <a:xfrm>
              <a:off x="321662" y="541796"/>
              <a:ext cx="1433468" cy="2308323"/>
            </a:xfrm>
            <a:prstGeom prst="rect">
              <a:avLst/>
            </a:prstGeom>
            <a:solidFill>
              <a:srgbClr val="292934"/>
            </a:solidFill>
            <a:ln>
              <a:noFill/>
            </a:ln>
            <a:extLs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xmlns="" val="1"/>
              </a:ext>
            </a:extLst>
          </p:spPr>
          <p:txBody>
            <a:bodyPr lIns="0" tIns="0" rIns="0" bIns="0">
              <a:spAutoFit/>
            </a:bodyPr>
            <a:lstStyle/>
            <a:p>
              <a:pPr algn="ctr" defTabSz="914400"/>
              <a:endParaRPr lang="en-US" sz="1000" b="1" u="sng">
                <a:solidFill>
                  <a:srgbClr val="FFFFFF"/>
                </a:solidFill>
                <a:latin typeface="Gotham-Medium" charset="0"/>
                <a:cs typeface="Gotham-Medium" charset="0"/>
                <a:sym typeface="Gotham-Medium" charset="0"/>
              </a:endParaRPr>
            </a:p>
            <a:p>
              <a:pPr algn="ctr" defTabSz="914400"/>
              <a:r>
                <a:rPr lang="en-US" sz="1000">
                  <a:solidFill>
                    <a:srgbClr val="FFFFFF"/>
                  </a:solidFill>
                  <a:latin typeface="Arial" charset="0"/>
                  <a:cs typeface="Arial" charset="0"/>
                  <a:sym typeface="Arial" charset="0"/>
                </a:rPr>
                <a:t>Activity (steps)</a:t>
              </a:r>
            </a:p>
            <a:p>
              <a:pPr algn="ctr" defTabSz="914400"/>
              <a:r>
                <a:rPr lang="en-US" sz="1000">
                  <a:solidFill>
                    <a:srgbClr val="FFFFFF"/>
                  </a:solidFill>
                  <a:latin typeface="Arial" charset="0"/>
                  <a:cs typeface="Arial" charset="0"/>
                  <a:sym typeface="Arial" charset="0"/>
                </a:rPr>
                <a:t>Climbing/elevation</a:t>
              </a:r>
            </a:p>
            <a:p>
              <a:pPr algn="ctr" defTabSz="914400"/>
              <a:r>
                <a:rPr lang="en-US" sz="1000">
                  <a:solidFill>
                    <a:srgbClr val="FFFFFF"/>
                  </a:solidFill>
                  <a:latin typeface="Arial" charset="0"/>
                  <a:cs typeface="Arial" charset="0"/>
                  <a:sym typeface="Arial" charset="0"/>
                </a:rPr>
                <a:t>Gyroscope</a:t>
              </a:r>
            </a:p>
            <a:p>
              <a:pPr algn="ctr" defTabSz="914400"/>
              <a:r>
                <a:rPr lang="en-US" sz="1000">
                  <a:solidFill>
                    <a:srgbClr val="FFFFFF"/>
                  </a:solidFill>
                  <a:latin typeface="Arial" charset="0"/>
                  <a:cs typeface="Arial" charset="0"/>
                  <a:sym typeface="Arial" charset="0"/>
                </a:rPr>
                <a:t>Ambient light sensor</a:t>
              </a:r>
            </a:p>
            <a:p>
              <a:pPr algn="ctr" defTabSz="914400"/>
              <a:r>
                <a:rPr lang="en-US" sz="1000">
                  <a:solidFill>
                    <a:srgbClr val="FFFFFF"/>
                  </a:solidFill>
                  <a:latin typeface="Arial" charset="0"/>
                  <a:cs typeface="Arial" charset="0"/>
                  <a:sym typeface="Arial" charset="0"/>
                </a:rPr>
                <a:t>Accelerometer</a:t>
              </a:r>
            </a:p>
            <a:p>
              <a:pPr algn="ctr" defTabSz="914400"/>
              <a:r>
                <a:rPr lang="en-US" sz="1000">
                  <a:solidFill>
                    <a:srgbClr val="FFFFFF"/>
                  </a:solidFill>
                  <a:latin typeface="Arial" charset="0"/>
                  <a:cs typeface="Arial" charset="0"/>
                  <a:sym typeface="Arial" charset="0"/>
                </a:rPr>
                <a:t>Gesture</a:t>
              </a:r>
            </a:p>
            <a:p>
              <a:pPr algn="ctr" defTabSz="914400"/>
              <a:r>
                <a:rPr lang="en-US" sz="1000">
                  <a:solidFill>
                    <a:srgbClr val="FFFFFF"/>
                  </a:solidFill>
                  <a:latin typeface="Arial" charset="0"/>
                  <a:cs typeface="Arial" charset="0"/>
                  <a:sym typeface="Arial" charset="0"/>
                </a:rPr>
                <a:t>Proximity</a:t>
              </a:r>
            </a:p>
            <a:p>
              <a:pPr algn="ctr" defTabSz="914400"/>
              <a:r>
                <a:rPr lang="en-US" sz="1000">
                  <a:solidFill>
                    <a:srgbClr val="FFFFFF"/>
                  </a:solidFill>
                  <a:latin typeface="Arial" charset="0"/>
                  <a:cs typeface="Arial" charset="0"/>
                  <a:sym typeface="Arial" charset="0"/>
                </a:rPr>
                <a:t>Tracking chip</a:t>
              </a:r>
            </a:p>
            <a:p>
              <a:pPr algn="ctr" defTabSz="914400"/>
              <a:r>
                <a:rPr lang="en-US" sz="1000">
                  <a:solidFill>
                    <a:srgbClr val="FFFFFF"/>
                  </a:solidFill>
                  <a:latin typeface="Arial" charset="0"/>
                  <a:cs typeface="Arial" charset="0"/>
                  <a:sym typeface="Arial" charset="0"/>
                </a:rPr>
                <a:t>RGB light sensor</a:t>
              </a:r>
            </a:p>
            <a:p>
              <a:pPr algn="ctr" defTabSz="914400"/>
              <a:r>
                <a:rPr lang="en-US" sz="1000">
                  <a:solidFill>
                    <a:srgbClr val="FFFFFF"/>
                  </a:solidFill>
                  <a:latin typeface="Arial" charset="0"/>
                  <a:cs typeface="Arial" charset="0"/>
                  <a:sym typeface="Arial" charset="0"/>
                </a:rPr>
                <a:t>Barometric pressure</a:t>
              </a:r>
            </a:p>
            <a:p>
              <a:pPr algn="ctr" defTabSz="914400"/>
              <a:r>
                <a:rPr lang="en-US" sz="1000">
                  <a:solidFill>
                    <a:srgbClr val="FFFFFF"/>
                  </a:solidFill>
                  <a:latin typeface="Arial" charset="0"/>
                  <a:cs typeface="Arial" charset="0"/>
                  <a:sym typeface="Arial" charset="0"/>
                </a:rPr>
                <a:t>Outdoor Temperature</a:t>
              </a:r>
            </a:p>
            <a:p>
              <a:pPr algn="ctr" defTabSz="914400"/>
              <a:r>
                <a:rPr lang="en-US" sz="1000">
                  <a:solidFill>
                    <a:srgbClr val="FFFFFF"/>
                  </a:solidFill>
                  <a:latin typeface="Arial" charset="0"/>
                  <a:cs typeface="Arial" charset="0"/>
                  <a:sym typeface="Arial" charset="0"/>
                </a:rPr>
                <a:t>Humidity</a:t>
              </a:r>
            </a:p>
            <a:p>
              <a:pPr algn="ctr" defTabSz="914400"/>
              <a:r>
                <a:rPr lang="en-US" sz="1000">
                  <a:solidFill>
                    <a:srgbClr val="FFFFFF"/>
                  </a:solidFill>
                  <a:latin typeface="Arial" charset="0"/>
                  <a:cs typeface="Arial" charset="0"/>
                  <a:sym typeface="Arial" charset="0"/>
                </a:rPr>
                <a:t>Voice</a:t>
              </a:r>
            </a:p>
            <a:p>
              <a:pPr algn="ctr" defTabSz="914400"/>
              <a:r>
                <a:rPr lang="en-US" sz="1000">
                  <a:solidFill>
                    <a:srgbClr val="FFFFFF"/>
                  </a:solidFill>
                  <a:latin typeface="Arial" charset="0"/>
                  <a:cs typeface="Arial" charset="0"/>
                  <a:sym typeface="Arial" charset="0"/>
                </a:rPr>
                <a:t>Gait</a:t>
              </a:r>
            </a:p>
          </p:txBody>
        </p:sp>
      </p:grpSp>
      <p:pic>
        <p:nvPicPr>
          <p:cNvPr id="35843" name="ima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6400" y="2670175"/>
            <a:ext cx="1519238"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5844" name="Shape 170"/>
          <p:cNvSpPr>
            <a:spLocks noChangeArrowheads="1"/>
          </p:cNvSpPr>
          <p:nvPr/>
        </p:nvSpPr>
        <p:spPr bwMode="auto">
          <a:xfrm>
            <a:off x="6415088" y="3694113"/>
            <a:ext cx="2378075"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spAutoFit/>
          </a:bodyPr>
          <a:lstStyle/>
          <a:p>
            <a:pPr algn="ctr" defTabSz="914400"/>
            <a:r>
              <a:rPr lang="en-US" sz="1100">
                <a:solidFill>
                  <a:srgbClr val="292934"/>
                </a:solidFill>
                <a:latin typeface="Arial" charset="0"/>
                <a:cs typeface="Arial" charset="0"/>
                <a:sym typeface="Arial" charset="0"/>
              </a:rPr>
              <a:t>Urine analysis</a:t>
            </a:r>
          </a:p>
          <a:p>
            <a:pPr algn="ctr" defTabSz="914400"/>
            <a:r>
              <a:rPr lang="en-US" sz="1100">
                <a:solidFill>
                  <a:srgbClr val="292934"/>
                </a:solidFill>
                <a:latin typeface="Arial" charset="0"/>
                <a:cs typeface="Arial" charset="0"/>
                <a:sym typeface="Arial" charset="0"/>
              </a:rPr>
              <a:t>Weight</a:t>
            </a:r>
          </a:p>
          <a:p>
            <a:pPr algn="ctr" defTabSz="914400"/>
            <a:r>
              <a:rPr lang="en-US" sz="1100">
                <a:solidFill>
                  <a:srgbClr val="292934"/>
                </a:solidFill>
                <a:latin typeface="Arial" charset="0"/>
                <a:cs typeface="Arial" charset="0"/>
                <a:sym typeface="Arial" charset="0"/>
              </a:rPr>
              <a:t>Glucose</a:t>
            </a:r>
          </a:p>
          <a:p>
            <a:pPr algn="ctr" defTabSz="914400"/>
            <a:r>
              <a:rPr lang="en-US" sz="1100">
                <a:solidFill>
                  <a:srgbClr val="292934"/>
                </a:solidFill>
                <a:latin typeface="Arial" charset="0"/>
                <a:cs typeface="Arial" charset="0"/>
                <a:sym typeface="Arial" charset="0"/>
              </a:rPr>
              <a:t>Water quality</a:t>
            </a:r>
          </a:p>
          <a:p>
            <a:pPr algn="ctr" defTabSz="914400"/>
            <a:r>
              <a:rPr lang="en-US" sz="1100">
                <a:solidFill>
                  <a:srgbClr val="292934"/>
                </a:solidFill>
                <a:latin typeface="Arial" charset="0"/>
                <a:cs typeface="Arial" charset="0"/>
                <a:sym typeface="Arial" charset="0"/>
              </a:rPr>
              <a:t>Infrared</a:t>
            </a:r>
          </a:p>
          <a:p>
            <a:pPr algn="ctr" defTabSz="914400"/>
            <a:r>
              <a:rPr lang="en-US" sz="1100">
                <a:solidFill>
                  <a:srgbClr val="292934"/>
                </a:solidFill>
                <a:latin typeface="Arial" charset="0"/>
                <a:cs typeface="Arial" charset="0"/>
                <a:sym typeface="Arial" charset="0"/>
              </a:rPr>
              <a:t>Outdoor temperature</a:t>
            </a:r>
          </a:p>
          <a:p>
            <a:pPr algn="ctr" defTabSz="914400"/>
            <a:r>
              <a:rPr lang="en-US" sz="1100">
                <a:solidFill>
                  <a:srgbClr val="292934"/>
                </a:solidFill>
                <a:latin typeface="Arial" charset="0"/>
                <a:cs typeface="Arial" charset="0"/>
                <a:sym typeface="Arial" charset="0"/>
              </a:rPr>
              <a:t>Voice</a:t>
            </a:r>
          </a:p>
          <a:p>
            <a:pPr algn="ctr" defTabSz="914400"/>
            <a:r>
              <a:rPr lang="en-US" sz="1100">
                <a:solidFill>
                  <a:srgbClr val="292934"/>
                </a:solidFill>
                <a:latin typeface="Arial" charset="0"/>
                <a:cs typeface="Arial" charset="0"/>
                <a:sym typeface="Arial" charset="0"/>
              </a:rPr>
              <a:t>Ocular pressure</a:t>
            </a:r>
          </a:p>
          <a:p>
            <a:pPr algn="ctr" defTabSz="914400"/>
            <a:r>
              <a:rPr lang="en-US" sz="1100">
                <a:solidFill>
                  <a:srgbClr val="292934"/>
                </a:solidFill>
                <a:latin typeface="Arial" charset="0"/>
                <a:cs typeface="Arial" charset="0"/>
                <a:sym typeface="Arial" charset="0"/>
              </a:rPr>
              <a:t>Other</a:t>
            </a:r>
          </a:p>
        </p:txBody>
      </p:sp>
      <p:sp>
        <p:nvSpPr>
          <p:cNvPr id="35845" name="Shape 171"/>
          <p:cNvSpPr>
            <a:spLocks noGrp="1"/>
          </p:cNvSpPr>
          <p:nvPr>
            <p:ph type="title" idx="4294967295"/>
          </p:nvPr>
        </p:nvSpPr>
        <p:spPr>
          <a:xfrm>
            <a:off x="450850" y="-141288"/>
            <a:ext cx="8229600" cy="1508126"/>
          </a:xfrm>
        </p:spPr>
        <p:txBody>
          <a:bodyPr/>
          <a:lstStyle/>
          <a:p>
            <a:pPr defTabSz="457200"/>
            <a:r>
              <a:rPr lang="en-US" sz="2800" b="1">
                <a:solidFill>
                  <a:srgbClr val="B32216"/>
                </a:solidFill>
                <a:latin typeface="Calibri" charset="0"/>
                <a:cs typeface="Calibri" charset="0"/>
                <a:sym typeface="Calibri" charset="0"/>
              </a:rPr>
              <a:t>Smartphones, Wearable Devices and Health Sensors are capable of quantifying health and disease</a:t>
            </a:r>
          </a:p>
        </p:txBody>
      </p:sp>
      <p:sp>
        <p:nvSpPr>
          <p:cNvPr id="35846" name="Shape 172"/>
          <p:cNvSpPr>
            <a:spLocks noChangeArrowheads="1"/>
          </p:cNvSpPr>
          <p:nvPr/>
        </p:nvSpPr>
        <p:spPr bwMode="auto">
          <a:xfrm>
            <a:off x="4268788" y="3375025"/>
            <a:ext cx="606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0" tIns="0" rIns="0" bIns="0" anchor="b">
            <a:spAutoFit/>
          </a:bodyPr>
          <a:lstStyle/>
          <a:p>
            <a:endParaRPr lang="en-US"/>
          </a:p>
        </p:txBody>
      </p:sp>
      <p:sp>
        <p:nvSpPr>
          <p:cNvPr id="2" name="Rounded Rectangle 1"/>
          <p:cNvSpPr/>
          <p:nvPr/>
        </p:nvSpPr>
        <p:spPr>
          <a:xfrm>
            <a:off x="260350" y="1703388"/>
            <a:ext cx="2576513" cy="511175"/>
          </a:xfrm>
          <a:prstGeom prst="roundRect">
            <a:avLst/>
          </a:prstGeom>
          <a:solidFill>
            <a:srgbClr val="3366FF"/>
          </a:solidFill>
          <a:ln w="25400" cap="flat">
            <a:noFill/>
            <a:prstDash val="solid"/>
            <a:bevel/>
          </a:ln>
          <a:effectLst/>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algn="ctr" latinLnBrk="1" hangingPunct="0">
              <a:defRPr/>
            </a:pPr>
            <a:r>
              <a:rPr lang="en-US" dirty="0">
                <a:solidFill>
                  <a:schemeClr val="bg1"/>
                </a:solidFill>
              </a:rPr>
              <a:t>On SMART device</a:t>
            </a:r>
          </a:p>
        </p:txBody>
      </p:sp>
      <p:sp>
        <p:nvSpPr>
          <p:cNvPr id="3" name="Rounded Rectangle 2"/>
          <p:cNvSpPr/>
          <p:nvPr/>
        </p:nvSpPr>
        <p:spPr>
          <a:xfrm>
            <a:off x="3771900" y="1354138"/>
            <a:ext cx="1636713" cy="511175"/>
          </a:xfrm>
          <a:prstGeom prst="roundRect">
            <a:avLst/>
          </a:prstGeom>
          <a:solidFill>
            <a:srgbClr val="3366FF"/>
          </a:solidFill>
          <a:ln w="25400" cap="flat">
            <a:noFill/>
            <a:prstDash val="solid"/>
            <a:bevel/>
          </a:ln>
          <a:effectLst/>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algn="ctr" fontAlgn="auto" latinLnBrk="1" hangingPunct="0">
              <a:spcBef>
                <a:spcPts val="0"/>
              </a:spcBef>
              <a:spcAft>
                <a:spcPts val="0"/>
              </a:spcAft>
              <a:defRPr/>
            </a:pPr>
            <a:r>
              <a:rPr lang="en-US" sz="2400" dirty="0">
                <a:solidFill>
                  <a:schemeClr val="bg1"/>
                </a:solidFill>
                <a:latin typeface="Calibri"/>
                <a:ea typeface="Calibri"/>
                <a:cs typeface="Calibri"/>
                <a:sym typeface="Calibri"/>
              </a:rPr>
              <a:t>Wearable</a:t>
            </a:r>
          </a:p>
        </p:txBody>
      </p:sp>
      <p:sp>
        <p:nvSpPr>
          <p:cNvPr id="4" name="Rounded Rectangle 3"/>
          <p:cNvSpPr/>
          <p:nvPr/>
        </p:nvSpPr>
        <p:spPr>
          <a:xfrm>
            <a:off x="6650038" y="1649413"/>
            <a:ext cx="2143125" cy="511175"/>
          </a:xfrm>
          <a:prstGeom prst="roundRect">
            <a:avLst/>
          </a:prstGeom>
          <a:solidFill>
            <a:srgbClr val="3366FF"/>
          </a:solidFill>
          <a:ln w="25400" cap="flat">
            <a:noFill/>
            <a:prstDash val="solid"/>
            <a:bevel/>
          </a:ln>
          <a:effectLst/>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algn="ctr" fontAlgn="auto" latinLnBrk="1" hangingPunct="0">
              <a:spcBef>
                <a:spcPts val="0"/>
              </a:spcBef>
              <a:spcAft>
                <a:spcPts val="0"/>
              </a:spcAft>
              <a:defRPr/>
            </a:pPr>
            <a:r>
              <a:rPr lang="en-US" sz="2400" dirty="0">
                <a:solidFill>
                  <a:schemeClr val="bg1"/>
                </a:solidFill>
                <a:latin typeface="Calibri"/>
                <a:ea typeface="Calibri"/>
                <a:cs typeface="Calibri"/>
                <a:sym typeface="Calibri"/>
              </a:rPr>
              <a:t>Non-wearable</a:t>
            </a:r>
          </a:p>
        </p:txBody>
      </p:sp>
    </p:spTree>
    <p:extLst>
      <p:ext uri="{BB962C8B-B14F-4D97-AF65-F5344CB8AC3E}">
        <p14:creationId xmlns:p14="http://schemas.microsoft.com/office/powerpoint/2010/main" val="4257341107"/>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118777919"/>
              </p:ext>
            </p:extLst>
          </p:nvPr>
        </p:nvGraphicFramePr>
        <p:xfrm>
          <a:off x="838200" y="1295400"/>
          <a:ext cx="74676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ounded Rectangle 4"/>
          <p:cNvSpPr/>
          <p:nvPr/>
        </p:nvSpPr>
        <p:spPr>
          <a:xfrm>
            <a:off x="1752600" y="381000"/>
            <a:ext cx="5486400" cy="685800"/>
          </a:xfrm>
          <a:prstGeom prst="roundRect">
            <a:avLst/>
          </a:prstGeom>
          <a:solidFill>
            <a:schemeClr val="accent1">
              <a:lumMod val="75000"/>
            </a:schemeClr>
          </a:solidFill>
          <a:scene3d>
            <a:camera prst="orthographicFront"/>
            <a:lightRig rig="threePt" dir="t"/>
          </a:scene3d>
          <a:sp3d>
            <a:bevelT w="254000"/>
            <a:bevelB w="2540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t>Clinical Validation Workflow</a:t>
            </a:r>
            <a:endParaRPr lang="en-US" sz="2800" dirty="0" smtClean="0"/>
          </a:p>
        </p:txBody>
      </p:sp>
    </p:spTree>
    <p:extLst>
      <p:ext uri="{BB962C8B-B14F-4D97-AF65-F5344CB8AC3E}">
        <p14:creationId xmlns:p14="http://schemas.microsoft.com/office/powerpoint/2010/main" val="280440842"/>
      </p:ext>
    </p:extLst>
  </p:cSld>
  <p:clrMapOvr>
    <a:masterClrMapping/>
  </p:clrMapOvr>
  <mc:AlternateContent xmlns:mc="http://schemas.openxmlformats.org/markup-compatibility/2006" xmlns:p14="http://schemas.microsoft.com/office/powerpoint/2010/main">
    <mc:Choice Requires="p14">
      <p:transition spd="slow" p14:dur="800" advClick="0">
        <p:fade/>
      </p:transition>
    </mc:Choice>
    <mc:Fallback xmlns="">
      <p:transition xmlns:p14="http://schemas.microsoft.com/office/powerpoint/2010/main" spd="slow" advClick="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DHeldman\My Documents\My Papers\Espay Paper 1\Figs\kinetisense_ft.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3400" y="1295400"/>
            <a:ext cx="8260080" cy="237278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106560" y="4166926"/>
            <a:ext cx="6859187" cy="969628"/>
            <a:chOff x="2514600" y="138293"/>
            <a:chExt cx="4230643" cy="1193863"/>
          </a:xfrm>
        </p:grpSpPr>
        <p:sp>
          <p:nvSpPr>
            <p:cNvPr id="6" name="Round Same Side Corner Rectangle 5"/>
            <p:cNvSpPr/>
            <p:nvPr/>
          </p:nvSpPr>
          <p:spPr>
            <a:xfrm rot="5400000">
              <a:off x="4032990" y="-1380097"/>
              <a:ext cx="1193863" cy="4230643"/>
            </a:xfrm>
            <a:prstGeom prst="round2SameRect">
              <a:avLst/>
            </a:pr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7" name="Round Same Side Corner Rectangle 4"/>
            <p:cNvSpPr/>
            <p:nvPr/>
          </p:nvSpPr>
          <p:spPr>
            <a:xfrm>
              <a:off x="2514601" y="196573"/>
              <a:ext cx="4172363" cy="107730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0955" rIns="41910" bIns="20955" numCol="1" spcCol="1270" anchor="ctr" anchorCtr="0">
              <a:noAutofit/>
            </a:bodyPr>
            <a:lstStyle/>
            <a:p>
              <a:pPr marL="119063" lvl="1" defTabSz="488950">
                <a:lnSpc>
                  <a:spcPct val="90000"/>
                </a:lnSpc>
                <a:spcBef>
                  <a:spcPct val="0"/>
                </a:spcBef>
                <a:spcAft>
                  <a:spcPct val="15000"/>
                </a:spcAft>
              </a:pPr>
              <a:r>
                <a:rPr lang="en-US" sz="2000" dirty="0">
                  <a:solidFill>
                    <a:prstClr val="black">
                      <a:hueOff val="0"/>
                      <a:satOff val="0"/>
                      <a:lumOff val="0"/>
                      <a:alphaOff val="0"/>
                    </a:prstClr>
                  </a:solidFill>
                </a:rPr>
                <a:t>Kinematic features are highly correlated to clinician MBRS scores</a:t>
              </a:r>
            </a:p>
          </p:txBody>
        </p:sp>
      </p:grpSp>
      <p:grpSp>
        <p:nvGrpSpPr>
          <p:cNvPr id="3" name="Group 2"/>
          <p:cNvGrpSpPr/>
          <p:nvPr/>
        </p:nvGrpSpPr>
        <p:grpSpPr>
          <a:xfrm>
            <a:off x="152400" y="4108323"/>
            <a:ext cx="2059752" cy="1086836"/>
            <a:chOff x="302522" y="3908750"/>
            <a:chExt cx="2059752" cy="1086836"/>
          </a:xfrm>
        </p:grpSpPr>
        <p:sp>
          <p:nvSpPr>
            <p:cNvPr id="9" name="Rounded Rectangle 8"/>
            <p:cNvSpPr/>
            <p:nvPr/>
          </p:nvSpPr>
          <p:spPr>
            <a:xfrm>
              <a:off x="378796" y="3908750"/>
              <a:ext cx="1907204" cy="1086836"/>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0" name="Rounded Rectangle 6"/>
            <p:cNvSpPr/>
            <p:nvPr/>
          </p:nvSpPr>
          <p:spPr>
            <a:xfrm>
              <a:off x="302522" y="3961805"/>
              <a:ext cx="2059752" cy="9807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algn="ctr" defTabSz="1066800">
                <a:lnSpc>
                  <a:spcPct val="90000"/>
                </a:lnSpc>
                <a:spcBef>
                  <a:spcPct val="0"/>
                </a:spcBef>
                <a:spcAft>
                  <a:spcPct val="35000"/>
                </a:spcAft>
              </a:pPr>
              <a:r>
                <a:rPr lang="en-US" sz="2400" dirty="0">
                  <a:solidFill>
                    <a:prstClr val="white"/>
                  </a:solidFill>
                </a:rPr>
                <a:t>Objective Quantification</a:t>
              </a:r>
            </a:p>
          </p:txBody>
        </p:sp>
      </p:grpSp>
      <p:sp>
        <p:nvSpPr>
          <p:cNvPr id="18" name="Rounded Rectangle 17"/>
          <p:cNvSpPr/>
          <p:nvPr/>
        </p:nvSpPr>
        <p:spPr>
          <a:xfrm>
            <a:off x="1510199" y="207818"/>
            <a:ext cx="6414601" cy="782782"/>
          </a:xfrm>
          <a:prstGeom prst="roundRect">
            <a:avLst/>
          </a:prstGeom>
          <a:solidFill>
            <a:schemeClr val="accent1">
              <a:lumMod val="75000"/>
            </a:schemeClr>
          </a:solidFill>
          <a:scene3d>
            <a:camera prst="orthographicFront"/>
            <a:lightRig rig="threePt" dir="t"/>
          </a:scene3d>
          <a:sp3d>
            <a:bevelT w="254000"/>
            <a:bevelB w="2540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prstClr val="white"/>
                </a:solidFill>
              </a:rPr>
              <a:t>Discrete Bradykinesia Assessment</a:t>
            </a:r>
            <a:endParaRPr lang="en-US" sz="3200" dirty="0">
              <a:solidFill>
                <a:prstClr val="white"/>
              </a:solidFill>
            </a:endParaRPr>
          </a:p>
        </p:txBody>
      </p:sp>
      <p:sp>
        <p:nvSpPr>
          <p:cNvPr id="17" name="TextBox 16"/>
          <p:cNvSpPr txBox="1"/>
          <p:nvPr/>
        </p:nvSpPr>
        <p:spPr>
          <a:xfrm>
            <a:off x="-21771" y="5766123"/>
            <a:ext cx="8965748" cy="567591"/>
          </a:xfrm>
          <a:prstGeom prst="rect">
            <a:avLst/>
          </a:prstGeom>
          <a:noFill/>
        </p:spPr>
        <p:txBody>
          <a:bodyPr wrap="square" rtlCol="0">
            <a:spAutoFit/>
          </a:bodyPr>
          <a:lstStyle/>
          <a:p>
            <a:pPr marL="119063" lvl="1" defTabSz="488950">
              <a:lnSpc>
                <a:spcPct val="90000"/>
              </a:lnSpc>
              <a:spcBef>
                <a:spcPct val="0"/>
              </a:spcBef>
              <a:spcAft>
                <a:spcPct val="15000"/>
              </a:spcAft>
            </a:pPr>
            <a:r>
              <a:rPr lang="en-US" sz="1700" dirty="0" err="1" smtClean="0">
                <a:solidFill>
                  <a:prstClr val="black">
                    <a:hueOff val="0"/>
                    <a:satOff val="0"/>
                    <a:lumOff val="0"/>
                    <a:alphaOff val="0"/>
                  </a:prstClr>
                </a:solidFill>
              </a:rPr>
              <a:t>Heldman</a:t>
            </a:r>
            <a:r>
              <a:rPr lang="en-US" sz="1700" dirty="0">
                <a:solidFill>
                  <a:prstClr val="black">
                    <a:hueOff val="0"/>
                    <a:satOff val="0"/>
                    <a:lumOff val="0"/>
                    <a:alphaOff val="0"/>
                  </a:prstClr>
                </a:solidFill>
              </a:rPr>
              <a:t> </a:t>
            </a:r>
            <a:r>
              <a:rPr lang="en-US" sz="1700" dirty="0" smtClean="0">
                <a:solidFill>
                  <a:prstClr val="black">
                    <a:hueOff val="0"/>
                    <a:satOff val="0"/>
                    <a:lumOff val="0"/>
                    <a:alphaOff val="0"/>
                  </a:prstClr>
                </a:solidFill>
              </a:rPr>
              <a:t>DA… Espay</a:t>
            </a:r>
            <a:r>
              <a:rPr lang="en-US" sz="1700" dirty="0">
                <a:solidFill>
                  <a:prstClr val="black">
                    <a:hueOff val="0"/>
                    <a:satOff val="0"/>
                    <a:lumOff val="0"/>
                    <a:alphaOff val="0"/>
                  </a:prstClr>
                </a:solidFill>
              </a:rPr>
              <a:t>, AJ. The Modified </a:t>
            </a:r>
            <a:r>
              <a:rPr lang="en-US" sz="1700" dirty="0" err="1">
                <a:solidFill>
                  <a:prstClr val="black">
                    <a:hueOff val="0"/>
                    <a:satOff val="0"/>
                    <a:lumOff val="0"/>
                    <a:alphaOff val="0"/>
                  </a:prstClr>
                </a:solidFill>
              </a:rPr>
              <a:t>Bradykinesia</a:t>
            </a:r>
            <a:r>
              <a:rPr lang="en-US" sz="1700" dirty="0">
                <a:solidFill>
                  <a:prstClr val="black">
                    <a:hueOff val="0"/>
                    <a:satOff val="0"/>
                    <a:lumOff val="0"/>
                    <a:alphaOff val="0"/>
                  </a:prstClr>
                </a:solidFill>
              </a:rPr>
              <a:t> Rating Scale for Parkinson’s disease: Reliability and Comparison with Kinematic Measures. </a:t>
            </a:r>
            <a:r>
              <a:rPr lang="en-US" sz="1700" i="1" dirty="0">
                <a:solidFill>
                  <a:prstClr val="black">
                    <a:hueOff val="0"/>
                    <a:satOff val="0"/>
                    <a:lumOff val="0"/>
                    <a:alphaOff val="0"/>
                  </a:prstClr>
                </a:solidFill>
              </a:rPr>
              <a:t>Movement Disorders</a:t>
            </a:r>
            <a:r>
              <a:rPr lang="en-US" sz="1700" dirty="0">
                <a:solidFill>
                  <a:prstClr val="black">
                    <a:hueOff val="0"/>
                    <a:satOff val="0"/>
                    <a:lumOff val="0"/>
                    <a:alphaOff val="0"/>
                  </a:prstClr>
                </a:solidFill>
              </a:rPr>
              <a:t>. 2011.</a:t>
            </a:r>
          </a:p>
        </p:txBody>
      </p:sp>
    </p:spTree>
    <p:extLst>
      <p:ext uri="{BB962C8B-B14F-4D97-AF65-F5344CB8AC3E}">
        <p14:creationId xmlns:p14="http://schemas.microsoft.com/office/powerpoint/2010/main" val="2571047939"/>
      </p:ext>
    </p:extLst>
  </p:cSld>
  <p:clrMapOvr>
    <a:masterClrMapping/>
  </p:clrMapOvr>
  <mc:AlternateContent xmlns:mc="http://schemas.openxmlformats.org/markup-compatibility/2006" xmlns:p14="http://schemas.microsoft.com/office/powerpoint/2010/main">
    <mc:Choice Requires="p14">
      <p:transition spd="slow" p14:dur="800" advClick="0">
        <p:fade/>
      </p:transition>
    </mc:Choice>
    <mc:Fallback xmlns="">
      <p:transition xmlns:p14="http://schemas.microsoft.com/office/powerpoint/2010/main" spd="slow" advClick="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222" b="57"/>
          <a:stretch/>
        </p:blipFill>
        <p:spPr bwMode="auto">
          <a:xfrm>
            <a:off x="0" y="1049130"/>
            <a:ext cx="8757467"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152400" y="76200"/>
            <a:ext cx="8077200" cy="762000"/>
          </a:xfrm>
          <a:prstGeom prst="roundRect">
            <a:avLst/>
          </a:prstGeom>
          <a:solidFill>
            <a:schemeClr val="accent1">
              <a:lumMod val="75000"/>
            </a:schemeClr>
          </a:solidFill>
          <a:scene3d>
            <a:camera prst="orthographicFront"/>
            <a:lightRig rig="threePt" dir="t"/>
          </a:scene3d>
          <a:sp3d>
            <a:bevelT w="254000"/>
            <a:bevelB w="2540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smtClean="0"/>
          </a:p>
          <a:p>
            <a:pPr algn="ctr"/>
            <a:r>
              <a:rPr lang="en-US" sz="3200" dirty="0" smtClean="0"/>
              <a:t>Task-Based Motor Assessments </a:t>
            </a:r>
          </a:p>
          <a:p>
            <a:pPr algn="ctr"/>
            <a:endParaRPr lang="en-US" sz="3200" dirty="0" smtClean="0"/>
          </a:p>
        </p:txBody>
      </p:sp>
    </p:spTree>
    <p:extLst>
      <p:ext uri="{BB962C8B-B14F-4D97-AF65-F5344CB8AC3E}">
        <p14:creationId xmlns:p14="http://schemas.microsoft.com/office/powerpoint/2010/main" val="2675078209"/>
      </p:ext>
    </p:extLst>
  </p:cSld>
  <p:clrMapOvr>
    <a:masterClrMapping/>
  </p:clrMapOvr>
  <mc:AlternateContent xmlns:mc="http://schemas.openxmlformats.org/markup-compatibility/2006" xmlns:p14="http://schemas.microsoft.com/office/powerpoint/2010/main">
    <mc:Choice Requires="p14">
      <p:transition spd="slow" p14:dur="800" advClick="0">
        <p:fade/>
      </p:transition>
    </mc:Choice>
    <mc:Fallback xmlns="">
      <p:transition xmlns:p14="http://schemas.microsoft.com/office/powerpoint/2010/main" spd="slow" advClick="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222" b="57"/>
          <a:stretch/>
        </p:blipFill>
        <p:spPr bwMode="auto">
          <a:xfrm>
            <a:off x="4263481" y="1295400"/>
            <a:ext cx="4804319" cy="3177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800" y="3886200"/>
            <a:ext cx="4755905" cy="2782019"/>
          </a:xfrm>
        </p:spPr>
      </p:pic>
      <p:pic>
        <p:nvPicPr>
          <p:cNvPr id="1026" name="Picture 2" descr="3D tools to capture motor sympto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286000"/>
            <a:ext cx="1234064" cy="154258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76200" y="381000"/>
            <a:ext cx="8991600" cy="685800"/>
          </a:xfrm>
          <a:prstGeom prst="roundRect">
            <a:avLst/>
          </a:prstGeom>
          <a:solidFill>
            <a:schemeClr val="accent1">
              <a:lumMod val="75000"/>
            </a:schemeClr>
          </a:solidFill>
          <a:scene3d>
            <a:camera prst="orthographicFront"/>
            <a:lightRig rig="threePt" dir="t"/>
          </a:scene3d>
          <a:sp3d>
            <a:bevelT w="254000"/>
            <a:bevelB w="2540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t>Application into treatment algorithms</a:t>
            </a:r>
            <a:endParaRPr lang="en-US" sz="2800" dirty="0" smtClean="0"/>
          </a:p>
        </p:txBody>
      </p:sp>
      <p:pic>
        <p:nvPicPr>
          <p:cNvPr id="7" name="Picture 6"/>
          <p:cNvPicPr>
            <a:picLocks noChangeAspect="1"/>
          </p:cNvPicPr>
          <p:nvPr/>
        </p:nvPicPr>
        <p:blipFill>
          <a:blip r:embed="rId5"/>
          <a:stretch>
            <a:fillRect/>
          </a:stretch>
        </p:blipFill>
        <p:spPr>
          <a:xfrm>
            <a:off x="715537" y="1371600"/>
            <a:ext cx="3411415" cy="682283"/>
          </a:xfrm>
          <a:prstGeom prst="rect">
            <a:avLst/>
          </a:prstGeom>
        </p:spPr>
      </p:pic>
    </p:spTree>
    <p:extLst>
      <p:ext uri="{BB962C8B-B14F-4D97-AF65-F5344CB8AC3E}">
        <p14:creationId xmlns:p14="http://schemas.microsoft.com/office/powerpoint/2010/main" val="3756608160"/>
      </p:ext>
    </p:extLst>
  </p:cSld>
  <p:clrMapOvr>
    <a:masterClrMapping/>
  </p:clrMapOvr>
  <mc:AlternateContent xmlns:mc="http://schemas.openxmlformats.org/markup-compatibility/2006" xmlns:p14="http://schemas.microsoft.com/office/powerpoint/2010/main">
    <mc:Choice Requires="p14">
      <p:transition spd="slow" p14:dur="800" advClick="0">
        <p:fade/>
      </p:transition>
    </mc:Choice>
    <mc:Fallback xmlns="">
      <p:transition xmlns:p14="http://schemas.microsoft.com/office/powerpoint/2010/main" spd="slow" advClick="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hape 174"/>
          <p:cNvSpPr>
            <a:spLocks noChangeArrowheads="1"/>
          </p:cNvSpPr>
          <p:nvPr/>
        </p:nvSpPr>
        <p:spPr bwMode="auto">
          <a:xfrm>
            <a:off x="279400" y="304800"/>
            <a:ext cx="85852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p>
            <a:pPr defTabSz="914400">
              <a:lnSpc>
                <a:spcPct val="80000"/>
              </a:lnSpc>
              <a:spcBef>
                <a:spcPts val="600"/>
              </a:spcBef>
            </a:pPr>
            <a:r>
              <a:rPr lang="en-US" sz="2600" b="1">
                <a:solidFill>
                  <a:srgbClr val="B32216"/>
                </a:solidFill>
                <a:latin typeface="Gotham-Light" charset="0"/>
                <a:sym typeface="Gotham-Light" charset="0"/>
              </a:rPr>
              <a:t>The adoption of technology creates news opportunity in clinical research</a:t>
            </a:r>
          </a:p>
        </p:txBody>
      </p:sp>
      <p:pic>
        <p:nvPicPr>
          <p:cNvPr id="175" name="digital-doctor_photo 2_website.jpg" descr="digital-doctor_photo 2_websi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088" y="1704975"/>
            <a:ext cx="2092325" cy="1465263"/>
          </a:xfrm>
          <a:prstGeom prst="rect">
            <a:avLst/>
          </a:prstGeom>
          <a:noFill/>
          <a:ln>
            <a:noFill/>
          </a:ln>
          <a:effectLst>
            <a:outerShdw blurRad="254000" dist="127000" dir="16200000"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76" name="ima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1200" y="3663950"/>
            <a:ext cx="1562100" cy="1849438"/>
          </a:xfrm>
          <a:prstGeom prst="rect">
            <a:avLst/>
          </a:prstGeom>
          <a:noFill/>
          <a:ln>
            <a:noFill/>
          </a:ln>
          <a:effectLst>
            <a:outerShdw blurRad="254000" dist="127000" dir="16200000"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1204" name="Shape 177"/>
          <p:cNvSpPr>
            <a:spLocks noGrp="1"/>
          </p:cNvSpPr>
          <p:nvPr>
            <p:ph type="body" idx="4294967295"/>
          </p:nvPr>
        </p:nvSpPr>
        <p:spPr>
          <a:xfrm>
            <a:off x="373063" y="1308100"/>
            <a:ext cx="6329362" cy="5253038"/>
          </a:xfrm>
        </p:spPr>
        <p:txBody>
          <a:bodyPr lIns="0" tIns="0" rIns="0" bIns="0"/>
          <a:lstStyle/>
          <a:p>
            <a:pPr marL="192088" indent="-192088" eaLnBrk="1" hangingPunct="1">
              <a:lnSpc>
                <a:spcPct val="120000"/>
              </a:lnSpc>
              <a:spcBef>
                <a:spcPts val="400"/>
              </a:spcBef>
              <a:buClr>
                <a:srgbClr val="AD8F67"/>
              </a:buClr>
            </a:pPr>
            <a:r>
              <a:rPr lang="en-US" sz="2000">
                <a:solidFill>
                  <a:srgbClr val="000000"/>
                </a:solidFill>
                <a:latin typeface="Gotham-Light" charset="0"/>
                <a:cs typeface="Gotham-Light" charset="0"/>
                <a:sym typeface="Gotham-Light" charset="0"/>
              </a:rPr>
              <a:t>Data accuracy, sensitivity</a:t>
            </a:r>
            <a:endParaRPr lang="en-US" sz="2000">
              <a:solidFill>
                <a:srgbClr val="292934"/>
              </a:solidFill>
              <a:latin typeface="Gotham-Light" charset="0"/>
              <a:cs typeface="Gotham-Light" charset="0"/>
              <a:sym typeface="Gotham-Light" charset="0"/>
            </a:endParaRPr>
          </a:p>
          <a:p>
            <a:pPr marL="192088" indent="-192088" eaLnBrk="1" hangingPunct="1">
              <a:lnSpc>
                <a:spcPct val="120000"/>
              </a:lnSpc>
              <a:spcBef>
                <a:spcPts val="400"/>
              </a:spcBef>
              <a:buClr>
                <a:srgbClr val="AD8F67"/>
              </a:buClr>
            </a:pPr>
            <a:r>
              <a:rPr lang="en-US" sz="2000">
                <a:solidFill>
                  <a:srgbClr val="000000"/>
                </a:solidFill>
                <a:latin typeface="Gotham-Light" charset="0"/>
                <a:cs typeface="Gotham-Light" charset="0"/>
                <a:sym typeface="Gotham-Light" charset="0"/>
              </a:rPr>
              <a:t>Improved protocol patient compliance, less missing data</a:t>
            </a:r>
            <a:endParaRPr lang="en-US" sz="2000">
              <a:solidFill>
                <a:srgbClr val="292934"/>
              </a:solidFill>
              <a:latin typeface="Gotham-Light" charset="0"/>
              <a:cs typeface="Gotham-Light" charset="0"/>
              <a:sym typeface="Gotham-Light" charset="0"/>
            </a:endParaRPr>
          </a:p>
          <a:p>
            <a:pPr marL="192088" indent="-192088" eaLnBrk="1" hangingPunct="1">
              <a:lnSpc>
                <a:spcPct val="120000"/>
              </a:lnSpc>
              <a:spcBef>
                <a:spcPts val="400"/>
              </a:spcBef>
              <a:buClr>
                <a:srgbClr val="AD8F67"/>
              </a:buClr>
            </a:pPr>
            <a:r>
              <a:rPr lang="en-US" sz="2000">
                <a:solidFill>
                  <a:srgbClr val="000000"/>
                </a:solidFill>
                <a:latin typeface="Gotham-Light" charset="0"/>
                <a:cs typeface="Gotham-Light" charset="0"/>
                <a:sym typeface="Gotham-Light" charset="0"/>
              </a:rPr>
              <a:t>Greater flexibility with user inputs </a:t>
            </a:r>
            <a:endParaRPr lang="en-US" sz="2000">
              <a:solidFill>
                <a:srgbClr val="292934"/>
              </a:solidFill>
              <a:latin typeface="Gotham-Light" charset="0"/>
              <a:cs typeface="Gotham-Light" charset="0"/>
              <a:sym typeface="Gotham-Light" charset="0"/>
            </a:endParaRPr>
          </a:p>
          <a:p>
            <a:pPr marL="192088" indent="-192088" eaLnBrk="1" hangingPunct="1">
              <a:lnSpc>
                <a:spcPct val="120000"/>
              </a:lnSpc>
              <a:spcBef>
                <a:spcPts val="400"/>
              </a:spcBef>
              <a:buClr>
                <a:srgbClr val="AD8F67"/>
              </a:buClr>
            </a:pPr>
            <a:r>
              <a:rPr lang="en-US" sz="2000">
                <a:solidFill>
                  <a:srgbClr val="000000"/>
                </a:solidFill>
                <a:latin typeface="Gotham-Light" charset="0"/>
                <a:cs typeface="Gotham-Light" charset="0"/>
                <a:sym typeface="Gotham-Light" charset="0"/>
              </a:rPr>
              <a:t>A new avenue to connect with Investigators, study personnel and subjects</a:t>
            </a:r>
            <a:endParaRPr lang="en-US" sz="2000">
              <a:solidFill>
                <a:srgbClr val="292934"/>
              </a:solidFill>
              <a:latin typeface="Gotham-Light" charset="0"/>
              <a:cs typeface="Gotham-Light" charset="0"/>
              <a:sym typeface="Gotham-Light" charset="0"/>
            </a:endParaRPr>
          </a:p>
          <a:p>
            <a:pPr marL="192088" indent="-192088" eaLnBrk="1" hangingPunct="1">
              <a:lnSpc>
                <a:spcPct val="120000"/>
              </a:lnSpc>
              <a:spcBef>
                <a:spcPts val="400"/>
              </a:spcBef>
              <a:buClr>
                <a:srgbClr val="AD8F67"/>
              </a:buClr>
            </a:pPr>
            <a:r>
              <a:rPr lang="en-US" sz="2000">
                <a:solidFill>
                  <a:srgbClr val="000000"/>
                </a:solidFill>
                <a:latin typeface="Gotham-Light" charset="0"/>
                <a:cs typeface="Gotham-Light" charset="0"/>
                <a:sym typeface="Gotham-Light" charset="0"/>
              </a:rPr>
              <a:t>Real-time quality tracking</a:t>
            </a:r>
            <a:endParaRPr lang="en-US" sz="2000">
              <a:solidFill>
                <a:srgbClr val="292934"/>
              </a:solidFill>
              <a:latin typeface="Gotham-Light" charset="0"/>
              <a:cs typeface="Gotham-Light" charset="0"/>
              <a:sym typeface="Gotham-Light" charset="0"/>
            </a:endParaRPr>
          </a:p>
          <a:p>
            <a:pPr marL="192088" indent="-192088" eaLnBrk="1" hangingPunct="1">
              <a:lnSpc>
                <a:spcPct val="120000"/>
              </a:lnSpc>
              <a:spcBef>
                <a:spcPts val="400"/>
              </a:spcBef>
              <a:buClr>
                <a:srgbClr val="AD8F67"/>
              </a:buClr>
            </a:pPr>
            <a:r>
              <a:rPr lang="en-US" sz="2000">
                <a:solidFill>
                  <a:srgbClr val="000000"/>
                </a:solidFill>
                <a:latin typeface="Gotham-Light" charset="0"/>
                <a:cs typeface="Gotham-Light" charset="0"/>
                <a:sym typeface="Gotham-Light" charset="0"/>
              </a:rPr>
              <a:t>Decrease in-person clinic visits, while maintaining high quality care and engagement</a:t>
            </a:r>
            <a:endParaRPr lang="en-US" sz="2000">
              <a:solidFill>
                <a:srgbClr val="292934"/>
              </a:solidFill>
              <a:latin typeface="Gotham-Light" charset="0"/>
              <a:cs typeface="Gotham-Light" charset="0"/>
              <a:sym typeface="Gotham-Light" charset="0"/>
            </a:endParaRPr>
          </a:p>
          <a:p>
            <a:pPr marL="192088" indent="-192088" eaLnBrk="1" hangingPunct="1">
              <a:lnSpc>
                <a:spcPct val="120000"/>
              </a:lnSpc>
              <a:spcBef>
                <a:spcPts val="400"/>
              </a:spcBef>
              <a:buClr>
                <a:srgbClr val="AD8F67"/>
              </a:buClr>
            </a:pPr>
            <a:r>
              <a:rPr lang="en-US" sz="2000">
                <a:solidFill>
                  <a:srgbClr val="000000"/>
                </a:solidFill>
                <a:latin typeface="Gotham-Light" charset="0"/>
                <a:cs typeface="Gotham-Light" charset="0"/>
                <a:sym typeface="Gotham-Light" charset="0"/>
              </a:rPr>
              <a:t>Reduce study costs</a:t>
            </a:r>
            <a:endParaRPr lang="en-US" sz="2000">
              <a:solidFill>
                <a:srgbClr val="292934"/>
              </a:solidFill>
              <a:latin typeface="Gotham-Light" charset="0"/>
              <a:cs typeface="Gotham-Light" charset="0"/>
              <a:sym typeface="Gotham-Light" charset="0"/>
            </a:endParaRPr>
          </a:p>
          <a:p>
            <a:pPr marL="192088" indent="-192088" eaLnBrk="1" hangingPunct="1">
              <a:lnSpc>
                <a:spcPct val="120000"/>
              </a:lnSpc>
              <a:spcBef>
                <a:spcPts val="400"/>
              </a:spcBef>
              <a:buClr>
                <a:srgbClr val="AD8F67"/>
              </a:buClr>
            </a:pPr>
            <a:r>
              <a:rPr lang="en-US" sz="2000">
                <a:solidFill>
                  <a:srgbClr val="000000"/>
                </a:solidFill>
                <a:latin typeface="Gotham-Light" charset="0"/>
                <a:cs typeface="Gotham-Light" charset="0"/>
                <a:sym typeface="Gotham-Light" charset="0"/>
              </a:rPr>
              <a:t>Enable new type of research protocols if combined with eVisits</a:t>
            </a:r>
          </a:p>
        </p:txBody>
      </p:sp>
    </p:spTree>
    <p:extLst>
      <p:ext uri="{BB962C8B-B14F-4D97-AF65-F5344CB8AC3E}">
        <p14:creationId xmlns:p14="http://schemas.microsoft.com/office/powerpoint/2010/main" val="1840586315"/>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image.png"/>
          <p:cNvPicPr/>
          <p:nvPr/>
        </p:nvPicPr>
        <p:blipFill>
          <a:blip r:embed="rId3">
            <a:extLst/>
          </a:blip>
          <a:stretch>
            <a:fillRect/>
          </a:stretch>
        </p:blipFill>
        <p:spPr>
          <a:xfrm>
            <a:off x="152400" y="2767013"/>
            <a:ext cx="6045200" cy="1644650"/>
          </a:xfrm>
          <a:prstGeom prst="rect">
            <a:avLst/>
          </a:prstGeom>
          <a:ln w="12700">
            <a:miter lim="400000"/>
          </a:ln>
          <a:effectLst>
            <a:outerShdw blurRad="254000" dist="127000" dir="16200000" rotWithShape="0">
              <a:srgbClr val="000000">
                <a:alpha val="70000"/>
              </a:srgbClr>
            </a:outerShdw>
          </a:effectLst>
        </p:spPr>
      </p:pic>
      <p:pic>
        <p:nvPicPr>
          <p:cNvPr id="192" name="image.png"/>
          <p:cNvPicPr/>
          <p:nvPr/>
        </p:nvPicPr>
        <p:blipFill>
          <a:blip r:embed="rId4">
            <a:extLst/>
          </a:blip>
          <a:stretch>
            <a:fillRect/>
          </a:stretch>
        </p:blipFill>
        <p:spPr>
          <a:xfrm>
            <a:off x="368300" y="1042988"/>
            <a:ext cx="1943100" cy="1471612"/>
          </a:xfrm>
          <a:prstGeom prst="rect">
            <a:avLst/>
          </a:prstGeom>
          <a:ln w="12700">
            <a:miter lim="400000"/>
          </a:ln>
          <a:effectLst>
            <a:outerShdw blurRad="254000" dist="127000" dir="16200000" rotWithShape="0">
              <a:srgbClr val="000000">
                <a:alpha val="70000"/>
              </a:srgbClr>
            </a:outerShdw>
          </a:effectLst>
        </p:spPr>
      </p:pic>
      <p:sp>
        <p:nvSpPr>
          <p:cNvPr id="53251" name="Shape 193"/>
          <p:cNvSpPr>
            <a:spLocks noChangeArrowheads="1"/>
          </p:cNvSpPr>
          <p:nvPr/>
        </p:nvSpPr>
        <p:spPr bwMode="auto">
          <a:xfrm>
            <a:off x="365125" y="606425"/>
            <a:ext cx="131127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xmlns="" val="1"/>
            </a:ext>
          </a:extLst>
        </p:spPr>
        <p:txBody>
          <a:bodyPr wrap="none" lIns="45719" rIns="45719">
            <a:spAutoFit/>
          </a:bodyPr>
          <a:lstStyle/>
          <a:p>
            <a:pPr defTabSz="914400"/>
            <a:r>
              <a:rPr lang="en-US">
                <a:solidFill>
                  <a:srgbClr val="292934"/>
                </a:solidFill>
                <a:latin typeface="Arial" charset="0"/>
                <a:cs typeface="Arial" charset="0"/>
                <a:sym typeface="Arial" charset="0"/>
              </a:rPr>
              <a:t>KinetiGraph</a:t>
            </a:r>
          </a:p>
        </p:txBody>
      </p:sp>
      <p:pic>
        <p:nvPicPr>
          <p:cNvPr id="194" name="hv.jpg" descr="C:\Users\mphillips\Desktop\hv.jpg"/>
          <p:cNvPicPr/>
          <p:nvPr/>
        </p:nvPicPr>
        <p:blipFill>
          <a:blip r:embed="rId5">
            <a:extLst/>
          </a:blip>
          <a:stretch>
            <a:fillRect/>
          </a:stretch>
        </p:blipFill>
        <p:spPr>
          <a:xfrm>
            <a:off x="2789238" y="1273175"/>
            <a:ext cx="2022475" cy="1252538"/>
          </a:xfrm>
          <a:prstGeom prst="rect">
            <a:avLst/>
          </a:prstGeom>
          <a:ln w="12700">
            <a:miter lim="400000"/>
          </a:ln>
          <a:effectLst>
            <a:outerShdw blurRad="254000" dist="127000" dir="16200000" rotWithShape="0">
              <a:srgbClr val="000000">
                <a:alpha val="70000"/>
              </a:srgbClr>
            </a:outerShdw>
          </a:effectLst>
        </p:spPr>
      </p:pic>
      <p:pic>
        <p:nvPicPr>
          <p:cNvPr id="195" name="image.png"/>
          <p:cNvPicPr/>
          <p:nvPr/>
        </p:nvPicPr>
        <p:blipFill>
          <a:blip r:embed="rId6">
            <a:extLst/>
          </a:blip>
          <a:stretch>
            <a:fillRect/>
          </a:stretch>
        </p:blipFill>
        <p:spPr>
          <a:xfrm>
            <a:off x="5192713" y="922338"/>
            <a:ext cx="1311275" cy="1747837"/>
          </a:xfrm>
          <a:prstGeom prst="rect">
            <a:avLst/>
          </a:prstGeom>
          <a:ln w="12700">
            <a:miter lim="400000"/>
          </a:ln>
          <a:effectLst>
            <a:outerShdw blurRad="254000" dist="127000" dir="16200000" rotWithShape="0">
              <a:srgbClr val="000000">
                <a:alpha val="70000"/>
              </a:srgbClr>
            </a:outerShdw>
          </a:effectLst>
        </p:spPr>
      </p:pic>
      <p:pic>
        <p:nvPicPr>
          <p:cNvPr id="196" name="image.png"/>
          <p:cNvPicPr/>
          <p:nvPr/>
        </p:nvPicPr>
        <p:blipFill>
          <a:blip r:embed="rId7">
            <a:extLst/>
          </a:blip>
          <a:stretch>
            <a:fillRect/>
          </a:stretch>
        </p:blipFill>
        <p:spPr>
          <a:xfrm>
            <a:off x="411163" y="4508500"/>
            <a:ext cx="2203450" cy="2120900"/>
          </a:xfrm>
          <a:prstGeom prst="rect">
            <a:avLst/>
          </a:prstGeom>
          <a:ln w="12700">
            <a:miter lim="400000"/>
          </a:ln>
          <a:effectLst>
            <a:outerShdw blurRad="254000" dist="127000" dir="16200000" rotWithShape="0">
              <a:srgbClr val="000000">
                <a:alpha val="70000"/>
              </a:srgbClr>
            </a:outerShdw>
          </a:effectLst>
        </p:spPr>
      </p:pic>
      <p:sp>
        <p:nvSpPr>
          <p:cNvPr id="53255" name="Shape 197"/>
          <p:cNvSpPr>
            <a:spLocks noChangeArrowheads="1"/>
          </p:cNvSpPr>
          <p:nvPr/>
        </p:nvSpPr>
        <p:spPr bwMode="auto">
          <a:xfrm>
            <a:off x="1512888" y="4508500"/>
            <a:ext cx="86677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xmlns="" val="1"/>
            </a:ext>
          </a:extLst>
        </p:spPr>
        <p:txBody>
          <a:bodyPr wrap="none" lIns="45719" rIns="45719">
            <a:spAutoFit/>
          </a:bodyPr>
          <a:lstStyle/>
          <a:p>
            <a:pPr defTabSz="914400"/>
            <a:r>
              <a:rPr lang="en-US">
                <a:solidFill>
                  <a:srgbClr val="292934"/>
                </a:solidFill>
                <a:latin typeface="Arial" charset="0"/>
                <a:cs typeface="Arial" charset="0"/>
                <a:sym typeface="Arial" charset="0"/>
              </a:rPr>
              <a:t>Xsense</a:t>
            </a:r>
          </a:p>
        </p:txBody>
      </p:sp>
      <p:pic>
        <p:nvPicPr>
          <p:cNvPr id="198" name="image.png"/>
          <p:cNvPicPr/>
          <p:nvPr/>
        </p:nvPicPr>
        <p:blipFill>
          <a:blip r:embed="rId8">
            <a:extLst/>
          </a:blip>
          <a:stretch>
            <a:fillRect/>
          </a:stretch>
        </p:blipFill>
        <p:spPr>
          <a:xfrm>
            <a:off x="2840038" y="4411663"/>
            <a:ext cx="4521200" cy="936625"/>
          </a:xfrm>
          <a:prstGeom prst="rect">
            <a:avLst/>
          </a:prstGeom>
          <a:ln w="12700">
            <a:miter lim="400000"/>
          </a:ln>
          <a:effectLst>
            <a:outerShdw blurRad="254000" dist="127000" dir="16200000" rotWithShape="0">
              <a:srgbClr val="000000">
                <a:alpha val="70000"/>
              </a:srgbClr>
            </a:outerShdw>
          </a:effectLst>
        </p:spPr>
      </p:pic>
      <p:pic>
        <p:nvPicPr>
          <p:cNvPr id="199" name="image.png"/>
          <p:cNvPicPr/>
          <p:nvPr/>
        </p:nvPicPr>
        <p:blipFill>
          <a:blip r:embed="rId9">
            <a:extLst/>
          </a:blip>
          <a:stretch>
            <a:fillRect/>
          </a:stretch>
        </p:blipFill>
        <p:spPr>
          <a:xfrm>
            <a:off x="6643688" y="3182938"/>
            <a:ext cx="1943100" cy="1028700"/>
          </a:xfrm>
          <a:prstGeom prst="rect">
            <a:avLst/>
          </a:prstGeom>
          <a:ln w="12700">
            <a:miter lim="400000"/>
          </a:ln>
          <a:effectLst>
            <a:outerShdw blurRad="254000" dist="127000" dir="16200000" rotWithShape="0">
              <a:srgbClr val="000000">
                <a:alpha val="70000"/>
              </a:srgbClr>
            </a:outerShdw>
          </a:effectLst>
        </p:spPr>
      </p:pic>
      <p:pic>
        <p:nvPicPr>
          <p:cNvPr id="200" name="image.png"/>
          <p:cNvPicPr/>
          <p:nvPr/>
        </p:nvPicPr>
        <p:blipFill>
          <a:blip r:embed="rId10">
            <a:extLst/>
          </a:blip>
          <a:stretch>
            <a:fillRect/>
          </a:stretch>
        </p:blipFill>
        <p:spPr>
          <a:xfrm>
            <a:off x="6884988" y="993775"/>
            <a:ext cx="1839912" cy="1989138"/>
          </a:xfrm>
          <a:prstGeom prst="rect">
            <a:avLst/>
          </a:prstGeom>
          <a:ln w="12700">
            <a:miter lim="400000"/>
          </a:ln>
          <a:effectLst>
            <a:outerShdw blurRad="254000" dist="127000" dir="16200000" rotWithShape="0">
              <a:srgbClr val="000000">
                <a:alpha val="70000"/>
              </a:srgbClr>
            </a:outerShdw>
          </a:effectLst>
        </p:spPr>
      </p:pic>
      <p:sp>
        <p:nvSpPr>
          <p:cNvPr id="53259" name="Shape 201"/>
          <p:cNvSpPr>
            <a:spLocks noChangeArrowheads="1"/>
          </p:cNvSpPr>
          <p:nvPr/>
        </p:nvSpPr>
        <p:spPr bwMode="auto">
          <a:xfrm>
            <a:off x="7370763" y="936625"/>
            <a:ext cx="108267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xmlns="" val="1"/>
            </a:ext>
          </a:extLst>
        </p:spPr>
        <p:txBody>
          <a:bodyPr wrap="none" lIns="45719" rIns="45719">
            <a:spAutoFit/>
          </a:bodyPr>
          <a:lstStyle/>
          <a:p>
            <a:pPr defTabSz="914400"/>
            <a:r>
              <a:rPr lang="en-US">
                <a:solidFill>
                  <a:srgbClr val="292934"/>
                </a:solidFill>
                <a:latin typeface="Arial" charset="0"/>
                <a:cs typeface="Arial" charset="0"/>
                <a:sym typeface="Arial" charset="0"/>
              </a:rPr>
              <a:t>SwayStar</a:t>
            </a:r>
          </a:p>
        </p:txBody>
      </p:sp>
      <p:pic>
        <p:nvPicPr>
          <p:cNvPr id="202" name="image.png"/>
          <p:cNvPicPr/>
          <p:nvPr/>
        </p:nvPicPr>
        <p:blipFill>
          <a:blip r:embed="rId11">
            <a:extLst/>
          </a:blip>
          <a:srcRect r="6660"/>
          <a:stretch>
            <a:fillRect/>
          </a:stretch>
        </p:blipFill>
        <p:spPr>
          <a:xfrm>
            <a:off x="7380288" y="4724400"/>
            <a:ext cx="1601787" cy="1716088"/>
          </a:xfrm>
          <a:prstGeom prst="rect">
            <a:avLst/>
          </a:prstGeom>
          <a:ln w="12700">
            <a:miter lim="400000"/>
          </a:ln>
          <a:effectLst>
            <a:outerShdw blurRad="254000" dist="127000" dir="16200000" rotWithShape="0">
              <a:srgbClr val="000000">
                <a:alpha val="70000"/>
              </a:srgbClr>
            </a:outerShdw>
          </a:effectLst>
        </p:spPr>
      </p:pic>
      <p:pic>
        <p:nvPicPr>
          <p:cNvPr id="203" name="image.png"/>
          <p:cNvPicPr/>
          <p:nvPr/>
        </p:nvPicPr>
        <p:blipFill>
          <a:blip r:embed="rId12">
            <a:extLst/>
          </a:blip>
          <a:stretch>
            <a:fillRect/>
          </a:stretch>
        </p:blipFill>
        <p:spPr>
          <a:xfrm>
            <a:off x="3148013" y="5453063"/>
            <a:ext cx="2120900" cy="1311275"/>
          </a:xfrm>
          <a:prstGeom prst="rect">
            <a:avLst/>
          </a:prstGeom>
          <a:ln w="12700">
            <a:miter lim="400000"/>
          </a:ln>
          <a:effectLst>
            <a:outerShdw blurRad="254000" dist="127000" dir="16200000" rotWithShape="0">
              <a:srgbClr val="000000">
                <a:alpha val="70000"/>
              </a:srgbClr>
            </a:outerShdw>
          </a:effectLst>
        </p:spPr>
      </p:pic>
      <p:sp>
        <p:nvSpPr>
          <p:cNvPr id="53262" name="Shape 204"/>
          <p:cNvSpPr>
            <a:spLocks noChangeArrowheads="1"/>
          </p:cNvSpPr>
          <p:nvPr/>
        </p:nvSpPr>
        <p:spPr bwMode="auto">
          <a:xfrm>
            <a:off x="4079875" y="5318125"/>
            <a:ext cx="72707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xmlns="" val="1"/>
            </a:ext>
          </a:extLst>
        </p:spPr>
        <p:txBody>
          <a:bodyPr wrap="none" lIns="45719" rIns="45719">
            <a:spAutoFit/>
          </a:bodyPr>
          <a:lstStyle/>
          <a:p>
            <a:pPr defTabSz="914400"/>
            <a:r>
              <a:rPr lang="en-US">
                <a:solidFill>
                  <a:srgbClr val="292934"/>
                </a:solidFill>
                <a:latin typeface="Arial" charset="0"/>
                <a:cs typeface="Arial" charset="0"/>
                <a:sym typeface="Arial" charset="0"/>
              </a:rPr>
              <a:t>Motus</a:t>
            </a:r>
          </a:p>
        </p:txBody>
      </p:sp>
      <p:sp>
        <p:nvSpPr>
          <p:cNvPr id="53263" name="Shape 205"/>
          <p:cNvSpPr>
            <a:spLocks noChangeArrowheads="1"/>
          </p:cNvSpPr>
          <p:nvPr/>
        </p:nvSpPr>
        <p:spPr bwMode="auto">
          <a:xfrm>
            <a:off x="7754938" y="5148263"/>
            <a:ext cx="109537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xmlns="" val="1"/>
            </a:ext>
          </a:extLst>
        </p:spPr>
        <p:txBody>
          <a:bodyPr wrap="none" lIns="45719" rIns="45719">
            <a:spAutoFit/>
          </a:bodyPr>
          <a:lstStyle/>
          <a:p>
            <a:pPr defTabSz="914400"/>
            <a:r>
              <a:rPr lang="en-US">
                <a:solidFill>
                  <a:srgbClr val="292934"/>
                </a:solidFill>
                <a:latin typeface="Arial" charset="0"/>
                <a:cs typeface="Arial" charset="0"/>
                <a:sym typeface="Arial" charset="0"/>
              </a:rPr>
              <a:t>Dynaport </a:t>
            </a:r>
          </a:p>
        </p:txBody>
      </p:sp>
      <p:sp>
        <p:nvSpPr>
          <p:cNvPr id="53264" name="Shape 206"/>
          <p:cNvSpPr>
            <a:spLocks noChangeArrowheads="1"/>
          </p:cNvSpPr>
          <p:nvPr/>
        </p:nvSpPr>
        <p:spPr bwMode="auto">
          <a:xfrm>
            <a:off x="6300788" y="3898900"/>
            <a:ext cx="10017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xmlns="" val="1"/>
            </a:ext>
          </a:extLst>
        </p:spPr>
        <p:txBody>
          <a:bodyPr wrap="none" lIns="45719" rIns="45719">
            <a:spAutoFit/>
          </a:bodyPr>
          <a:lstStyle/>
          <a:p>
            <a:pPr defTabSz="914400"/>
            <a:r>
              <a:rPr lang="en-US">
                <a:solidFill>
                  <a:srgbClr val="292934"/>
                </a:solidFill>
                <a:latin typeface="Arial" charset="0"/>
                <a:cs typeface="Arial" charset="0"/>
                <a:sym typeface="Arial" charset="0"/>
              </a:rPr>
              <a:t>CATSYS</a:t>
            </a:r>
          </a:p>
        </p:txBody>
      </p:sp>
      <p:sp>
        <p:nvSpPr>
          <p:cNvPr id="53265" name="Shape 207"/>
          <p:cNvSpPr>
            <a:spLocks noChangeArrowheads="1"/>
          </p:cNvSpPr>
          <p:nvPr/>
        </p:nvSpPr>
        <p:spPr bwMode="auto">
          <a:xfrm>
            <a:off x="2747963" y="936625"/>
            <a:ext cx="85407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xmlns="" val="1"/>
            </a:ext>
          </a:extLst>
        </p:spPr>
        <p:txBody>
          <a:bodyPr wrap="none" lIns="45719" rIns="45719">
            <a:spAutoFit/>
          </a:bodyPr>
          <a:lstStyle/>
          <a:p>
            <a:pPr defTabSz="914400"/>
            <a:r>
              <a:rPr lang="en-US">
                <a:solidFill>
                  <a:srgbClr val="292934"/>
                </a:solidFill>
                <a:latin typeface="Arial" charset="0"/>
                <a:cs typeface="Arial" charset="0"/>
                <a:sym typeface="Arial" charset="0"/>
              </a:rPr>
              <a:t>Kinesia</a:t>
            </a:r>
          </a:p>
        </p:txBody>
      </p:sp>
      <p:sp>
        <p:nvSpPr>
          <p:cNvPr id="53266" name="Shape 208"/>
          <p:cNvSpPr>
            <a:spLocks noChangeArrowheads="1"/>
          </p:cNvSpPr>
          <p:nvPr/>
        </p:nvSpPr>
        <p:spPr bwMode="auto">
          <a:xfrm>
            <a:off x="4581525" y="762000"/>
            <a:ext cx="76517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xmlns="" val="1"/>
            </a:ext>
          </a:extLst>
        </p:spPr>
        <p:txBody>
          <a:bodyPr wrap="none" lIns="45719" rIns="45719">
            <a:spAutoFit/>
          </a:bodyPr>
          <a:lstStyle/>
          <a:p>
            <a:pPr defTabSz="914400"/>
            <a:r>
              <a:rPr lang="en-US">
                <a:solidFill>
                  <a:srgbClr val="292934"/>
                </a:solidFill>
                <a:latin typeface="Arial" charset="0"/>
                <a:cs typeface="Arial" charset="0"/>
                <a:sym typeface="Arial" charset="0"/>
              </a:rPr>
              <a:t>APMD</a:t>
            </a:r>
          </a:p>
        </p:txBody>
      </p:sp>
      <p:pic>
        <p:nvPicPr>
          <p:cNvPr id="209" name="image.png"/>
          <p:cNvPicPr/>
          <p:nvPr/>
        </p:nvPicPr>
        <p:blipFill>
          <a:blip r:embed="rId13">
            <a:extLst/>
          </a:blip>
          <a:stretch>
            <a:fillRect/>
          </a:stretch>
        </p:blipFill>
        <p:spPr>
          <a:xfrm>
            <a:off x="5486400" y="5503863"/>
            <a:ext cx="1466850" cy="1044575"/>
          </a:xfrm>
          <a:prstGeom prst="rect">
            <a:avLst/>
          </a:prstGeom>
          <a:ln w="12700">
            <a:miter lim="400000"/>
          </a:ln>
          <a:effectLst>
            <a:outerShdw blurRad="254000" dist="127000" dir="16200000" rotWithShape="0">
              <a:srgbClr val="000000">
                <a:alpha val="70000"/>
              </a:srgbClr>
            </a:outerShdw>
          </a:effectLst>
        </p:spPr>
      </p:pic>
      <p:sp>
        <p:nvSpPr>
          <p:cNvPr id="53268" name="Shape 210"/>
          <p:cNvSpPr>
            <a:spLocks noChangeArrowheads="1"/>
          </p:cNvSpPr>
          <p:nvPr/>
        </p:nvSpPr>
        <p:spPr bwMode="auto">
          <a:xfrm>
            <a:off x="5838825" y="5165725"/>
            <a:ext cx="124777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xmlns="" val="1"/>
            </a:ext>
          </a:extLst>
        </p:spPr>
        <p:txBody>
          <a:bodyPr wrap="none" lIns="45719" rIns="45719">
            <a:spAutoFit/>
          </a:bodyPr>
          <a:lstStyle/>
          <a:p>
            <a:pPr defTabSz="914400"/>
            <a:r>
              <a:rPr lang="en-US">
                <a:solidFill>
                  <a:srgbClr val="292934"/>
                </a:solidFill>
                <a:latin typeface="Arial" charset="0"/>
                <a:cs typeface="Arial" charset="0"/>
                <a:sym typeface="Arial" charset="0"/>
              </a:rPr>
              <a:t>Kinetics </a:t>
            </a:r>
          </a:p>
          <a:p>
            <a:pPr defTabSz="914400"/>
            <a:r>
              <a:rPr lang="en-US">
                <a:solidFill>
                  <a:srgbClr val="292934"/>
                </a:solidFill>
                <a:latin typeface="Arial" charset="0"/>
                <a:cs typeface="Arial" charset="0"/>
                <a:sym typeface="Arial" charset="0"/>
              </a:rPr>
              <a:t>Foundation</a:t>
            </a:r>
          </a:p>
        </p:txBody>
      </p:sp>
      <p:sp>
        <p:nvSpPr>
          <p:cNvPr id="53269" name="Shape 211"/>
          <p:cNvSpPr>
            <a:spLocks noGrp="1"/>
          </p:cNvSpPr>
          <p:nvPr>
            <p:ph type="title"/>
          </p:nvPr>
        </p:nvSpPr>
        <p:spPr>
          <a:xfrm>
            <a:off x="457200" y="-217488"/>
            <a:ext cx="8229600" cy="1143001"/>
          </a:xfrm>
        </p:spPr>
        <p:txBody>
          <a:bodyPr/>
          <a:lstStyle/>
          <a:p>
            <a:pPr defTabSz="457200"/>
            <a:r>
              <a:rPr lang="en-US" sz="2400" b="1" dirty="0">
                <a:solidFill>
                  <a:srgbClr val="B32216"/>
                </a:solidFill>
                <a:latin typeface="Calibri" charset="0"/>
                <a:cs typeface="Calibri" charset="0"/>
                <a:sym typeface="Calibri" charset="0"/>
              </a:rPr>
              <a:t>Technology in Movement Disorders: Many Years of Research  </a:t>
            </a:r>
          </a:p>
        </p:txBody>
      </p:sp>
    </p:spTree>
    <p:extLst>
      <p:ext uri="{BB962C8B-B14F-4D97-AF65-F5344CB8AC3E}">
        <p14:creationId xmlns:p14="http://schemas.microsoft.com/office/powerpoint/2010/main" val="3532831707"/>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p:cNvSpPr>
          <p:nvPr>
            <p:ph type="title"/>
          </p:nvPr>
        </p:nvSpPr>
        <p:spPr>
          <a:xfrm>
            <a:off x="457200" y="222250"/>
            <a:ext cx="8229600" cy="1143000"/>
          </a:xfrm>
        </p:spPr>
        <p:txBody>
          <a:bodyPr lIns="0" tIns="0" rIns="0" bIns="0">
            <a:normAutofit/>
          </a:bodyPr>
          <a:lstStyle/>
          <a:p>
            <a:pPr defTabSz="740663">
              <a:defRPr sz="1800">
                <a:solidFill>
                  <a:srgbClr val="000000"/>
                </a:solidFill>
              </a:defRPr>
            </a:pPr>
            <a:r>
              <a:rPr sz="3240" b="1" dirty="0">
                <a:solidFill>
                  <a:srgbClr val="B32216"/>
                </a:solidFill>
                <a:cs typeface="+mj-cs"/>
              </a:rPr>
              <a:t>Technology is Changing Fast</a:t>
            </a:r>
            <a:br>
              <a:rPr sz="3240" b="1" dirty="0">
                <a:solidFill>
                  <a:srgbClr val="B32216"/>
                </a:solidFill>
                <a:cs typeface="+mj-cs"/>
              </a:rPr>
            </a:br>
            <a:r>
              <a:rPr sz="2916" b="1" dirty="0">
                <a:solidFill>
                  <a:srgbClr val="B32216"/>
                </a:solidFill>
                <a:cs typeface="+mj-cs"/>
              </a:rPr>
              <a:t>Example: The evolution of finger tapping</a:t>
            </a:r>
          </a:p>
        </p:txBody>
      </p:sp>
      <p:sp>
        <p:nvSpPr>
          <p:cNvPr id="54274" name="Content Placeholder 1"/>
          <p:cNvSpPr>
            <a:spLocks noGrp="1"/>
          </p:cNvSpPr>
          <p:nvPr>
            <p:ph idx="1"/>
          </p:nvPr>
        </p:nvSpPr>
        <p:spPr/>
        <p:txBody>
          <a:bodyPr/>
          <a:lstStyle/>
          <a:p>
            <a:endParaRPr lang="en-US">
              <a:latin typeface="Calibri" charset="0"/>
            </a:endParaRPr>
          </a:p>
        </p:txBody>
      </p:sp>
      <p:grpSp>
        <p:nvGrpSpPr>
          <p:cNvPr id="54275" name="Group 216"/>
          <p:cNvGrpSpPr>
            <a:grpSpLocks/>
          </p:cNvGrpSpPr>
          <p:nvPr/>
        </p:nvGrpSpPr>
        <p:grpSpPr bwMode="auto">
          <a:xfrm>
            <a:off x="3979863" y="1862138"/>
            <a:ext cx="2351087" cy="1473200"/>
            <a:chOff x="-203200" y="-203200"/>
            <a:chExt cx="2351087" cy="1473200"/>
          </a:xfrm>
        </p:grpSpPr>
        <p:pic>
          <p:nvPicPr>
            <p:cNvPr id="54300" name="im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44688"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01" name="Picture 2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203200"/>
              <a:ext cx="2351088"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4276" name="Group 219" descr="C:\Users\mphillips\Desktop\hv.jpg"/>
          <p:cNvGrpSpPr>
            <a:grpSpLocks/>
          </p:cNvGrpSpPr>
          <p:nvPr/>
        </p:nvGrpSpPr>
        <p:grpSpPr bwMode="auto">
          <a:xfrm>
            <a:off x="6264275" y="1631950"/>
            <a:ext cx="2443163" cy="1703388"/>
            <a:chOff x="-203200" y="-203200"/>
            <a:chExt cx="2443162" cy="1703387"/>
          </a:xfrm>
        </p:grpSpPr>
        <p:pic>
          <p:nvPicPr>
            <p:cNvPr id="54298" name="hv.jpg" descr="C:\Users\mphillips\Desktop\hv.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036763"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9" name="Picture 2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200" y="-203200"/>
              <a:ext cx="2443163"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4277" name="Group 222"/>
          <p:cNvGrpSpPr>
            <a:grpSpLocks/>
          </p:cNvGrpSpPr>
          <p:nvPr/>
        </p:nvGrpSpPr>
        <p:grpSpPr bwMode="auto">
          <a:xfrm>
            <a:off x="4241800" y="3873500"/>
            <a:ext cx="2662238" cy="2054225"/>
            <a:chOff x="-203200" y="-203200"/>
            <a:chExt cx="2662237" cy="2052637"/>
          </a:xfrm>
        </p:grpSpPr>
        <p:pic>
          <p:nvPicPr>
            <p:cNvPr id="54296" name="imag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255838"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7" name="Picture 2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3200" y="-203200"/>
              <a:ext cx="2662238"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4278" name="Group 225"/>
          <p:cNvGrpSpPr>
            <a:grpSpLocks/>
          </p:cNvGrpSpPr>
          <p:nvPr/>
        </p:nvGrpSpPr>
        <p:grpSpPr bwMode="auto">
          <a:xfrm>
            <a:off x="2197100" y="1673225"/>
            <a:ext cx="2006600" cy="1598613"/>
            <a:chOff x="-203200" y="-203200"/>
            <a:chExt cx="2006600" cy="1598612"/>
          </a:xfrm>
        </p:grpSpPr>
        <p:pic>
          <p:nvPicPr>
            <p:cNvPr id="54294" name="imag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600200"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5" name="Picture 2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3200" y="-203200"/>
              <a:ext cx="2006600"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4279" name="Group 228"/>
          <p:cNvGrpSpPr>
            <a:grpSpLocks/>
          </p:cNvGrpSpPr>
          <p:nvPr/>
        </p:nvGrpSpPr>
        <p:grpSpPr bwMode="auto">
          <a:xfrm>
            <a:off x="254000" y="1631950"/>
            <a:ext cx="2203450" cy="1639888"/>
            <a:chOff x="-203200" y="-203200"/>
            <a:chExt cx="2203450" cy="1639887"/>
          </a:xfrm>
        </p:grpSpPr>
        <p:pic>
          <p:nvPicPr>
            <p:cNvPr id="54292" name="imag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79705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3" name="Picture 2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3200" y="-203200"/>
              <a:ext cx="2203450"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4280" name="Group 231"/>
          <p:cNvGrpSpPr>
            <a:grpSpLocks/>
          </p:cNvGrpSpPr>
          <p:nvPr/>
        </p:nvGrpSpPr>
        <p:grpSpPr bwMode="auto">
          <a:xfrm>
            <a:off x="6569075" y="4275138"/>
            <a:ext cx="2465388" cy="1250950"/>
            <a:chOff x="0" y="0"/>
            <a:chExt cx="2465387" cy="1250950"/>
          </a:xfrm>
        </p:grpSpPr>
        <p:pic>
          <p:nvPicPr>
            <p:cNvPr id="54290" name="samsung-galaxy-tab-pro-8-4.jpg" descr="http://images.fonearena.com/blog/wp-content/uploads/2014/01/samsung-galaxy-tab-pro-8-4.jpg"/>
            <p:cNvPicPr>
              <a:picLocks noChangeAspect="1" noChangeArrowheads="1"/>
            </p:cNvPicPr>
            <p:nvPr/>
          </p:nvPicPr>
          <p:blipFill>
            <a:blip r:embed="rId12">
              <a:extLst>
                <a:ext uri="{28A0092B-C50C-407E-A947-70E740481C1C}">
                  <a14:useLocalDpi xmlns:a14="http://schemas.microsoft.com/office/drawing/2010/main" val="0"/>
                </a:ext>
              </a:extLst>
            </a:blip>
            <a:srcRect l="30676" r="31564"/>
            <a:stretch>
              <a:fillRect/>
            </a:stretch>
          </p:blipFill>
          <p:spPr bwMode="auto">
            <a:xfrm rot="5400000">
              <a:off x="607218" y="-607219"/>
              <a:ext cx="1250951"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4291" name="Apptomics Timed Motor Battery.jpg" descr="Apptomics Timed Motor Battery.jpg"/>
            <p:cNvPicPr>
              <a:picLocks noChangeAspect="1" noChangeArrowheads="1"/>
            </p:cNvPicPr>
            <p:nvPr/>
          </p:nvPicPr>
          <p:blipFill>
            <a:blip r:embed="rId13">
              <a:extLst>
                <a:ext uri="{28A0092B-C50C-407E-A947-70E740481C1C}">
                  <a14:useLocalDpi xmlns:a14="http://schemas.microsoft.com/office/drawing/2010/main" val="0"/>
                </a:ext>
              </a:extLst>
            </a:blip>
            <a:srcRect t="282"/>
            <a:stretch>
              <a:fillRect/>
            </a:stretch>
          </p:blipFill>
          <p:spPr bwMode="auto">
            <a:xfrm>
              <a:off x="266638" y="96981"/>
              <a:ext cx="1926008" cy="109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grpSp>
        <p:nvGrpSpPr>
          <p:cNvPr id="54281" name="Group 234"/>
          <p:cNvGrpSpPr>
            <a:grpSpLocks/>
          </p:cNvGrpSpPr>
          <p:nvPr/>
        </p:nvGrpSpPr>
        <p:grpSpPr bwMode="auto">
          <a:xfrm>
            <a:off x="2214563" y="3840163"/>
            <a:ext cx="2084387" cy="1936750"/>
            <a:chOff x="-203200" y="-203200"/>
            <a:chExt cx="2084387" cy="1936501"/>
          </a:xfrm>
        </p:grpSpPr>
        <p:pic>
          <p:nvPicPr>
            <p:cNvPr id="54288" name="image.png"/>
            <p:cNvPicPr>
              <a:picLocks noChangeAspect="1" noChangeArrowheads="1"/>
            </p:cNvPicPr>
            <p:nvPr/>
          </p:nvPicPr>
          <p:blipFill>
            <a:blip r:embed="rId14">
              <a:extLst>
                <a:ext uri="{28A0092B-C50C-407E-A947-70E740481C1C}">
                  <a14:useLocalDpi xmlns:a14="http://schemas.microsoft.com/office/drawing/2010/main" val="0"/>
                </a:ext>
              </a:extLst>
            </a:blip>
            <a:srcRect b="11166"/>
            <a:stretch>
              <a:fillRect/>
            </a:stretch>
          </p:blipFill>
          <p:spPr bwMode="auto">
            <a:xfrm>
              <a:off x="0" y="-1"/>
              <a:ext cx="1677988" cy="1492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9" name="Picture 23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3200" y="-203200"/>
              <a:ext cx="2084388" cy="193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4282" name="Group 237"/>
          <p:cNvGrpSpPr>
            <a:grpSpLocks/>
          </p:cNvGrpSpPr>
          <p:nvPr/>
        </p:nvGrpSpPr>
        <p:grpSpPr bwMode="auto">
          <a:xfrm>
            <a:off x="314325" y="3946525"/>
            <a:ext cx="1854200" cy="1698625"/>
            <a:chOff x="-203200" y="-203200"/>
            <a:chExt cx="1854200" cy="1698625"/>
          </a:xfrm>
        </p:grpSpPr>
        <p:pic>
          <p:nvPicPr>
            <p:cNvPr id="54286" name="image.png"/>
            <p:cNvPicPr>
              <a:picLocks noChangeAspect="1" noChangeArrowheads="1"/>
            </p:cNvPicPr>
            <p:nvPr/>
          </p:nvPicPr>
          <p:blipFill>
            <a:blip r:embed="rId16">
              <a:extLst>
                <a:ext uri="{28A0092B-C50C-407E-A947-70E740481C1C}">
                  <a14:useLocalDpi xmlns:a14="http://schemas.microsoft.com/office/drawing/2010/main" val="0"/>
                </a:ext>
              </a:extLst>
            </a:blip>
            <a:srcRect l="5316" t="14056" r="69595" b="58755"/>
            <a:stretch>
              <a:fillRect/>
            </a:stretch>
          </p:blipFill>
          <p:spPr bwMode="auto">
            <a:xfrm>
              <a:off x="0" y="0"/>
              <a:ext cx="14478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7" name="Picture 23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03200" y="-203200"/>
              <a:ext cx="18542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4283" name="Group 240"/>
          <p:cNvGrpSpPr>
            <a:grpSpLocks/>
          </p:cNvGrpSpPr>
          <p:nvPr/>
        </p:nvGrpSpPr>
        <p:grpSpPr bwMode="auto">
          <a:xfrm>
            <a:off x="173038" y="3249613"/>
            <a:ext cx="8797925" cy="715962"/>
            <a:chOff x="0" y="0"/>
            <a:chExt cx="8796337" cy="717083"/>
          </a:xfrm>
        </p:grpSpPr>
        <p:sp>
          <p:nvSpPr>
            <p:cNvPr id="238" name="Shape 238"/>
            <p:cNvSpPr/>
            <p:nvPr/>
          </p:nvSpPr>
          <p:spPr>
            <a:xfrm>
              <a:off x="0" y="0"/>
              <a:ext cx="8796337" cy="650304"/>
            </a:xfrm>
            <a:custGeom>
              <a:avLst/>
              <a:gdLst/>
              <a:ahLst/>
              <a:cxnLst>
                <a:cxn ang="0">
                  <a:pos x="wd2" y="hd2"/>
                </a:cxn>
                <a:cxn ang="5400000">
                  <a:pos x="wd2" y="hd2"/>
                </a:cxn>
                <a:cxn ang="10800000">
                  <a:pos x="wd2" y="hd2"/>
                </a:cxn>
                <a:cxn ang="16200000">
                  <a:pos x="wd2" y="hd2"/>
                </a:cxn>
              </a:cxnLst>
              <a:rect l="0" t="0" r="r" b="b"/>
              <a:pathLst>
                <a:path w="21600" h="21600" extrusionOk="0">
                  <a:moveTo>
                    <a:pt x="20801" y="0"/>
                  </a:moveTo>
                  <a:lnTo>
                    <a:pt x="20801" y="5400"/>
                  </a:lnTo>
                  <a:lnTo>
                    <a:pt x="0" y="5400"/>
                  </a:lnTo>
                  <a:lnTo>
                    <a:pt x="400" y="10800"/>
                  </a:lnTo>
                  <a:lnTo>
                    <a:pt x="0" y="16200"/>
                  </a:lnTo>
                  <a:lnTo>
                    <a:pt x="20801" y="16200"/>
                  </a:lnTo>
                  <a:lnTo>
                    <a:pt x="20801" y="21600"/>
                  </a:lnTo>
                  <a:lnTo>
                    <a:pt x="21600" y="10800"/>
                  </a:lnTo>
                  <a:close/>
                </a:path>
              </a:pathLst>
            </a:custGeom>
            <a:gradFill flip="none" rotWithShape="1">
              <a:gsLst>
                <a:gs pos="0">
                  <a:srgbClr val="C00000"/>
                </a:gs>
                <a:gs pos="100000">
                  <a:srgbClr val="FF4C00"/>
                </a:gs>
              </a:gsLst>
              <a:lin ang="0" scaled="0"/>
            </a:gradFill>
            <a:ln w="9525" cap="flat">
              <a:solidFill>
                <a:srgbClr val="93A299"/>
              </a:solidFill>
              <a:prstDash val="solid"/>
              <a:round/>
            </a:ln>
            <a:effectLst>
              <a:outerShdw blurRad="38100" dist="25400" dir="2700000" rotWithShape="0">
                <a:srgbClr val="808080">
                  <a:alpha val="59999"/>
                </a:srgbClr>
              </a:outerShdw>
            </a:effectLst>
          </p:spPr>
          <p:txBody>
            <a:bodyPr lIns="0" tIns="0" rIns="0" bIns="0" anchor="ctr"/>
            <a:lstStyle/>
            <a:p>
              <a:pPr defTabSz="914400">
                <a:defRPr sz="1600">
                  <a:solidFill>
                    <a:srgbClr val="FFFFFF"/>
                  </a:solidFill>
                  <a:latin typeface="Arial"/>
                  <a:ea typeface="Arial"/>
                  <a:cs typeface="Arial"/>
                  <a:sym typeface="Arial"/>
                </a:defRPr>
              </a:pPr>
              <a:endParaRPr sz="1600">
                <a:solidFill>
                  <a:srgbClr val="FFFFFF"/>
                </a:solidFill>
                <a:latin typeface="Arial"/>
                <a:ea typeface="Arial"/>
                <a:cs typeface="Arial"/>
                <a:sym typeface="Arial"/>
              </a:endParaRPr>
            </a:p>
          </p:txBody>
        </p:sp>
        <p:sp>
          <p:nvSpPr>
            <p:cNvPr id="54285" name="Shape 239"/>
            <p:cNvSpPr>
              <a:spLocks noChangeArrowheads="1"/>
            </p:cNvSpPr>
            <p:nvPr/>
          </p:nvSpPr>
          <p:spPr bwMode="auto">
            <a:xfrm>
              <a:off x="162686" y="136991"/>
              <a:ext cx="8470956" cy="580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xmlns="" val="1"/>
              </a:ext>
            </a:extLst>
          </p:spPr>
          <p:txBody>
            <a:bodyPr lIns="0" tIns="0" rIns="0" bIns="0" anchor="ctr">
              <a:spAutoFit/>
            </a:bodyPr>
            <a:lstStyle/>
            <a:p>
              <a:pPr defTabSz="914400"/>
              <a:r>
                <a:rPr lang="en-US">
                  <a:solidFill>
                    <a:srgbClr val="292934"/>
                  </a:solidFill>
                  <a:latin typeface="Arial" charset="0"/>
                  <a:cs typeface="Arial" charset="0"/>
                  <a:sym typeface="Arial" charset="0"/>
                </a:rPr>
                <a:t>	</a:t>
              </a:r>
              <a:r>
                <a:rPr lang="en-US" sz="1600">
                  <a:solidFill>
                    <a:srgbClr val="FFFFFF"/>
                  </a:solidFill>
                  <a:latin typeface="Arial" charset="0"/>
                  <a:cs typeface="Arial" charset="0"/>
                  <a:sym typeface="Arial" charset="0"/>
                </a:rPr>
                <a:t>1980		1990		2000		2010			</a:t>
              </a:r>
            </a:p>
          </p:txBody>
        </p:sp>
      </p:grpSp>
    </p:spTree>
    <p:extLst>
      <p:ext uri="{BB962C8B-B14F-4D97-AF65-F5344CB8AC3E}">
        <p14:creationId xmlns:p14="http://schemas.microsoft.com/office/powerpoint/2010/main" val="4144134326"/>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457200" y="9525"/>
            <a:ext cx="8229600" cy="1143000"/>
          </a:xfrm>
        </p:spPr>
        <p:txBody>
          <a:bodyPr/>
          <a:lstStyle/>
          <a:p>
            <a:pPr eaLnBrk="1" hangingPunct="1"/>
            <a:r>
              <a:rPr lang="en-US">
                <a:solidFill>
                  <a:srgbClr val="B32216"/>
                </a:solidFill>
                <a:latin typeface="Calibri" charset="0"/>
              </a:rPr>
              <a:t>Pressure to Innovate</a:t>
            </a:r>
          </a:p>
        </p:txBody>
      </p:sp>
      <p:sp>
        <p:nvSpPr>
          <p:cNvPr id="36866" name="Content Placeholder 2"/>
          <p:cNvSpPr>
            <a:spLocks noGrp="1"/>
          </p:cNvSpPr>
          <p:nvPr>
            <p:ph idx="1"/>
          </p:nvPr>
        </p:nvSpPr>
        <p:spPr>
          <a:xfrm>
            <a:off x="835025" y="1008063"/>
            <a:ext cx="8229600" cy="1162050"/>
          </a:xfrm>
        </p:spPr>
        <p:txBody>
          <a:bodyPr/>
          <a:lstStyle/>
          <a:p>
            <a:pPr marL="0" indent="0" eaLnBrk="1" hangingPunct="1">
              <a:buFont typeface="Arial" charset="0"/>
              <a:buNone/>
            </a:pPr>
            <a:r>
              <a:rPr lang="en-US" sz="2400">
                <a:latin typeface="Calibri" charset="0"/>
              </a:rPr>
              <a:t>Traditional models are being disrupted with new solutions</a:t>
            </a:r>
          </a:p>
        </p:txBody>
      </p:sp>
      <p:pic>
        <p:nvPicPr>
          <p:cNvPr id="368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88" y="1587500"/>
            <a:ext cx="7986712" cy="4551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868" name="AutoShape 5" descr="Image result for googlex"/>
          <p:cNvSpPr>
            <a:spLocks noChangeAspect="1" noChangeArrowheads="1"/>
          </p:cNvSpPr>
          <p:nvPr/>
        </p:nvSpPr>
        <p:spPr bwMode="auto">
          <a:xfrm>
            <a:off x="160338"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6869" name="Picture 6"/>
          <p:cNvPicPr>
            <a:picLocks noChangeAspect="1" noChangeArrowheads="1"/>
          </p:cNvPicPr>
          <p:nvPr/>
        </p:nvPicPr>
        <p:blipFill>
          <a:blip r:embed="rId4">
            <a:extLst>
              <a:ext uri="{28A0092B-C50C-407E-A947-70E740481C1C}">
                <a14:useLocalDpi xmlns:a14="http://schemas.microsoft.com/office/drawing/2010/main" val="0"/>
              </a:ext>
            </a:extLst>
          </a:blip>
          <a:srcRect l="7918" t="32956" r="8949" b="33522"/>
          <a:stretch>
            <a:fillRect/>
          </a:stretch>
        </p:blipFill>
        <p:spPr bwMode="auto">
          <a:xfrm>
            <a:off x="7218363" y="4468813"/>
            <a:ext cx="139700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7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8750" y="5254625"/>
            <a:ext cx="774700" cy="79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71" name="Picture 9"/>
          <p:cNvPicPr>
            <a:picLocks noChangeAspect="1" noChangeArrowheads="1"/>
          </p:cNvPicPr>
          <p:nvPr/>
        </p:nvPicPr>
        <p:blipFill>
          <a:blip r:embed="rId6">
            <a:extLst>
              <a:ext uri="{28A0092B-C50C-407E-A947-70E740481C1C}">
                <a14:useLocalDpi xmlns:a14="http://schemas.microsoft.com/office/drawing/2010/main" val="0"/>
              </a:ext>
            </a:extLst>
          </a:blip>
          <a:srcRect t="40833" b="37959"/>
          <a:stretch>
            <a:fillRect/>
          </a:stretch>
        </p:blipFill>
        <p:spPr bwMode="auto">
          <a:xfrm>
            <a:off x="2884488" y="1520825"/>
            <a:ext cx="1725612"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72" name="Picture 10"/>
          <p:cNvPicPr>
            <a:picLocks noChangeAspect="1" noChangeArrowheads="1"/>
          </p:cNvPicPr>
          <p:nvPr/>
        </p:nvPicPr>
        <p:blipFill>
          <a:blip r:embed="rId7">
            <a:extLst>
              <a:ext uri="{28A0092B-C50C-407E-A947-70E740481C1C}">
                <a14:useLocalDpi xmlns:a14="http://schemas.microsoft.com/office/drawing/2010/main" val="0"/>
              </a:ext>
            </a:extLst>
          </a:blip>
          <a:srcRect l="31606" t="8202" r="30827"/>
          <a:stretch>
            <a:fillRect/>
          </a:stretch>
        </p:blipFill>
        <p:spPr bwMode="auto">
          <a:xfrm>
            <a:off x="4584700" y="1719263"/>
            <a:ext cx="881063"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73"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2588" y="1835150"/>
            <a:ext cx="992187" cy="26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74"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7663" y="3279775"/>
            <a:ext cx="819150"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75" name="Picture 13"/>
          <p:cNvPicPr>
            <a:picLocks noChangeAspect="1" noChangeArrowheads="1"/>
          </p:cNvPicPr>
          <p:nvPr/>
        </p:nvPicPr>
        <p:blipFill>
          <a:blip r:embed="rId10">
            <a:extLst>
              <a:ext uri="{28A0092B-C50C-407E-A947-70E740481C1C}">
                <a14:useLocalDpi xmlns:a14="http://schemas.microsoft.com/office/drawing/2010/main" val="0"/>
              </a:ext>
            </a:extLst>
          </a:blip>
          <a:srcRect l="4987" t="28094" b="16649"/>
          <a:stretch>
            <a:fillRect/>
          </a:stretch>
        </p:blipFill>
        <p:spPr bwMode="auto">
          <a:xfrm>
            <a:off x="6196013" y="5868988"/>
            <a:ext cx="1470025"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06924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457200" y="-85725"/>
            <a:ext cx="8229600" cy="1143000"/>
          </a:xfrm>
        </p:spPr>
        <p:txBody>
          <a:bodyPr/>
          <a:lstStyle/>
          <a:p>
            <a:pPr eaLnBrk="1" hangingPunct="1"/>
            <a:r>
              <a:rPr lang="en-US" b="1">
                <a:solidFill>
                  <a:srgbClr val="B32216"/>
                </a:solidFill>
                <a:latin typeface="Calibri" charset="0"/>
              </a:rPr>
              <a:t>Evolution of Healthcare</a:t>
            </a:r>
          </a:p>
        </p:txBody>
      </p:sp>
      <p:sp>
        <p:nvSpPr>
          <p:cNvPr id="38914" name="Content Placeholder 2"/>
          <p:cNvSpPr>
            <a:spLocks noGrp="1"/>
          </p:cNvSpPr>
          <p:nvPr>
            <p:ph idx="1"/>
          </p:nvPr>
        </p:nvSpPr>
        <p:spPr>
          <a:xfrm>
            <a:off x="149225" y="912813"/>
            <a:ext cx="8751888" cy="1162050"/>
          </a:xfrm>
        </p:spPr>
        <p:txBody>
          <a:bodyPr/>
          <a:lstStyle/>
          <a:p>
            <a:pPr marL="0" indent="0" algn="ctr" eaLnBrk="1" hangingPunct="1">
              <a:buFont typeface="Arial" charset="0"/>
              <a:buNone/>
            </a:pPr>
            <a:r>
              <a:rPr lang="en-US" sz="2400">
                <a:latin typeface="Calibri" charset="0"/>
              </a:rPr>
              <a:t>New technologies support real time, continuous, self care/monitoring</a:t>
            </a:r>
          </a:p>
        </p:txBody>
      </p:sp>
      <p:pic>
        <p:nvPicPr>
          <p:cNvPr id="389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575" y="1970088"/>
            <a:ext cx="6840538" cy="400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16" name="Rectangle 3"/>
          <p:cNvSpPr>
            <a:spLocks noChangeArrowheads="1"/>
          </p:cNvSpPr>
          <p:nvPr/>
        </p:nvSpPr>
        <p:spPr bwMode="auto">
          <a:xfrm>
            <a:off x="319088" y="6292850"/>
            <a:ext cx="4572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100" i="1"/>
              <a:t>Source: Tectonic Shifts in Healthcare. James R Mault MD, FACS VP &amp; Chief Medical Officer Qualcommm</a:t>
            </a:r>
            <a:endParaRPr lang="en-US" sz="1100"/>
          </a:p>
        </p:txBody>
      </p:sp>
    </p:spTree>
    <p:extLst>
      <p:ext uri="{BB962C8B-B14F-4D97-AF65-F5344CB8AC3E}">
        <p14:creationId xmlns:p14="http://schemas.microsoft.com/office/powerpoint/2010/main" val="33796099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Disclosures</a:t>
            </a:r>
            <a:endParaRPr lang="en-US" dirty="0"/>
          </a:p>
        </p:txBody>
      </p:sp>
      <p:sp>
        <p:nvSpPr>
          <p:cNvPr id="3" name="Content Placeholder 2"/>
          <p:cNvSpPr>
            <a:spLocks noGrp="1"/>
          </p:cNvSpPr>
          <p:nvPr>
            <p:ph idx="1"/>
          </p:nvPr>
        </p:nvSpPr>
        <p:spPr>
          <a:xfrm>
            <a:off x="457200" y="1324080"/>
            <a:ext cx="8229600" cy="4876800"/>
          </a:xfrm>
        </p:spPr>
        <p:txBody>
          <a:bodyPr>
            <a:normAutofit/>
          </a:bodyPr>
          <a:lstStyle/>
          <a:p>
            <a:pPr>
              <a:defRPr/>
            </a:pPr>
            <a:r>
              <a:rPr lang="en-US" sz="2200" dirty="0" smtClean="0">
                <a:solidFill>
                  <a:srgbClr val="660066"/>
                </a:solidFill>
              </a:rPr>
              <a:t>Research</a:t>
            </a:r>
            <a:r>
              <a:rPr lang="en-US" sz="2200" dirty="0" smtClean="0"/>
              <a:t>: NIH (K23MH092735), </a:t>
            </a:r>
            <a:r>
              <a:rPr lang="en-US" sz="2200" dirty="0" smtClean="0">
                <a:solidFill>
                  <a:srgbClr val="FF0000"/>
                </a:solidFill>
              </a:rPr>
              <a:t>Great </a:t>
            </a:r>
            <a:r>
              <a:rPr lang="en-US" sz="2200" dirty="0">
                <a:solidFill>
                  <a:srgbClr val="FF0000"/>
                </a:solidFill>
              </a:rPr>
              <a:t>Lakes </a:t>
            </a:r>
            <a:r>
              <a:rPr lang="en-US" sz="2200" dirty="0" err="1">
                <a:solidFill>
                  <a:srgbClr val="FF0000"/>
                </a:solidFill>
              </a:rPr>
              <a:t>Neurotechnologies</a:t>
            </a:r>
            <a:r>
              <a:rPr lang="en-US" sz="2200" dirty="0">
                <a:solidFill>
                  <a:srgbClr val="FF0000"/>
                </a:solidFill>
              </a:rPr>
              <a:t>,</a:t>
            </a:r>
            <a:r>
              <a:rPr lang="en-US" sz="2200" dirty="0"/>
              <a:t> and the Michael J Fox </a:t>
            </a:r>
            <a:r>
              <a:rPr lang="en-US" sz="2200" dirty="0" smtClean="0"/>
              <a:t>Foundation</a:t>
            </a:r>
          </a:p>
          <a:p>
            <a:pPr>
              <a:defRPr/>
            </a:pPr>
            <a:endParaRPr lang="en-US" sz="2200" dirty="0" smtClean="0"/>
          </a:p>
          <a:p>
            <a:pPr>
              <a:defRPr/>
            </a:pPr>
            <a:r>
              <a:rPr lang="en-US" sz="2200" dirty="0" smtClean="0">
                <a:solidFill>
                  <a:srgbClr val="660066"/>
                </a:solidFill>
              </a:rPr>
              <a:t>Consultant</a:t>
            </a:r>
            <a:r>
              <a:rPr lang="en-US" sz="2200" dirty="0">
                <a:solidFill>
                  <a:srgbClr val="660066"/>
                </a:solidFill>
              </a:rPr>
              <a:t>/scientific advisory </a:t>
            </a:r>
            <a:r>
              <a:rPr lang="en-US" sz="2200" dirty="0" smtClean="0">
                <a:solidFill>
                  <a:srgbClr val="660066"/>
                </a:solidFill>
              </a:rPr>
              <a:t>board</a:t>
            </a:r>
            <a:r>
              <a:rPr lang="en-US" sz="2200" dirty="0" smtClean="0"/>
              <a:t>: </a:t>
            </a:r>
            <a:r>
              <a:rPr lang="en-US" sz="2200" dirty="0" err="1" smtClean="0"/>
              <a:t>Abbvie</a:t>
            </a:r>
            <a:r>
              <a:rPr lang="en-US" sz="2200" dirty="0"/>
              <a:t>, Chelsea Therapeutics, TEVA, </a:t>
            </a:r>
            <a:r>
              <a:rPr lang="en-US" sz="2200" dirty="0" err="1"/>
              <a:t>Impax</a:t>
            </a:r>
            <a:r>
              <a:rPr lang="en-US" sz="2200" dirty="0"/>
              <a:t>, </a:t>
            </a:r>
            <a:r>
              <a:rPr lang="en-US" sz="2200" dirty="0" err="1"/>
              <a:t>Merz</a:t>
            </a:r>
            <a:r>
              <a:rPr lang="en-US" sz="2200" dirty="0"/>
              <a:t>, Pfizer, Acadia, </a:t>
            </a:r>
            <a:r>
              <a:rPr lang="en-US" sz="2200" dirty="0" err="1"/>
              <a:t>Cynapsus</a:t>
            </a:r>
            <a:r>
              <a:rPr lang="en-US" sz="2200" dirty="0"/>
              <a:t>, Solstice Neurosciences, Eli Lilly, Lundbeck, and </a:t>
            </a:r>
            <a:r>
              <a:rPr lang="en-US" sz="2200" dirty="0" err="1" smtClean="0"/>
              <a:t>USWorldMeds</a:t>
            </a:r>
            <a:endParaRPr lang="en-US" sz="2200" dirty="0" smtClean="0"/>
          </a:p>
          <a:p>
            <a:pPr>
              <a:defRPr/>
            </a:pPr>
            <a:endParaRPr lang="en-US" sz="2200" dirty="0" smtClean="0">
              <a:solidFill>
                <a:srgbClr val="FFCC66"/>
              </a:solidFill>
            </a:endParaRPr>
          </a:p>
          <a:p>
            <a:pPr>
              <a:defRPr/>
            </a:pPr>
            <a:r>
              <a:rPr lang="en-US" sz="2200" dirty="0" smtClean="0">
                <a:solidFill>
                  <a:srgbClr val="660066"/>
                </a:solidFill>
              </a:rPr>
              <a:t>Honoraria</a:t>
            </a:r>
            <a:r>
              <a:rPr lang="en-US" sz="2200" dirty="0" smtClean="0"/>
              <a:t>: </a:t>
            </a:r>
            <a:r>
              <a:rPr lang="en-US" sz="2200" dirty="0" err="1" smtClean="0"/>
              <a:t>Abbvie</a:t>
            </a:r>
            <a:r>
              <a:rPr lang="en-US" sz="2200" dirty="0" smtClean="0"/>
              <a:t>, UCB, Acadia, </a:t>
            </a:r>
            <a:r>
              <a:rPr lang="en-US" sz="2200" dirty="0" err="1" smtClean="0"/>
              <a:t>USWorldMeds</a:t>
            </a:r>
            <a:r>
              <a:rPr lang="en-US" sz="2200" dirty="0" smtClean="0"/>
              <a:t>, Lundbeck, the American</a:t>
            </a:r>
            <a:r>
              <a:rPr lang="en-US" sz="2200" baseline="30000" dirty="0" smtClean="0"/>
              <a:t> </a:t>
            </a:r>
            <a:r>
              <a:rPr lang="en-US" sz="2200" dirty="0" smtClean="0"/>
              <a:t>Academy of Neurology, and the Movement Disorders Society</a:t>
            </a:r>
          </a:p>
          <a:p>
            <a:pPr>
              <a:defRPr/>
            </a:pPr>
            <a:endParaRPr lang="en-US" sz="2200" dirty="0" smtClean="0"/>
          </a:p>
          <a:p>
            <a:pPr>
              <a:defRPr/>
            </a:pPr>
            <a:r>
              <a:rPr lang="en-US" sz="2200" dirty="0" smtClean="0">
                <a:solidFill>
                  <a:srgbClr val="660066"/>
                </a:solidFill>
              </a:rPr>
              <a:t>R</a:t>
            </a:r>
            <a:r>
              <a:rPr lang="en-GB" sz="2200" dirty="0" err="1" smtClean="0">
                <a:solidFill>
                  <a:srgbClr val="660066"/>
                </a:solidFill>
              </a:rPr>
              <a:t>oyalties</a:t>
            </a:r>
            <a:r>
              <a:rPr lang="en-GB" sz="2200" dirty="0" smtClean="0"/>
              <a:t>: Lippincott </a:t>
            </a:r>
            <a:r>
              <a:rPr lang="en-GB" sz="2200" dirty="0"/>
              <a:t>Williams &amp; Wilkins and Cambridge University </a:t>
            </a:r>
            <a:r>
              <a:rPr lang="en-GB" sz="2200" dirty="0" smtClean="0"/>
              <a:t>Press</a:t>
            </a:r>
            <a:endParaRPr lang="en-US" sz="2200" dirty="0"/>
          </a:p>
        </p:txBody>
      </p:sp>
    </p:spTree>
    <p:extLst>
      <p:ext uri="{BB962C8B-B14F-4D97-AF65-F5344CB8AC3E}">
        <p14:creationId xmlns:p14="http://schemas.microsoft.com/office/powerpoint/2010/main" val="2154991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457200" y="-25400"/>
            <a:ext cx="8229600" cy="1143000"/>
          </a:xfrm>
        </p:spPr>
        <p:txBody>
          <a:bodyPr/>
          <a:lstStyle/>
          <a:p>
            <a:pPr eaLnBrk="1" hangingPunct="1"/>
            <a:r>
              <a:rPr lang="en-US" b="1">
                <a:solidFill>
                  <a:srgbClr val="B32216"/>
                </a:solidFill>
                <a:latin typeface="Calibri" charset="0"/>
              </a:rPr>
              <a:t>Spectrum of Care</a:t>
            </a:r>
          </a:p>
        </p:txBody>
      </p:sp>
      <p:sp>
        <p:nvSpPr>
          <p:cNvPr id="40962" name="Content Placeholder 2"/>
          <p:cNvSpPr>
            <a:spLocks noGrp="1"/>
          </p:cNvSpPr>
          <p:nvPr>
            <p:ph idx="1"/>
          </p:nvPr>
        </p:nvSpPr>
        <p:spPr>
          <a:xfrm>
            <a:off x="447675" y="1060450"/>
            <a:ext cx="8229600" cy="1162050"/>
          </a:xfrm>
        </p:spPr>
        <p:txBody>
          <a:bodyPr/>
          <a:lstStyle/>
          <a:p>
            <a:pPr eaLnBrk="1" hangingPunct="1">
              <a:lnSpc>
                <a:spcPct val="90000"/>
              </a:lnSpc>
            </a:pPr>
            <a:r>
              <a:rPr lang="en-US" sz="2400" i="1">
                <a:latin typeface="Calibri" charset="0"/>
              </a:rPr>
              <a:t>Nearly 50% of all people have a chronic disease, and more than 75% of the nation</a:t>
            </a:r>
            <a:r>
              <a:rPr lang="ja-JP" altLang="en-US" sz="2400" i="1">
                <a:latin typeface="Calibri" charset="0"/>
                <a:ea typeface="MS PGothic" charset="0"/>
                <a:cs typeface="MS PGothic" charset="0"/>
              </a:rPr>
              <a:t>’</a:t>
            </a:r>
            <a:r>
              <a:rPr lang="en-US" altLang="ja-JP" sz="2400" i="1">
                <a:latin typeface="Calibri" charset="0"/>
                <a:ea typeface="MS PGothic" charset="0"/>
                <a:cs typeface="MS PGothic" charset="0"/>
              </a:rPr>
              <a:t>s total medical costs are spent on chronic disease.</a:t>
            </a:r>
            <a:endParaRPr lang="en-US" altLang="ja-JP" sz="2400">
              <a:latin typeface="Calibri" charset="0"/>
            </a:endParaRPr>
          </a:p>
          <a:p>
            <a:pPr eaLnBrk="1" hangingPunct="1">
              <a:lnSpc>
                <a:spcPct val="90000"/>
              </a:lnSpc>
            </a:pPr>
            <a:endParaRPr lang="en-US" sz="2400">
              <a:latin typeface="Calibri" charset="0"/>
            </a:endParaRPr>
          </a:p>
          <a:p>
            <a:pPr eaLnBrk="1" hangingPunct="1">
              <a:lnSpc>
                <a:spcPct val="90000"/>
              </a:lnSpc>
            </a:pPr>
            <a:endParaRPr lang="en-US" sz="2400">
              <a:latin typeface="Calibri" charset="0"/>
            </a:endParaRPr>
          </a:p>
        </p:txBody>
      </p:sp>
      <p:sp>
        <p:nvSpPr>
          <p:cNvPr id="40963" name="Rectangle 3"/>
          <p:cNvSpPr>
            <a:spLocks noChangeArrowheads="1"/>
          </p:cNvSpPr>
          <p:nvPr/>
        </p:nvSpPr>
        <p:spPr bwMode="auto">
          <a:xfrm>
            <a:off x="244475" y="6459538"/>
            <a:ext cx="65151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100" i="1"/>
              <a:t>Source: adapted from Tectonic Shifts in Healthcare. </a:t>
            </a:r>
          </a:p>
        </p:txBody>
      </p:sp>
      <p:pic>
        <p:nvPicPr>
          <p:cNvPr id="409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2336800"/>
            <a:ext cx="6172200" cy="284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 y="3521075"/>
            <a:ext cx="1255713" cy="171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8100" y="3297238"/>
            <a:ext cx="1258888" cy="2236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4888" y="4978400"/>
            <a:ext cx="1044575" cy="25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2"/>
          <p:cNvSpPr txBox="1">
            <a:spLocks/>
          </p:cNvSpPr>
          <p:nvPr/>
        </p:nvSpPr>
        <p:spPr bwMode="auto">
          <a:xfrm>
            <a:off x="600075" y="5605463"/>
            <a:ext cx="82296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eaLnBrk="1" fontAlgn="auto" hangingPunct="1">
              <a:spcAft>
                <a:spcPts val="0"/>
              </a:spcAft>
              <a:buFont typeface="Arial" pitchFamily="34" charset="0"/>
              <a:buChar char="•"/>
              <a:defRPr/>
            </a:pPr>
            <a:r>
              <a:rPr lang="en-US" altLang="en-US" sz="2400" dirty="0" smtClean="0">
                <a:ea typeface="+mn-ea"/>
                <a:cs typeface="+mn-cs"/>
              </a:rPr>
              <a:t>Consumers are empowered to manage more of their health and care</a:t>
            </a:r>
          </a:p>
          <a:p>
            <a:pPr eaLnBrk="1" fontAlgn="auto" hangingPunct="1">
              <a:spcAft>
                <a:spcPts val="0"/>
              </a:spcAft>
              <a:buFont typeface="Arial" pitchFamily="34" charset="0"/>
              <a:buChar char="•"/>
              <a:defRPr/>
            </a:pPr>
            <a:endParaRPr lang="en-US" altLang="en-US" sz="2400" dirty="0" smtClean="0">
              <a:ea typeface="+mn-ea"/>
              <a:cs typeface="+mn-cs"/>
            </a:endParaRPr>
          </a:p>
          <a:p>
            <a:pPr eaLnBrk="1" fontAlgn="auto" hangingPunct="1">
              <a:spcAft>
                <a:spcPts val="0"/>
              </a:spcAft>
              <a:buFont typeface="Arial" pitchFamily="34" charset="0"/>
              <a:buChar char="•"/>
              <a:defRPr/>
            </a:pPr>
            <a:endParaRPr lang="en-US" altLang="en-US" sz="2400" dirty="0" smtClean="0">
              <a:ea typeface="+mn-ea"/>
              <a:cs typeface="+mn-cs"/>
            </a:endParaRPr>
          </a:p>
        </p:txBody>
      </p:sp>
    </p:spTree>
    <p:extLst>
      <p:ext uri="{BB962C8B-B14F-4D97-AF65-F5344CB8AC3E}">
        <p14:creationId xmlns:p14="http://schemas.microsoft.com/office/powerpoint/2010/main" val="18172983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BA0000"/>
                </a:solidFill>
              </a:rPr>
              <a:t>Sensors and Connected Care</a:t>
            </a:r>
            <a:endParaRPr lang="en-US" dirty="0">
              <a:solidFill>
                <a:srgbClr val="BA0000"/>
              </a:solidFill>
            </a:endParaRPr>
          </a:p>
        </p:txBody>
      </p:sp>
      <p:sp>
        <p:nvSpPr>
          <p:cNvPr id="3" name="Content Placeholder 2"/>
          <p:cNvSpPr>
            <a:spLocks noGrp="1"/>
          </p:cNvSpPr>
          <p:nvPr>
            <p:ph idx="1"/>
          </p:nvPr>
        </p:nvSpPr>
        <p:spPr/>
        <p:txBody>
          <a:bodyPr>
            <a:normAutofit fontScale="77500" lnSpcReduction="20000"/>
          </a:bodyPr>
          <a:lstStyle/>
          <a:p>
            <a:pPr marL="514350" indent="-514350">
              <a:buFont typeface="+mj-lt"/>
              <a:buAutoNum type="arabicPeriod"/>
            </a:pPr>
            <a:r>
              <a:rPr lang="en-US" dirty="0" smtClean="0"/>
              <a:t>Patient Screening and Diagnosis</a:t>
            </a:r>
          </a:p>
          <a:p>
            <a:pPr marL="514350" indent="-514350">
              <a:buFont typeface="+mj-lt"/>
              <a:buAutoNum type="arabicPeriod"/>
            </a:pPr>
            <a:r>
              <a:rPr lang="en-US" dirty="0" smtClean="0"/>
              <a:t>24/7 patient optimized therapy</a:t>
            </a:r>
          </a:p>
          <a:p>
            <a:pPr marL="914400" lvl="1" indent="-514350"/>
            <a:r>
              <a:rPr lang="en-US" dirty="0" smtClean="0"/>
              <a:t>Responsive Therapy</a:t>
            </a:r>
          </a:p>
          <a:p>
            <a:pPr marL="914400" lvl="1" indent="-514350"/>
            <a:r>
              <a:rPr lang="en-US" dirty="0" smtClean="0"/>
              <a:t>Automatic therapy adjustment</a:t>
            </a:r>
          </a:p>
          <a:p>
            <a:pPr marL="514350" indent="-514350">
              <a:buFont typeface="+mj-lt"/>
              <a:buAutoNum type="arabicPeriod"/>
            </a:pPr>
            <a:r>
              <a:rPr lang="en-US" dirty="0" smtClean="0"/>
              <a:t>Improved patient self management</a:t>
            </a:r>
          </a:p>
          <a:p>
            <a:pPr marL="514350" indent="-514350">
              <a:buFont typeface="+mj-lt"/>
              <a:buAutoNum type="arabicPeriod"/>
            </a:pPr>
            <a:r>
              <a:rPr lang="en-US" dirty="0" smtClean="0"/>
              <a:t>Remote patient monitoring</a:t>
            </a:r>
          </a:p>
          <a:p>
            <a:pPr marL="514350" indent="-514350">
              <a:buFont typeface="+mj-lt"/>
              <a:buAutoNum type="arabicPeriod"/>
            </a:pPr>
            <a:r>
              <a:rPr lang="en-US" dirty="0" smtClean="0"/>
              <a:t>Remote patient management</a:t>
            </a:r>
          </a:p>
          <a:p>
            <a:pPr marL="514350" indent="-514350">
              <a:buFont typeface="+mj-lt"/>
              <a:buAutoNum type="arabicPeriod"/>
            </a:pPr>
            <a:r>
              <a:rPr lang="en-US" dirty="0" smtClean="0"/>
              <a:t>Automatic quantification of outcomes to prove value to payers</a:t>
            </a:r>
          </a:p>
          <a:p>
            <a:pPr marL="514350" indent="-514350">
              <a:buFont typeface="+mj-lt"/>
              <a:buAutoNum type="arabicPeriod"/>
            </a:pPr>
            <a:r>
              <a:rPr lang="en-US" dirty="0" smtClean="0"/>
              <a:t>Scientific discovery</a:t>
            </a:r>
          </a:p>
          <a:p>
            <a:pPr marL="914400" lvl="1" indent="-514350"/>
            <a:r>
              <a:rPr lang="en-US" dirty="0" smtClean="0"/>
              <a:t>Large patient datasets</a:t>
            </a:r>
          </a:p>
          <a:p>
            <a:pPr marL="914400" lvl="1" indent="-514350"/>
            <a:r>
              <a:rPr lang="en-US" dirty="0" smtClean="0"/>
              <a:t>Rare events</a:t>
            </a:r>
            <a:endParaRPr lang="en-US" dirty="0"/>
          </a:p>
        </p:txBody>
      </p:sp>
    </p:spTree>
    <p:extLst>
      <p:ext uri="{BB962C8B-B14F-4D97-AF65-F5344CB8AC3E}">
        <p14:creationId xmlns:p14="http://schemas.microsoft.com/office/powerpoint/2010/main" val="22293404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214313" y="107950"/>
            <a:ext cx="8693150" cy="1143000"/>
          </a:xfrm>
        </p:spPr>
        <p:txBody>
          <a:bodyPr/>
          <a:lstStyle/>
          <a:p>
            <a:pPr eaLnBrk="1" hangingPunct="1"/>
            <a:r>
              <a:rPr lang="en-US" sz="3200" b="1">
                <a:solidFill>
                  <a:srgbClr val="B32216"/>
                </a:solidFill>
                <a:latin typeface="Calibri" charset="0"/>
              </a:rPr>
              <a:t>Opportunities with Chronic Disease Management</a:t>
            </a:r>
          </a:p>
        </p:txBody>
      </p:sp>
      <p:sp>
        <p:nvSpPr>
          <p:cNvPr id="3" name="Content Placeholder 2"/>
          <p:cNvSpPr>
            <a:spLocks noGrp="1"/>
          </p:cNvSpPr>
          <p:nvPr>
            <p:ph idx="1"/>
          </p:nvPr>
        </p:nvSpPr>
        <p:spPr>
          <a:xfrm>
            <a:off x="333375" y="1112838"/>
            <a:ext cx="8610600" cy="5018087"/>
          </a:xfrm>
        </p:spPr>
        <p:txBody>
          <a:bodyPr rtlCol="0">
            <a:normAutofit fontScale="62500" lnSpcReduction="20000"/>
          </a:bodyPr>
          <a:lstStyle/>
          <a:p>
            <a:pPr eaLnBrk="1" fontAlgn="auto" hangingPunct="1">
              <a:spcAft>
                <a:spcPts val="0"/>
              </a:spcAft>
              <a:buFont typeface="Arial" pitchFamily="34" charset="0"/>
              <a:buChar char="•"/>
              <a:defRPr/>
            </a:pPr>
            <a:endParaRPr lang="en-US" sz="700" dirty="0" smtClean="0">
              <a:ea typeface="+mn-ea"/>
              <a:cs typeface="+mn-cs"/>
            </a:endParaRPr>
          </a:p>
          <a:p>
            <a:pPr marL="0" indent="0" eaLnBrk="1" fontAlgn="auto" hangingPunct="1">
              <a:spcAft>
                <a:spcPts val="0"/>
              </a:spcAft>
              <a:buFont typeface="Arial" pitchFamily="34" charset="0"/>
              <a:buNone/>
              <a:defRPr/>
            </a:pPr>
            <a:r>
              <a:rPr lang="en-US" sz="3400" dirty="0">
                <a:ea typeface="+mn-ea"/>
                <a:cs typeface="+mn-cs"/>
              </a:rPr>
              <a:t>As care shifts from episodic to continuous, there is tremendous opportunity to support the management of chronic diseases for all participants</a:t>
            </a:r>
            <a:r>
              <a:rPr lang="en-US" sz="3400" dirty="0" smtClean="0">
                <a:ea typeface="+mn-ea"/>
                <a:cs typeface="+mn-cs"/>
              </a:rPr>
              <a:t>:</a:t>
            </a:r>
          </a:p>
          <a:p>
            <a:pPr marL="0" indent="0" eaLnBrk="1" fontAlgn="auto" hangingPunct="1">
              <a:spcAft>
                <a:spcPts val="0"/>
              </a:spcAft>
              <a:buFont typeface="Arial" pitchFamily="34" charset="0"/>
              <a:buNone/>
              <a:defRPr/>
            </a:pPr>
            <a:endParaRPr lang="en-US" sz="3400" dirty="0">
              <a:ea typeface="+mn-ea"/>
              <a:cs typeface="+mn-cs"/>
            </a:endParaRPr>
          </a:p>
          <a:p>
            <a:pPr eaLnBrk="1" fontAlgn="auto" hangingPunct="1">
              <a:spcAft>
                <a:spcPts val="0"/>
              </a:spcAft>
              <a:buFont typeface="Arial" pitchFamily="34" charset="0"/>
              <a:buChar char="•"/>
              <a:defRPr/>
            </a:pPr>
            <a:r>
              <a:rPr lang="en-US" sz="3400" dirty="0">
                <a:ea typeface="+mn-ea"/>
                <a:cs typeface="+mn-cs"/>
              </a:rPr>
              <a:t>Patient</a:t>
            </a:r>
          </a:p>
          <a:p>
            <a:pPr lvl="1" eaLnBrk="1" fontAlgn="auto" hangingPunct="1">
              <a:spcAft>
                <a:spcPts val="0"/>
              </a:spcAft>
              <a:buFont typeface="Arial" pitchFamily="34" charset="0"/>
              <a:buChar char="–"/>
              <a:defRPr/>
            </a:pPr>
            <a:r>
              <a:rPr lang="en-US" sz="2200" dirty="0">
                <a:ea typeface="+mn-ea"/>
              </a:rPr>
              <a:t>Engagement (real time visualization), empowerment (intelligent automated interventions), and accountability (self care) to increase adherence and improve outcomes</a:t>
            </a:r>
            <a:r>
              <a:rPr lang="en-US" sz="2200" dirty="0" smtClean="0">
                <a:ea typeface="+mn-ea"/>
              </a:rPr>
              <a:t>.</a:t>
            </a:r>
            <a:endParaRPr lang="en-US" sz="2200" dirty="0">
              <a:ea typeface="+mn-ea"/>
            </a:endParaRPr>
          </a:p>
          <a:p>
            <a:pPr eaLnBrk="1" fontAlgn="auto" hangingPunct="1">
              <a:spcAft>
                <a:spcPts val="0"/>
              </a:spcAft>
              <a:buFont typeface="Arial" pitchFamily="34" charset="0"/>
              <a:buChar char="•"/>
              <a:defRPr/>
            </a:pPr>
            <a:r>
              <a:rPr lang="en-US" sz="3400" dirty="0">
                <a:ea typeface="+mn-ea"/>
                <a:cs typeface="+mn-cs"/>
              </a:rPr>
              <a:t>Payer</a:t>
            </a:r>
          </a:p>
          <a:p>
            <a:pPr lvl="1" eaLnBrk="1" fontAlgn="auto" hangingPunct="1">
              <a:spcAft>
                <a:spcPts val="0"/>
              </a:spcAft>
              <a:buFont typeface="Arial" pitchFamily="34" charset="0"/>
              <a:buChar char="–"/>
              <a:defRPr/>
            </a:pPr>
            <a:r>
              <a:rPr lang="en-US" sz="2200" dirty="0">
                <a:ea typeface="+mn-ea"/>
              </a:rPr>
              <a:t>Patient self-management and continuous monitoring increases adherence, reduces costs, and improves outcomes</a:t>
            </a:r>
            <a:r>
              <a:rPr lang="en-US" sz="2200" dirty="0" smtClean="0">
                <a:ea typeface="+mn-ea"/>
              </a:rPr>
              <a:t>.</a:t>
            </a:r>
            <a:endParaRPr lang="en-US" sz="2200" dirty="0">
              <a:ea typeface="+mn-ea"/>
            </a:endParaRPr>
          </a:p>
          <a:p>
            <a:pPr eaLnBrk="1" fontAlgn="auto" hangingPunct="1">
              <a:spcAft>
                <a:spcPts val="0"/>
              </a:spcAft>
              <a:buFont typeface="Arial" pitchFamily="34" charset="0"/>
              <a:buChar char="•"/>
              <a:defRPr/>
            </a:pPr>
            <a:r>
              <a:rPr lang="en-US" sz="3400" dirty="0" smtClean="0">
                <a:ea typeface="+mn-ea"/>
                <a:cs typeface="+mn-cs"/>
              </a:rPr>
              <a:t>Pharma/Tech Industry</a:t>
            </a:r>
            <a:endParaRPr lang="en-US" sz="3400" dirty="0">
              <a:ea typeface="+mn-ea"/>
              <a:cs typeface="+mn-cs"/>
            </a:endParaRPr>
          </a:p>
          <a:p>
            <a:pPr lvl="1" eaLnBrk="1" fontAlgn="auto" hangingPunct="1">
              <a:spcAft>
                <a:spcPts val="0"/>
              </a:spcAft>
              <a:buFont typeface="Arial" pitchFamily="34" charset="0"/>
              <a:buChar char="–"/>
              <a:defRPr/>
            </a:pPr>
            <a:r>
              <a:rPr lang="en-US" sz="2200" dirty="0" smtClean="0">
                <a:ea typeface="+mn-ea"/>
              </a:rPr>
              <a:t>New products</a:t>
            </a:r>
          </a:p>
          <a:p>
            <a:pPr lvl="1" eaLnBrk="1" fontAlgn="auto" hangingPunct="1">
              <a:spcAft>
                <a:spcPts val="0"/>
              </a:spcAft>
              <a:buFont typeface="Arial" pitchFamily="34" charset="0"/>
              <a:buChar char="–"/>
              <a:defRPr/>
            </a:pPr>
            <a:r>
              <a:rPr lang="en-US" sz="2200" dirty="0" smtClean="0">
                <a:ea typeface="+mn-ea"/>
              </a:rPr>
              <a:t>Patient </a:t>
            </a:r>
            <a:r>
              <a:rPr lang="en-US" sz="2200" dirty="0">
                <a:ea typeface="+mn-ea"/>
              </a:rPr>
              <a:t>behavior data provide insights that inform R&amp;D and Marketing.</a:t>
            </a:r>
          </a:p>
          <a:p>
            <a:pPr lvl="1" eaLnBrk="1" fontAlgn="auto" hangingPunct="1">
              <a:spcAft>
                <a:spcPts val="0"/>
              </a:spcAft>
              <a:buFont typeface="Arial" pitchFamily="34" charset="0"/>
              <a:buChar char="–"/>
              <a:defRPr/>
            </a:pPr>
            <a:r>
              <a:rPr lang="en-US" sz="2200" dirty="0">
                <a:ea typeface="+mn-ea"/>
              </a:rPr>
              <a:t>Med </a:t>
            </a:r>
            <a:r>
              <a:rPr lang="en-US" sz="2200" dirty="0" smtClean="0">
                <a:ea typeface="+mn-ea"/>
              </a:rPr>
              <a:t>adherence</a:t>
            </a:r>
            <a:endParaRPr lang="en-US" sz="2200" dirty="0">
              <a:ea typeface="+mn-ea"/>
            </a:endParaRPr>
          </a:p>
          <a:p>
            <a:pPr eaLnBrk="1" fontAlgn="auto" hangingPunct="1">
              <a:spcAft>
                <a:spcPts val="0"/>
              </a:spcAft>
              <a:buFont typeface="Arial" pitchFamily="34" charset="0"/>
              <a:buChar char="•"/>
              <a:defRPr/>
            </a:pPr>
            <a:r>
              <a:rPr lang="en-US" sz="3400" dirty="0">
                <a:ea typeface="+mn-ea"/>
                <a:cs typeface="+mn-cs"/>
              </a:rPr>
              <a:t>Physician/Care Team</a:t>
            </a:r>
          </a:p>
          <a:p>
            <a:pPr lvl="1" eaLnBrk="1" fontAlgn="auto" hangingPunct="1">
              <a:spcAft>
                <a:spcPts val="0"/>
              </a:spcAft>
              <a:buFont typeface="Arial" pitchFamily="34" charset="0"/>
              <a:buChar char="–"/>
              <a:defRPr/>
            </a:pPr>
            <a:r>
              <a:rPr lang="en-US" sz="2200" dirty="0">
                <a:ea typeface="+mn-ea"/>
              </a:rPr>
              <a:t>Continuous care data enables exception-based alerts.</a:t>
            </a:r>
          </a:p>
          <a:p>
            <a:pPr lvl="1" eaLnBrk="1" fontAlgn="auto" hangingPunct="1">
              <a:spcAft>
                <a:spcPts val="0"/>
              </a:spcAft>
              <a:buFont typeface="Arial" pitchFamily="34" charset="0"/>
              <a:buChar char="–"/>
              <a:defRPr/>
            </a:pPr>
            <a:r>
              <a:rPr lang="en-US" sz="2200" dirty="0">
                <a:ea typeface="+mn-ea"/>
              </a:rPr>
              <a:t>Better manage the complexity of communication among the care team; keep track </a:t>
            </a:r>
            <a:r>
              <a:rPr lang="en-US" sz="2200" dirty="0" smtClean="0">
                <a:ea typeface="+mn-ea"/>
              </a:rPr>
              <a:t>of</a:t>
            </a:r>
            <a:endParaRPr lang="en-US" sz="2200" dirty="0">
              <a:ea typeface="+mn-ea"/>
            </a:endParaRPr>
          </a:p>
          <a:p>
            <a:pPr lvl="1" eaLnBrk="1" fontAlgn="auto" hangingPunct="1">
              <a:spcAft>
                <a:spcPts val="0"/>
              </a:spcAft>
              <a:buFont typeface="Arial" pitchFamily="34" charset="0"/>
              <a:buChar char="–"/>
              <a:defRPr/>
            </a:pPr>
            <a:r>
              <a:rPr lang="en-US" sz="2200" dirty="0">
                <a:ea typeface="+mn-ea"/>
              </a:rPr>
              <a:t>what everyone on the care team is doing</a:t>
            </a:r>
            <a:r>
              <a:rPr lang="en-US" sz="2200" dirty="0" smtClean="0">
                <a:ea typeface="+mn-ea"/>
              </a:rPr>
              <a:t>.</a:t>
            </a:r>
          </a:p>
          <a:p>
            <a:pPr eaLnBrk="1" fontAlgn="auto" hangingPunct="1">
              <a:spcAft>
                <a:spcPts val="0"/>
              </a:spcAft>
              <a:buFont typeface="Arial" pitchFamily="34" charset="0"/>
              <a:buChar char="•"/>
              <a:defRPr/>
            </a:pPr>
            <a:r>
              <a:rPr lang="en-US" sz="3400" dirty="0" smtClean="0">
                <a:ea typeface="+mn-ea"/>
                <a:cs typeface="+mn-cs"/>
              </a:rPr>
              <a:t>Research</a:t>
            </a:r>
          </a:p>
          <a:p>
            <a:pPr lvl="1" eaLnBrk="1" fontAlgn="auto" hangingPunct="1">
              <a:spcAft>
                <a:spcPts val="0"/>
              </a:spcAft>
              <a:buFont typeface="Arial" pitchFamily="34" charset="0"/>
              <a:buChar char="•"/>
              <a:defRPr/>
            </a:pPr>
            <a:r>
              <a:rPr lang="en-US" sz="3000" dirty="0" smtClean="0">
                <a:ea typeface="+mn-ea"/>
              </a:rPr>
              <a:t>Better, cheaper, faster</a:t>
            </a:r>
            <a:endParaRPr lang="en-US" sz="3000" dirty="0">
              <a:ea typeface="+mn-ea"/>
            </a:endParaRPr>
          </a:p>
          <a:p>
            <a:pPr eaLnBrk="1" fontAlgn="auto" hangingPunct="1">
              <a:spcAft>
                <a:spcPts val="0"/>
              </a:spcAft>
              <a:buFont typeface="Arial" pitchFamily="34" charset="0"/>
              <a:buChar char="•"/>
              <a:defRPr/>
            </a:pPr>
            <a:endParaRPr lang="en-US" sz="2000" dirty="0">
              <a:ea typeface="+mn-ea"/>
              <a:cs typeface="+mn-cs"/>
            </a:endParaRPr>
          </a:p>
        </p:txBody>
      </p:sp>
      <p:sp>
        <p:nvSpPr>
          <p:cNvPr id="2" name="TextBox 1"/>
          <p:cNvSpPr txBox="1"/>
          <p:nvPr/>
        </p:nvSpPr>
        <p:spPr>
          <a:xfrm>
            <a:off x="471714" y="6302384"/>
            <a:ext cx="8218715" cy="646331"/>
          </a:xfrm>
          <a:prstGeom prst="rect">
            <a:avLst/>
          </a:prstGeom>
          <a:noFill/>
        </p:spPr>
        <p:txBody>
          <a:bodyPr wrap="square" rtlCol="0">
            <a:spAutoFit/>
          </a:bodyPr>
          <a:lstStyle/>
          <a:p>
            <a:pPr lvl="0"/>
            <a:r>
              <a:rPr lang="en-US" sz="1200" dirty="0"/>
              <a:t>Papapetropoulos S, </a:t>
            </a:r>
            <a:r>
              <a:rPr lang="en-US" sz="1200" dirty="0" err="1"/>
              <a:t>Mitsi</a:t>
            </a:r>
            <a:r>
              <a:rPr lang="en-US" sz="1200" dirty="0"/>
              <a:t> G, Espay AJ. Digital Health Revolution: Is it Time for Affordable Remote Monitoring for Parkinson's Disease? </a:t>
            </a:r>
            <a:r>
              <a:rPr lang="en-US" sz="1200" i="1" dirty="0"/>
              <a:t>Front </a:t>
            </a:r>
            <a:r>
              <a:rPr lang="en-US" sz="1200" i="1" dirty="0" err="1"/>
              <a:t>Neurol</a:t>
            </a:r>
            <a:r>
              <a:rPr lang="en-US" sz="1200" dirty="0"/>
              <a:t> 2015 Feb 26;6:34</a:t>
            </a:r>
          </a:p>
          <a:p>
            <a:endParaRPr lang="en-US" sz="1200" dirty="0"/>
          </a:p>
        </p:txBody>
      </p:sp>
    </p:spTree>
    <p:extLst>
      <p:ext uri="{BB962C8B-B14F-4D97-AF65-F5344CB8AC3E}">
        <p14:creationId xmlns:p14="http://schemas.microsoft.com/office/powerpoint/2010/main" val="13024229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5738"/>
            <a:ext cx="8229600" cy="1143000"/>
          </a:xfrm>
        </p:spPr>
        <p:txBody>
          <a:bodyPr rtlCol="0">
            <a:noAutofit/>
          </a:bodyPr>
          <a:lstStyle/>
          <a:p>
            <a:pPr eaLnBrk="1" fontAlgn="auto" hangingPunct="1">
              <a:spcAft>
                <a:spcPts val="0"/>
              </a:spcAft>
              <a:defRPr/>
            </a:pPr>
            <a:r>
              <a:rPr lang="en-US" sz="3600" b="1" dirty="0" smtClean="0">
                <a:solidFill>
                  <a:srgbClr val="B32216"/>
                </a:solidFill>
                <a:ea typeface="+mj-ea"/>
                <a:cs typeface="+mj-cs"/>
              </a:rPr>
              <a:t>What are the critical missing features to fully leverage the digital revolution?</a:t>
            </a:r>
          </a:p>
        </p:txBody>
      </p:sp>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00" y="1657350"/>
            <a:ext cx="3352800" cy="25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2088" y="2689225"/>
            <a:ext cx="4859337" cy="3563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571500" y="2133600"/>
            <a:ext cx="612775" cy="584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ym typeface="Calibri" pitchFamily="34" charset="0"/>
              </a:rPr>
              <a:t>1</a:t>
            </a:r>
          </a:p>
        </p:txBody>
      </p:sp>
      <p:sp>
        <p:nvSpPr>
          <p:cNvPr id="47109" name="Rectangle 5"/>
          <p:cNvSpPr>
            <a:spLocks noChangeArrowheads="1"/>
          </p:cNvSpPr>
          <p:nvPr/>
        </p:nvSpPr>
        <p:spPr bwMode="auto">
          <a:xfrm>
            <a:off x="247650" y="6473825"/>
            <a:ext cx="27844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t>Source: Endeavour Partners, September 2013</a:t>
            </a:r>
          </a:p>
        </p:txBody>
      </p:sp>
    </p:spTree>
    <p:extLst>
      <p:ext uri="{BB962C8B-B14F-4D97-AF65-F5344CB8AC3E}">
        <p14:creationId xmlns:p14="http://schemas.microsoft.com/office/powerpoint/2010/main" val="28635460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438" y="1455738"/>
            <a:ext cx="3152775"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9413" y="3894138"/>
            <a:ext cx="264795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4600" y="1465263"/>
            <a:ext cx="3257550"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2200" y="4292600"/>
            <a:ext cx="3562350" cy="197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157" name="Rectangle 4"/>
          <p:cNvSpPr>
            <a:spLocks noChangeArrowheads="1"/>
          </p:cNvSpPr>
          <p:nvPr/>
        </p:nvSpPr>
        <p:spPr bwMode="auto">
          <a:xfrm>
            <a:off x="88900" y="6375400"/>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t>Adapted from: QSEU14 Breakout: The Future of Behavior Change</a:t>
            </a:r>
          </a:p>
          <a:p>
            <a:r>
              <a:rPr lang="en-US" sz="1200"/>
              <a:t>Posted on July 15, 2014 by Ernesto Ramirez</a:t>
            </a:r>
          </a:p>
        </p:txBody>
      </p:sp>
      <p:sp>
        <p:nvSpPr>
          <p:cNvPr id="10" name="Title 1"/>
          <p:cNvSpPr>
            <a:spLocks noGrp="1"/>
          </p:cNvSpPr>
          <p:nvPr>
            <p:ph type="title"/>
          </p:nvPr>
        </p:nvSpPr>
        <p:spPr>
          <a:xfrm>
            <a:off x="457200" y="207963"/>
            <a:ext cx="8229600" cy="1143000"/>
          </a:xfrm>
        </p:spPr>
        <p:txBody>
          <a:bodyPr rtlCol="0">
            <a:noAutofit/>
          </a:bodyPr>
          <a:lstStyle/>
          <a:p>
            <a:pPr eaLnBrk="1" fontAlgn="auto" hangingPunct="1">
              <a:spcAft>
                <a:spcPts val="0"/>
              </a:spcAft>
              <a:defRPr/>
            </a:pPr>
            <a:r>
              <a:rPr lang="en-US" sz="3600" b="1" dirty="0" smtClean="0">
                <a:solidFill>
                  <a:srgbClr val="B32216"/>
                </a:solidFill>
                <a:ea typeface="+mj-ea"/>
                <a:cs typeface="+mj-cs"/>
              </a:rPr>
              <a:t>What are the critical missing features to fully leverage the digital revolution?</a:t>
            </a:r>
          </a:p>
        </p:txBody>
      </p:sp>
      <p:sp>
        <p:nvSpPr>
          <p:cNvPr id="11" name="Oval 10"/>
          <p:cNvSpPr/>
          <p:nvPr/>
        </p:nvSpPr>
        <p:spPr>
          <a:xfrm>
            <a:off x="900113" y="1624013"/>
            <a:ext cx="612775" cy="584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ym typeface="Calibri" pitchFamily="34" charset="0"/>
              </a:rPr>
              <a:t>2</a:t>
            </a:r>
          </a:p>
        </p:txBody>
      </p:sp>
      <p:sp>
        <p:nvSpPr>
          <p:cNvPr id="12" name="Oval 11"/>
          <p:cNvSpPr/>
          <p:nvPr/>
        </p:nvSpPr>
        <p:spPr>
          <a:xfrm>
            <a:off x="4595813" y="1625600"/>
            <a:ext cx="612775" cy="584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ym typeface="Calibri" pitchFamily="34" charset="0"/>
              </a:rPr>
              <a:t>3</a:t>
            </a:r>
          </a:p>
        </p:txBody>
      </p:sp>
      <p:sp>
        <p:nvSpPr>
          <p:cNvPr id="13" name="Oval 12"/>
          <p:cNvSpPr/>
          <p:nvPr/>
        </p:nvSpPr>
        <p:spPr>
          <a:xfrm>
            <a:off x="969963" y="4130675"/>
            <a:ext cx="612775" cy="5857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ym typeface="Calibri" pitchFamily="34" charset="0"/>
              </a:rPr>
              <a:t>4</a:t>
            </a:r>
          </a:p>
        </p:txBody>
      </p:sp>
      <p:sp>
        <p:nvSpPr>
          <p:cNvPr id="14" name="Oval 13"/>
          <p:cNvSpPr/>
          <p:nvPr/>
        </p:nvSpPr>
        <p:spPr>
          <a:xfrm>
            <a:off x="4664075" y="4173538"/>
            <a:ext cx="612775" cy="5857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ym typeface="Calibri" pitchFamily="34" charset="0"/>
              </a:rPr>
              <a:t>5</a:t>
            </a:r>
          </a:p>
        </p:txBody>
      </p:sp>
      <p:sp>
        <p:nvSpPr>
          <p:cNvPr id="49163" name="TextBox 5"/>
          <p:cNvSpPr txBox="1">
            <a:spLocks noChangeArrowheads="1"/>
          </p:cNvSpPr>
          <p:nvPr/>
        </p:nvSpPr>
        <p:spPr bwMode="auto">
          <a:xfrm>
            <a:off x="4470400" y="4824413"/>
            <a:ext cx="1282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Calibri" charset="0"/>
                <a:ea typeface="MS PGothic" charset="0"/>
                <a:cs typeface="MS PGothic" charset="0"/>
                <a:sym typeface="Calibri" charset="0"/>
              </a:defRPr>
            </a:lvl1pPr>
            <a:lvl2pPr marL="742950" indent="-285750" eaLnBrk="0" hangingPunct="0">
              <a:defRPr sz="2400">
                <a:solidFill>
                  <a:srgbClr val="000000"/>
                </a:solidFill>
                <a:latin typeface="Calibri" charset="0"/>
                <a:ea typeface="MS PGothic" charset="0"/>
                <a:cs typeface="MS PGothic" charset="0"/>
                <a:sym typeface="Calibri" charset="0"/>
              </a:defRPr>
            </a:lvl2pPr>
            <a:lvl3pPr marL="1143000" indent="-228600" eaLnBrk="0" hangingPunct="0">
              <a:defRPr sz="2400">
                <a:solidFill>
                  <a:srgbClr val="000000"/>
                </a:solidFill>
                <a:latin typeface="Calibri" charset="0"/>
                <a:ea typeface="MS PGothic" charset="0"/>
                <a:cs typeface="MS PGothic" charset="0"/>
                <a:sym typeface="Calibri" charset="0"/>
              </a:defRPr>
            </a:lvl3pPr>
            <a:lvl4pPr marL="1600200" indent="-228600" eaLnBrk="0" hangingPunct="0">
              <a:defRPr sz="2400">
                <a:solidFill>
                  <a:srgbClr val="000000"/>
                </a:solidFill>
                <a:latin typeface="Calibri" charset="0"/>
                <a:ea typeface="MS PGothic" charset="0"/>
                <a:cs typeface="MS PGothic" charset="0"/>
                <a:sym typeface="Calibri" charset="0"/>
              </a:defRPr>
            </a:lvl4pPr>
            <a:lvl5pPr marL="2057400" indent="-228600" eaLnBrk="0" hangingPunct="0">
              <a:defRPr sz="2400">
                <a:solidFill>
                  <a:srgbClr val="000000"/>
                </a:solidFill>
                <a:latin typeface="Calibri" charset="0"/>
                <a:ea typeface="MS PGothic" charset="0"/>
                <a:cs typeface="MS PGothic" charset="0"/>
                <a:sym typeface="Calibri" charset="0"/>
              </a:defRPr>
            </a:lvl5pPr>
            <a:lvl6pPr marL="2514600" indent="-228600" eaLnBrk="0" fontAlgn="base" hangingPunct="0">
              <a:spcBef>
                <a:spcPct val="0"/>
              </a:spcBef>
              <a:spcAft>
                <a:spcPct val="0"/>
              </a:spcAft>
              <a:defRPr sz="2400">
                <a:solidFill>
                  <a:srgbClr val="000000"/>
                </a:solidFill>
                <a:latin typeface="Calibri" charset="0"/>
                <a:ea typeface="MS PGothic" charset="0"/>
                <a:cs typeface="MS PGothic" charset="0"/>
                <a:sym typeface="Calibri" charset="0"/>
              </a:defRPr>
            </a:lvl6pPr>
            <a:lvl7pPr marL="2971800" indent="-228600" eaLnBrk="0" fontAlgn="base" hangingPunct="0">
              <a:spcBef>
                <a:spcPct val="0"/>
              </a:spcBef>
              <a:spcAft>
                <a:spcPct val="0"/>
              </a:spcAft>
              <a:defRPr sz="2400">
                <a:solidFill>
                  <a:srgbClr val="000000"/>
                </a:solidFill>
                <a:latin typeface="Calibri" charset="0"/>
                <a:ea typeface="MS PGothic" charset="0"/>
                <a:cs typeface="MS PGothic" charset="0"/>
                <a:sym typeface="Calibri" charset="0"/>
              </a:defRPr>
            </a:lvl7pPr>
            <a:lvl8pPr marL="3429000" indent="-228600" eaLnBrk="0" fontAlgn="base" hangingPunct="0">
              <a:spcBef>
                <a:spcPct val="0"/>
              </a:spcBef>
              <a:spcAft>
                <a:spcPct val="0"/>
              </a:spcAft>
              <a:defRPr sz="2400">
                <a:solidFill>
                  <a:srgbClr val="000000"/>
                </a:solidFill>
                <a:latin typeface="Calibri" charset="0"/>
                <a:ea typeface="MS PGothic" charset="0"/>
                <a:cs typeface="MS PGothic" charset="0"/>
                <a:sym typeface="Calibri" charset="0"/>
              </a:defRPr>
            </a:lvl8pPr>
            <a:lvl9pPr marL="3886200" indent="-228600" eaLnBrk="0" fontAlgn="base" hangingPunct="0">
              <a:spcBef>
                <a:spcPct val="0"/>
              </a:spcBef>
              <a:spcAft>
                <a:spcPct val="0"/>
              </a:spcAft>
              <a:defRPr sz="2400">
                <a:solidFill>
                  <a:srgbClr val="000000"/>
                </a:solidFill>
                <a:latin typeface="Calibri" charset="0"/>
                <a:ea typeface="MS PGothic" charset="0"/>
                <a:cs typeface="MS PGothic" charset="0"/>
                <a:sym typeface="Calibri" charset="0"/>
              </a:defRPr>
            </a:lvl9pPr>
          </a:lstStyle>
          <a:p>
            <a:pPr eaLnBrk="1" hangingPunct="1"/>
            <a:r>
              <a:rPr lang="en-US" sz="1800"/>
              <a:t>“Pilotitis”</a:t>
            </a:r>
          </a:p>
        </p:txBody>
      </p:sp>
      <p:sp>
        <p:nvSpPr>
          <p:cNvPr id="49164" name="TextBox 6"/>
          <p:cNvSpPr txBox="1">
            <a:spLocks noChangeArrowheads="1"/>
          </p:cNvSpPr>
          <p:nvPr/>
        </p:nvSpPr>
        <p:spPr bwMode="auto">
          <a:xfrm>
            <a:off x="758825" y="4762500"/>
            <a:ext cx="13747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Calibri" charset="0"/>
                <a:ea typeface="MS PGothic" charset="0"/>
                <a:cs typeface="MS PGothic" charset="0"/>
                <a:sym typeface="Calibri" charset="0"/>
              </a:defRPr>
            </a:lvl1pPr>
            <a:lvl2pPr marL="742950" indent="-285750" eaLnBrk="0" hangingPunct="0">
              <a:defRPr sz="2400">
                <a:solidFill>
                  <a:srgbClr val="000000"/>
                </a:solidFill>
                <a:latin typeface="Calibri" charset="0"/>
                <a:ea typeface="MS PGothic" charset="0"/>
                <a:cs typeface="MS PGothic" charset="0"/>
                <a:sym typeface="Calibri" charset="0"/>
              </a:defRPr>
            </a:lvl2pPr>
            <a:lvl3pPr marL="1143000" indent="-228600" eaLnBrk="0" hangingPunct="0">
              <a:defRPr sz="2400">
                <a:solidFill>
                  <a:srgbClr val="000000"/>
                </a:solidFill>
                <a:latin typeface="Calibri" charset="0"/>
                <a:ea typeface="MS PGothic" charset="0"/>
                <a:cs typeface="MS PGothic" charset="0"/>
                <a:sym typeface="Calibri" charset="0"/>
              </a:defRPr>
            </a:lvl3pPr>
            <a:lvl4pPr marL="1600200" indent="-228600" eaLnBrk="0" hangingPunct="0">
              <a:defRPr sz="2400">
                <a:solidFill>
                  <a:srgbClr val="000000"/>
                </a:solidFill>
                <a:latin typeface="Calibri" charset="0"/>
                <a:ea typeface="MS PGothic" charset="0"/>
                <a:cs typeface="MS PGothic" charset="0"/>
                <a:sym typeface="Calibri" charset="0"/>
              </a:defRPr>
            </a:lvl4pPr>
            <a:lvl5pPr marL="2057400" indent="-228600" eaLnBrk="0" hangingPunct="0">
              <a:defRPr sz="2400">
                <a:solidFill>
                  <a:srgbClr val="000000"/>
                </a:solidFill>
                <a:latin typeface="Calibri" charset="0"/>
                <a:ea typeface="MS PGothic" charset="0"/>
                <a:cs typeface="MS PGothic" charset="0"/>
                <a:sym typeface="Calibri" charset="0"/>
              </a:defRPr>
            </a:lvl5pPr>
            <a:lvl6pPr marL="2514600" indent="-228600" eaLnBrk="0" fontAlgn="base" hangingPunct="0">
              <a:spcBef>
                <a:spcPct val="0"/>
              </a:spcBef>
              <a:spcAft>
                <a:spcPct val="0"/>
              </a:spcAft>
              <a:defRPr sz="2400">
                <a:solidFill>
                  <a:srgbClr val="000000"/>
                </a:solidFill>
                <a:latin typeface="Calibri" charset="0"/>
                <a:ea typeface="MS PGothic" charset="0"/>
                <a:cs typeface="MS PGothic" charset="0"/>
                <a:sym typeface="Calibri" charset="0"/>
              </a:defRPr>
            </a:lvl6pPr>
            <a:lvl7pPr marL="2971800" indent="-228600" eaLnBrk="0" fontAlgn="base" hangingPunct="0">
              <a:spcBef>
                <a:spcPct val="0"/>
              </a:spcBef>
              <a:spcAft>
                <a:spcPct val="0"/>
              </a:spcAft>
              <a:defRPr sz="2400">
                <a:solidFill>
                  <a:srgbClr val="000000"/>
                </a:solidFill>
                <a:latin typeface="Calibri" charset="0"/>
                <a:ea typeface="MS PGothic" charset="0"/>
                <a:cs typeface="MS PGothic" charset="0"/>
                <a:sym typeface="Calibri" charset="0"/>
              </a:defRPr>
            </a:lvl7pPr>
            <a:lvl8pPr marL="3429000" indent="-228600" eaLnBrk="0" fontAlgn="base" hangingPunct="0">
              <a:spcBef>
                <a:spcPct val="0"/>
              </a:spcBef>
              <a:spcAft>
                <a:spcPct val="0"/>
              </a:spcAft>
              <a:defRPr sz="2400">
                <a:solidFill>
                  <a:srgbClr val="000000"/>
                </a:solidFill>
                <a:latin typeface="Calibri" charset="0"/>
                <a:ea typeface="MS PGothic" charset="0"/>
                <a:cs typeface="MS PGothic" charset="0"/>
                <a:sym typeface="Calibri" charset="0"/>
              </a:defRPr>
            </a:lvl8pPr>
            <a:lvl9pPr marL="3886200" indent="-228600" eaLnBrk="0" fontAlgn="base" hangingPunct="0">
              <a:spcBef>
                <a:spcPct val="0"/>
              </a:spcBef>
              <a:spcAft>
                <a:spcPct val="0"/>
              </a:spcAft>
              <a:defRPr sz="2400">
                <a:solidFill>
                  <a:srgbClr val="000000"/>
                </a:solidFill>
                <a:latin typeface="Calibri" charset="0"/>
                <a:ea typeface="MS PGothic" charset="0"/>
                <a:cs typeface="MS PGothic" charset="0"/>
                <a:sym typeface="Calibri" charset="0"/>
              </a:defRPr>
            </a:lvl9pPr>
          </a:lstStyle>
          <a:p>
            <a:pPr eaLnBrk="1" hangingPunct="1"/>
            <a:r>
              <a:rPr lang="en-US" sz="1800"/>
              <a:t>Is it useful to the user?</a:t>
            </a:r>
          </a:p>
        </p:txBody>
      </p:sp>
      <p:sp>
        <p:nvSpPr>
          <p:cNvPr id="49165" name="TextBox 7"/>
          <p:cNvSpPr txBox="1">
            <a:spLocks noChangeArrowheads="1"/>
          </p:cNvSpPr>
          <p:nvPr/>
        </p:nvSpPr>
        <p:spPr bwMode="auto">
          <a:xfrm>
            <a:off x="739775" y="2209800"/>
            <a:ext cx="12874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Calibri" charset="0"/>
                <a:ea typeface="MS PGothic" charset="0"/>
                <a:cs typeface="MS PGothic" charset="0"/>
                <a:sym typeface="Calibri" charset="0"/>
              </a:defRPr>
            </a:lvl1pPr>
            <a:lvl2pPr marL="742950" indent="-285750" eaLnBrk="0" hangingPunct="0">
              <a:defRPr sz="2400">
                <a:solidFill>
                  <a:srgbClr val="000000"/>
                </a:solidFill>
                <a:latin typeface="Calibri" charset="0"/>
                <a:ea typeface="MS PGothic" charset="0"/>
                <a:cs typeface="MS PGothic" charset="0"/>
                <a:sym typeface="Calibri" charset="0"/>
              </a:defRPr>
            </a:lvl2pPr>
            <a:lvl3pPr marL="1143000" indent="-228600" eaLnBrk="0" hangingPunct="0">
              <a:defRPr sz="2400">
                <a:solidFill>
                  <a:srgbClr val="000000"/>
                </a:solidFill>
                <a:latin typeface="Calibri" charset="0"/>
                <a:ea typeface="MS PGothic" charset="0"/>
                <a:cs typeface="MS PGothic" charset="0"/>
                <a:sym typeface="Calibri" charset="0"/>
              </a:defRPr>
            </a:lvl3pPr>
            <a:lvl4pPr marL="1600200" indent="-228600" eaLnBrk="0" hangingPunct="0">
              <a:defRPr sz="2400">
                <a:solidFill>
                  <a:srgbClr val="000000"/>
                </a:solidFill>
                <a:latin typeface="Calibri" charset="0"/>
                <a:ea typeface="MS PGothic" charset="0"/>
                <a:cs typeface="MS PGothic" charset="0"/>
                <a:sym typeface="Calibri" charset="0"/>
              </a:defRPr>
            </a:lvl4pPr>
            <a:lvl5pPr marL="2057400" indent="-228600" eaLnBrk="0" hangingPunct="0">
              <a:defRPr sz="2400">
                <a:solidFill>
                  <a:srgbClr val="000000"/>
                </a:solidFill>
                <a:latin typeface="Calibri" charset="0"/>
                <a:ea typeface="MS PGothic" charset="0"/>
                <a:cs typeface="MS PGothic" charset="0"/>
                <a:sym typeface="Calibri" charset="0"/>
              </a:defRPr>
            </a:lvl5pPr>
            <a:lvl6pPr marL="2514600" indent="-228600" eaLnBrk="0" fontAlgn="base" hangingPunct="0">
              <a:spcBef>
                <a:spcPct val="0"/>
              </a:spcBef>
              <a:spcAft>
                <a:spcPct val="0"/>
              </a:spcAft>
              <a:defRPr sz="2400">
                <a:solidFill>
                  <a:srgbClr val="000000"/>
                </a:solidFill>
                <a:latin typeface="Calibri" charset="0"/>
                <a:ea typeface="MS PGothic" charset="0"/>
                <a:cs typeface="MS PGothic" charset="0"/>
                <a:sym typeface="Calibri" charset="0"/>
              </a:defRPr>
            </a:lvl6pPr>
            <a:lvl7pPr marL="2971800" indent="-228600" eaLnBrk="0" fontAlgn="base" hangingPunct="0">
              <a:spcBef>
                <a:spcPct val="0"/>
              </a:spcBef>
              <a:spcAft>
                <a:spcPct val="0"/>
              </a:spcAft>
              <a:defRPr sz="2400">
                <a:solidFill>
                  <a:srgbClr val="000000"/>
                </a:solidFill>
                <a:latin typeface="Calibri" charset="0"/>
                <a:ea typeface="MS PGothic" charset="0"/>
                <a:cs typeface="MS PGothic" charset="0"/>
                <a:sym typeface="Calibri" charset="0"/>
              </a:defRPr>
            </a:lvl7pPr>
            <a:lvl8pPr marL="3429000" indent="-228600" eaLnBrk="0" fontAlgn="base" hangingPunct="0">
              <a:spcBef>
                <a:spcPct val="0"/>
              </a:spcBef>
              <a:spcAft>
                <a:spcPct val="0"/>
              </a:spcAft>
              <a:defRPr sz="2400">
                <a:solidFill>
                  <a:srgbClr val="000000"/>
                </a:solidFill>
                <a:latin typeface="Calibri" charset="0"/>
                <a:ea typeface="MS PGothic" charset="0"/>
                <a:cs typeface="MS PGothic" charset="0"/>
                <a:sym typeface="Calibri" charset="0"/>
              </a:defRPr>
            </a:lvl8pPr>
            <a:lvl9pPr marL="3886200" indent="-228600" eaLnBrk="0" fontAlgn="base" hangingPunct="0">
              <a:spcBef>
                <a:spcPct val="0"/>
              </a:spcBef>
              <a:spcAft>
                <a:spcPct val="0"/>
              </a:spcAft>
              <a:defRPr sz="2400">
                <a:solidFill>
                  <a:srgbClr val="000000"/>
                </a:solidFill>
                <a:latin typeface="Calibri" charset="0"/>
                <a:ea typeface="MS PGothic" charset="0"/>
                <a:cs typeface="MS PGothic" charset="0"/>
                <a:sym typeface="Calibri" charset="0"/>
              </a:defRPr>
            </a:lvl9pPr>
          </a:lstStyle>
          <a:p>
            <a:pPr eaLnBrk="1" hangingPunct="1"/>
            <a:r>
              <a:rPr lang="en-US" sz="1800"/>
              <a:t>What is measured?</a:t>
            </a:r>
          </a:p>
        </p:txBody>
      </p:sp>
      <p:sp>
        <p:nvSpPr>
          <p:cNvPr id="49166" name="TextBox 8"/>
          <p:cNvSpPr txBox="1">
            <a:spLocks noChangeArrowheads="1"/>
          </p:cNvSpPr>
          <p:nvPr/>
        </p:nvSpPr>
        <p:spPr bwMode="auto">
          <a:xfrm>
            <a:off x="4291013" y="2187575"/>
            <a:ext cx="16668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Calibri" charset="0"/>
                <a:ea typeface="MS PGothic" charset="0"/>
                <a:cs typeface="MS PGothic" charset="0"/>
                <a:sym typeface="Calibri" charset="0"/>
              </a:defRPr>
            </a:lvl1pPr>
            <a:lvl2pPr marL="742950" indent="-285750" eaLnBrk="0" hangingPunct="0">
              <a:defRPr sz="2400">
                <a:solidFill>
                  <a:srgbClr val="000000"/>
                </a:solidFill>
                <a:latin typeface="Calibri" charset="0"/>
                <a:ea typeface="MS PGothic" charset="0"/>
                <a:cs typeface="MS PGothic" charset="0"/>
                <a:sym typeface="Calibri" charset="0"/>
              </a:defRPr>
            </a:lvl2pPr>
            <a:lvl3pPr marL="1143000" indent="-228600" eaLnBrk="0" hangingPunct="0">
              <a:defRPr sz="2400">
                <a:solidFill>
                  <a:srgbClr val="000000"/>
                </a:solidFill>
                <a:latin typeface="Calibri" charset="0"/>
                <a:ea typeface="MS PGothic" charset="0"/>
                <a:cs typeface="MS PGothic" charset="0"/>
                <a:sym typeface="Calibri" charset="0"/>
              </a:defRPr>
            </a:lvl3pPr>
            <a:lvl4pPr marL="1600200" indent="-228600" eaLnBrk="0" hangingPunct="0">
              <a:defRPr sz="2400">
                <a:solidFill>
                  <a:srgbClr val="000000"/>
                </a:solidFill>
                <a:latin typeface="Calibri" charset="0"/>
                <a:ea typeface="MS PGothic" charset="0"/>
                <a:cs typeface="MS PGothic" charset="0"/>
                <a:sym typeface="Calibri" charset="0"/>
              </a:defRPr>
            </a:lvl4pPr>
            <a:lvl5pPr marL="2057400" indent="-228600" eaLnBrk="0" hangingPunct="0">
              <a:defRPr sz="2400">
                <a:solidFill>
                  <a:srgbClr val="000000"/>
                </a:solidFill>
                <a:latin typeface="Calibri" charset="0"/>
                <a:ea typeface="MS PGothic" charset="0"/>
                <a:cs typeface="MS PGothic" charset="0"/>
                <a:sym typeface="Calibri" charset="0"/>
              </a:defRPr>
            </a:lvl5pPr>
            <a:lvl6pPr marL="2514600" indent="-228600" eaLnBrk="0" fontAlgn="base" hangingPunct="0">
              <a:spcBef>
                <a:spcPct val="0"/>
              </a:spcBef>
              <a:spcAft>
                <a:spcPct val="0"/>
              </a:spcAft>
              <a:defRPr sz="2400">
                <a:solidFill>
                  <a:srgbClr val="000000"/>
                </a:solidFill>
                <a:latin typeface="Calibri" charset="0"/>
                <a:ea typeface="MS PGothic" charset="0"/>
                <a:cs typeface="MS PGothic" charset="0"/>
                <a:sym typeface="Calibri" charset="0"/>
              </a:defRPr>
            </a:lvl6pPr>
            <a:lvl7pPr marL="2971800" indent="-228600" eaLnBrk="0" fontAlgn="base" hangingPunct="0">
              <a:spcBef>
                <a:spcPct val="0"/>
              </a:spcBef>
              <a:spcAft>
                <a:spcPct val="0"/>
              </a:spcAft>
              <a:defRPr sz="2400">
                <a:solidFill>
                  <a:srgbClr val="000000"/>
                </a:solidFill>
                <a:latin typeface="Calibri" charset="0"/>
                <a:ea typeface="MS PGothic" charset="0"/>
                <a:cs typeface="MS PGothic" charset="0"/>
                <a:sym typeface="Calibri" charset="0"/>
              </a:defRPr>
            </a:lvl7pPr>
            <a:lvl8pPr marL="3429000" indent="-228600" eaLnBrk="0" fontAlgn="base" hangingPunct="0">
              <a:spcBef>
                <a:spcPct val="0"/>
              </a:spcBef>
              <a:spcAft>
                <a:spcPct val="0"/>
              </a:spcAft>
              <a:defRPr sz="2400">
                <a:solidFill>
                  <a:srgbClr val="000000"/>
                </a:solidFill>
                <a:latin typeface="Calibri" charset="0"/>
                <a:ea typeface="MS PGothic" charset="0"/>
                <a:cs typeface="MS PGothic" charset="0"/>
                <a:sym typeface="Calibri" charset="0"/>
              </a:defRPr>
            </a:lvl8pPr>
            <a:lvl9pPr marL="3886200" indent="-228600" eaLnBrk="0" fontAlgn="base" hangingPunct="0">
              <a:spcBef>
                <a:spcPct val="0"/>
              </a:spcBef>
              <a:spcAft>
                <a:spcPct val="0"/>
              </a:spcAft>
              <a:defRPr sz="2400">
                <a:solidFill>
                  <a:srgbClr val="000000"/>
                </a:solidFill>
                <a:latin typeface="Calibri" charset="0"/>
                <a:ea typeface="MS PGothic" charset="0"/>
                <a:cs typeface="MS PGothic" charset="0"/>
                <a:sym typeface="Calibri" charset="0"/>
              </a:defRPr>
            </a:lvl9pPr>
          </a:lstStyle>
          <a:p>
            <a:pPr eaLnBrk="1" hangingPunct="1"/>
            <a:r>
              <a:rPr lang="en-US" sz="1800"/>
              <a:t>It is not about the technology, it is about the information</a:t>
            </a:r>
          </a:p>
        </p:txBody>
      </p:sp>
    </p:spTree>
    <p:extLst>
      <p:ext uri="{BB962C8B-B14F-4D97-AF65-F5344CB8AC3E}">
        <p14:creationId xmlns:p14="http://schemas.microsoft.com/office/powerpoint/2010/main" val="11234591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457200"/>
            <a:ext cx="6049490" cy="5715000"/>
          </a:xfrm>
          <a:prstGeom prst="rect">
            <a:avLst/>
          </a:prstGeom>
        </p:spPr>
      </p:pic>
    </p:spTree>
    <p:extLst>
      <p:ext uri="{BB962C8B-B14F-4D97-AF65-F5344CB8AC3E}">
        <p14:creationId xmlns:p14="http://schemas.microsoft.com/office/powerpoint/2010/main" val="71017210"/>
      </p:ext>
    </p:extLst>
  </p:cSld>
  <p:clrMapOvr>
    <a:masterClrMapping/>
  </p:clrMapOvr>
  <mc:AlternateContent xmlns:mc="http://schemas.openxmlformats.org/markup-compatibility/2006" xmlns:p14="http://schemas.microsoft.com/office/powerpoint/2010/main">
    <mc:Choice Requires="p14">
      <p:transition spd="slow" p14:dur="800" advClick="0">
        <p:fade/>
      </p:transition>
    </mc:Choice>
    <mc:Fallback xmlns="">
      <p:transition xmlns:p14="http://schemas.microsoft.com/office/powerpoint/2010/main" spd="slow" advClick="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161143"/>
            <a:ext cx="5580726" cy="4343400"/>
          </a:xfrm>
          <a:prstGeom prst="rect">
            <a:avLst/>
          </a:prstGeom>
        </p:spPr>
      </p:pic>
      <p:pic>
        <p:nvPicPr>
          <p:cNvPr id="5" name="Picture 4"/>
          <p:cNvPicPr>
            <a:picLocks noChangeAspect="1"/>
          </p:cNvPicPr>
          <p:nvPr/>
        </p:nvPicPr>
        <p:blipFill>
          <a:blip r:embed="rId3"/>
          <a:stretch>
            <a:fillRect/>
          </a:stretch>
        </p:blipFill>
        <p:spPr>
          <a:xfrm>
            <a:off x="3733800" y="2590800"/>
            <a:ext cx="5311205" cy="3766127"/>
          </a:xfrm>
          <a:prstGeom prst="rect">
            <a:avLst/>
          </a:prstGeom>
        </p:spPr>
      </p:pic>
      <p:sp>
        <p:nvSpPr>
          <p:cNvPr id="6" name="Rounded Rectangle 5"/>
          <p:cNvSpPr/>
          <p:nvPr/>
        </p:nvSpPr>
        <p:spPr>
          <a:xfrm>
            <a:off x="228600" y="195942"/>
            <a:ext cx="4114800" cy="685800"/>
          </a:xfrm>
          <a:prstGeom prst="roundRect">
            <a:avLst/>
          </a:prstGeom>
          <a:solidFill>
            <a:schemeClr val="accent1">
              <a:lumMod val="75000"/>
            </a:schemeClr>
          </a:solidFill>
          <a:scene3d>
            <a:camera prst="orthographicFront"/>
            <a:lightRig rig="threePt" dir="t"/>
          </a:scene3d>
          <a:sp3d>
            <a:bevelT w="254000"/>
            <a:bevelB w="2540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Big Data</a:t>
            </a:r>
          </a:p>
        </p:txBody>
      </p:sp>
    </p:spTree>
    <p:extLst>
      <p:ext uri="{BB962C8B-B14F-4D97-AF65-F5344CB8AC3E}">
        <p14:creationId xmlns:p14="http://schemas.microsoft.com/office/powerpoint/2010/main" val="2960027114"/>
      </p:ext>
    </p:extLst>
  </p:cSld>
  <p:clrMapOvr>
    <a:masterClrMapping/>
  </p:clrMapOvr>
  <mc:AlternateContent xmlns:mc="http://schemas.openxmlformats.org/markup-compatibility/2006" xmlns:p14="http://schemas.microsoft.com/office/powerpoint/2010/main">
    <mc:Choice Requires="p14">
      <p:transition spd="slow" p14:dur="800" advClick="0">
        <p:fade/>
      </p:transition>
    </mc:Choice>
    <mc:Fallback xmlns="">
      <p:transition xmlns:p14="http://schemas.microsoft.com/office/powerpoint/2010/main" spd="slow" advClick="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52400"/>
            <a:ext cx="4343400" cy="651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2290423"/>
      </p:ext>
    </p:extLst>
  </p:cSld>
  <p:clrMapOvr>
    <a:masterClrMapping/>
  </p:clrMapOvr>
  <mc:AlternateContent xmlns:mc="http://schemas.openxmlformats.org/markup-compatibility/2006" xmlns:p14="http://schemas.microsoft.com/office/powerpoint/2010/main">
    <mc:Choice Requires="p14">
      <p:transition spd="slow" p14:dur="800" advClick="0">
        <p:fade/>
      </p:transition>
    </mc:Choice>
    <mc:Fallback xmlns="">
      <p:transition xmlns:p14="http://schemas.microsoft.com/office/powerpoint/2010/main" spd="slow" advClick="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138928949"/>
              </p:ext>
            </p:extLst>
          </p:nvPr>
        </p:nvGraphicFramePr>
        <p:xfrm>
          <a:off x="921026" y="609600"/>
          <a:ext cx="7613374"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Left Arrow 2"/>
          <p:cNvSpPr/>
          <p:nvPr/>
        </p:nvSpPr>
        <p:spPr>
          <a:xfrm>
            <a:off x="5642428" y="5134429"/>
            <a:ext cx="1578429" cy="743857"/>
          </a:xfrm>
          <a:prstGeom prst="leftArrow">
            <a:avLst/>
          </a:prstGeom>
          <a:solidFill>
            <a:srgbClr val="BA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2547782"/>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with the “PD script”</a:t>
            </a:r>
            <a:endParaRPr lang="en-US" dirty="0"/>
          </a:p>
        </p:txBody>
      </p:sp>
      <p:pic>
        <p:nvPicPr>
          <p:cNvPr id="4" name="Picture 3"/>
          <p:cNvPicPr>
            <a:picLocks noChangeAspect="1"/>
          </p:cNvPicPr>
          <p:nvPr/>
        </p:nvPicPr>
        <p:blipFill rotWithShape="1">
          <a:blip r:embed="rId2"/>
          <a:srcRect l="1967" t="4357" r="2143" b="-92"/>
          <a:stretch/>
        </p:blipFill>
        <p:spPr>
          <a:xfrm>
            <a:off x="1302266" y="2124937"/>
            <a:ext cx="6527410" cy="3112523"/>
          </a:xfrm>
          <a:prstGeom prst="rect">
            <a:avLst/>
          </a:prstGeom>
        </p:spPr>
      </p:pic>
      <p:sp>
        <p:nvSpPr>
          <p:cNvPr id="5" name="Donut 4"/>
          <p:cNvSpPr/>
          <p:nvPr/>
        </p:nvSpPr>
        <p:spPr>
          <a:xfrm>
            <a:off x="1077179" y="2652376"/>
            <a:ext cx="2942157" cy="2957802"/>
          </a:xfrm>
          <a:prstGeom prst="donut">
            <a:avLst>
              <a:gd name="adj" fmla="val 2521"/>
            </a:avLst>
          </a:prstGeom>
          <a:solidFill>
            <a:srgbClr val="FF0000">
              <a:alpha val="2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Donut 5"/>
          <p:cNvSpPr/>
          <p:nvPr/>
        </p:nvSpPr>
        <p:spPr>
          <a:xfrm>
            <a:off x="5104223" y="2724401"/>
            <a:ext cx="2942157" cy="2957802"/>
          </a:xfrm>
          <a:prstGeom prst="donut">
            <a:avLst>
              <a:gd name="adj" fmla="val 2521"/>
            </a:avLst>
          </a:prstGeom>
          <a:solidFill>
            <a:srgbClr val="008000">
              <a:alpha val="2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1601333" y="5610178"/>
            <a:ext cx="1593893" cy="923330"/>
          </a:xfrm>
          <a:prstGeom prst="rect">
            <a:avLst/>
          </a:prstGeom>
          <a:noFill/>
        </p:spPr>
        <p:txBody>
          <a:bodyPr wrap="none" rtlCol="0">
            <a:spAutoFit/>
          </a:bodyPr>
          <a:lstStyle/>
          <a:p>
            <a:r>
              <a:rPr lang="en-US" dirty="0" smtClean="0"/>
              <a:t>Low survival</a:t>
            </a:r>
          </a:p>
          <a:p>
            <a:r>
              <a:rPr lang="en-US" dirty="0" smtClean="0"/>
              <a:t>Rapid disability</a:t>
            </a:r>
          </a:p>
          <a:p>
            <a:r>
              <a:rPr lang="en-US" dirty="0" smtClean="0"/>
              <a:t>Early dementia</a:t>
            </a:r>
            <a:endParaRPr lang="en-US" dirty="0"/>
          </a:p>
        </p:txBody>
      </p:sp>
      <p:sp>
        <p:nvSpPr>
          <p:cNvPr id="8" name="TextBox 7"/>
          <p:cNvSpPr txBox="1"/>
          <p:nvPr/>
        </p:nvSpPr>
        <p:spPr>
          <a:xfrm>
            <a:off x="5933847" y="5682203"/>
            <a:ext cx="1596937" cy="923330"/>
          </a:xfrm>
          <a:prstGeom prst="rect">
            <a:avLst/>
          </a:prstGeom>
          <a:noFill/>
        </p:spPr>
        <p:txBody>
          <a:bodyPr wrap="none" rtlCol="0">
            <a:spAutoFit/>
          </a:bodyPr>
          <a:lstStyle/>
          <a:p>
            <a:r>
              <a:rPr lang="en-US" dirty="0" smtClean="0"/>
              <a:t>Long survival</a:t>
            </a:r>
          </a:p>
          <a:p>
            <a:r>
              <a:rPr lang="en-US" dirty="0" smtClean="0"/>
              <a:t>Slow disability</a:t>
            </a:r>
          </a:p>
          <a:p>
            <a:r>
              <a:rPr lang="en-US" dirty="0" smtClean="0"/>
              <a:t>Little dementia</a:t>
            </a:r>
            <a:endParaRPr lang="en-US" dirty="0"/>
          </a:p>
        </p:txBody>
      </p:sp>
    </p:spTree>
    <p:extLst>
      <p:ext uri="{BB962C8B-B14F-4D97-AF65-F5344CB8AC3E}">
        <p14:creationId xmlns:p14="http://schemas.microsoft.com/office/powerpoint/2010/main" val="390943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hape 85"/>
          <p:cNvSpPr>
            <a:spLocks noGrp="1"/>
          </p:cNvSpPr>
          <p:nvPr>
            <p:ph type="body" idx="4294967295"/>
          </p:nvPr>
        </p:nvSpPr>
        <p:spPr>
          <a:xfrm>
            <a:off x="363326" y="6269385"/>
            <a:ext cx="8229600" cy="573204"/>
          </a:xfrm>
        </p:spPr>
        <p:txBody>
          <a:bodyPr>
            <a:normAutofit/>
          </a:bodyPr>
          <a:lstStyle/>
          <a:p>
            <a:pPr marL="0" indent="0" algn="ctr" defTabSz="457200">
              <a:lnSpc>
                <a:spcPct val="50000"/>
              </a:lnSpc>
              <a:spcBef>
                <a:spcPts val="700"/>
              </a:spcBef>
              <a:buClrTx/>
              <a:buSzTx/>
              <a:buFont typeface="Arial" charset="0"/>
              <a:buNone/>
            </a:pPr>
            <a:r>
              <a:rPr lang="en-US" sz="2000" dirty="0" smtClean="0">
                <a:solidFill>
                  <a:srgbClr val="000000"/>
                </a:solidFill>
                <a:latin typeface="Calibri" charset="0"/>
                <a:cs typeface="Calibri" charset="0"/>
                <a:sym typeface="Calibri" charset="0"/>
              </a:rPr>
              <a:t>Alberto </a:t>
            </a:r>
            <a:r>
              <a:rPr lang="en-US" sz="2000" dirty="0">
                <a:solidFill>
                  <a:srgbClr val="000000"/>
                </a:solidFill>
                <a:latin typeface="Calibri" charset="0"/>
                <a:cs typeface="Calibri" charset="0"/>
                <a:sym typeface="Calibri" charset="0"/>
              </a:rPr>
              <a:t>Espay MD, </a:t>
            </a:r>
            <a:r>
              <a:rPr lang="en-US" sz="2000" dirty="0" smtClean="0">
                <a:solidFill>
                  <a:srgbClr val="000000"/>
                </a:solidFill>
                <a:latin typeface="Calibri" charset="0"/>
                <a:cs typeface="Calibri" charset="0"/>
                <a:sym typeface="Calibri" charset="0"/>
              </a:rPr>
              <a:t>MSc (Chair)</a:t>
            </a:r>
            <a:endParaRPr lang="en-US" sz="2000" dirty="0">
              <a:solidFill>
                <a:srgbClr val="000000"/>
              </a:solidFill>
              <a:latin typeface="Calibri" charset="0"/>
              <a:cs typeface="Calibri" charset="0"/>
              <a:sym typeface="Calibri" charset="0"/>
            </a:endParaRPr>
          </a:p>
          <a:p>
            <a:pPr marL="0" indent="0" algn="ctr" defTabSz="457200">
              <a:lnSpc>
                <a:spcPct val="50000"/>
              </a:lnSpc>
              <a:spcBef>
                <a:spcPts val="700"/>
              </a:spcBef>
              <a:buClrTx/>
              <a:buSzTx/>
              <a:buFontTx/>
              <a:buNone/>
            </a:pPr>
            <a:r>
              <a:rPr lang="en-US" sz="2000" dirty="0">
                <a:solidFill>
                  <a:srgbClr val="000000"/>
                </a:solidFill>
                <a:latin typeface="Calibri" charset="0"/>
                <a:cs typeface="Calibri" charset="0"/>
                <a:sym typeface="Calibri" charset="0"/>
              </a:rPr>
              <a:t>Spyros Papapetropoulos MD, </a:t>
            </a:r>
            <a:r>
              <a:rPr lang="en-US" sz="2000" dirty="0" smtClean="0">
                <a:solidFill>
                  <a:srgbClr val="000000"/>
                </a:solidFill>
                <a:latin typeface="Calibri" charset="0"/>
                <a:cs typeface="Calibri" charset="0"/>
                <a:sym typeface="Calibri" charset="0"/>
              </a:rPr>
              <a:t>PhD (Co-Chair)</a:t>
            </a:r>
            <a:endParaRPr lang="en-US" sz="2000" dirty="0">
              <a:solidFill>
                <a:srgbClr val="000000"/>
              </a:solidFill>
              <a:latin typeface="Calibri" charset="0"/>
              <a:cs typeface="Calibri" charset="0"/>
              <a:sym typeface="Calibri" charset="0"/>
            </a:endParaRPr>
          </a:p>
        </p:txBody>
      </p:sp>
      <p:pic>
        <p:nvPicPr>
          <p:cNvPr id="3072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0815" y="49316"/>
            <a:ext cx="5511367" cy="17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35767" y="1835548"/>
            <a:ext cx="5553203" cy="4372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0239767"/>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00100" y="0"/>
            <a:ext cx="7529340" cy="6858000"/>
          </a:xfrm>
          <a:prstGeom prst="rect">
            <a:avLst/>
          </a:prstGeom>
        </p:spPr>
      </p:pic>
      <p:sp>
        <p:nvSpPr>
          <p:cNvPr id="9" name="TextBox 8"/>
          <p:cNvSpPr txBox="1"/>
          <p:nvPr/>
        </p:nvSpPr>
        <p:spPr>
          <a:xfrm>
            <a:off x="6615015" y="777888"/>
            <a:ext cx="1349241" cy="830997"/>
          </a:xfrm>
          <a:prstGeom prst="rect">
            <a:avLst/>
          </a:prstGeom>
          <a:noFill/>
        </p:spPr>
        <p:txBody>
          <a:bodyPr wrap="square" rtlCol="0">
            <a:spAutoFit/>
          </a:bodyPr>
          <a:lstStyle/>
          <a:p>
            <a:pPr lvl="0" algn="ctr"/>
            <a:r>
              <a:rPr lang="en-US" sz="1600" dirty="0">
                <a:solidFill>
                  <a:prstClr val="black"/>
                </a:solidFill>
                <a:latin typeface="Times New Roman"/>
                <a:cs typeface="Times New Roman"/>
              </a:rPr>
              <a:t>Ubiquitin-proteasome </a:t>
            </a:r>
            <a:r>
              <a:rPr lang="en-US" sz="1600" dirty="0" smtClean="0">
                <a:solidFill>
                  <a:prstClr val="black"/>
                </a:solidFill>
                <a:latin typeface="Times New Roman"/>
                <a:cs typeface="Times New Roman"/>
              </a:rPr>
              <a:t>dysfunction</a:t>
            </a:r>
            <a:endParaRPr lang="en-US" sz="1600" dirty="0">
              <a:solidFill>
                <a:prstClr val="black"/>
              </a:solidFill>
              <a:latin typeface="Times New Roman"/>
              <a:cs typeface="Times New Roman"/>
            </a:endParaRPr>
          </a:p>
        </p:txBody>
      </p:sp>
      <p:cxnSp>
        <p:nvCxnSpPr>
          <p:cNvPr id="11" name="Straight Arrow Connector 10"/>
          <p:cNvCxnSpPr/>
          <p:nvPr/>
        </p:nvCxnSpPr>
        <p:spPr>
          <a:xfrm flipH="1">
            <a:off x="6380811" y="1608885"/>
            <a:ext cx="877949" cy="1276218"/>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729798" y="805364"/>
            <a:ext cx="1349241" cy="584776"/>
          </a:xfrm>
          <a:prstGeom prst="rect">
            <a:avLst/>
          </a:prstGeom>
          <a:noFill/>
        </p:spPr>
        <p:txBody>
          <a:bodyPr wrap="square" rtlCol="0">
            <a:spAutoFit/>
          </a:bodyPr>
          <a:lstStyle/>
          <a:p>
            <a:pPr lvl="0" algn="ctr"/>
            <a:r>
              <a:rPr lang="en-US" sz="1600" dirty="0" smtClean="0">
                <a:solidFill>
                  <a:prstClr val="black"/>
                </a:solidFill>
                <a:latin typeface="Times New Roman"/>
                <a:cs typeface="Times New Roman"/>
              </a:rPr>
              <a:t>Lysosomal dysfunction</a:t>
            </a:r>
            <a:endParaRPr lang="en-US" sz="1600" dirty="0">
              <a:solidFill>
                <a:prstClr val="black"/>
              </a:solidFill>
              <a:latin typeface="Times New Roman"/>
              <a:cs typeface="Times New Roman"/>
            </a:endParaRPr>
          </a:p>
        </p:txBody>
      </p:sp>
      <p:cxnSp>
        <p:nvCxnSpPr>
          <p:cNvPr id="13" name="Straight Arrow Connector 12"/>
          <p:cNvCxnSpPr/>
          <p:nvPr/>
        </p:nvCxnSpPr>
        <p:spPr>
          <a:xfrm flipH="1">
            <a:off x="5404419" y="1369287"/>
            <a:ext cx="1" cy="1515816"/>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331641" y="5822776"/>
            <a:ext cx="1349241" cy="584776"/>
          </a:xfrm>
          <a:prstGeom prst="rect">
            <a:avLst/>
          </a:prstGeom>
          <a:noFill/>
        </p:spPr>
        <p:txBody>
          <a:bodyPr wrap="square" rtlCol="0">
            <a:spAutoFit/>
          </a:bodyPr>
          <a:lstStyle/>
          <a:p>
            <a:pPr lvl="0" algn="ctr"/>
            <a:r>
              <a:rPr lang="en-US" sz="1600" dirty="0" smtClean="0">
                <a:solidFill>
                  <a:prstClr val="black"/>
                </a:solidFill>
                <a:latin typeface="Times New Roman"/>
                <a:cs typeface="Times New Roman"/>
              </a:rPr>
              <a:t>Autophagy dysfunction</a:t>
            </a:r>
            <a:endParaRPr lang="en-US" sz="1600" dirty="0">
              <a:solidFill>
                <a:prstClr val="black"/>
              </a:solidFill>
              <a:latin typeface="Times New Roman"/>
              <a:cs typeface="Times New Roman"/>
            </a:endParaRPr>
          </a:p>
        </p:txBody>
      </p:sp>
      <p:cxnSp>
        <p:nvCxnSpPr>
          <p:cNvPr id="16" name="Straight Arrow Connector 15"/>
          <p:cNvCxnSpPr/>
          <p:nvPr/>
        </p:nvCxnSpPr>
        <p:spPr>
          <a:xfrm flipV="1">
            <a:off x="2649526" y="5285419"/>
            <a:ext cx="2508427" cy="829745"/>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808712" y="1880420"/>
            <a:ext cx="1349241" cy="584776"/>
          </a:xfrm>
          <a:prstGeom prst="rect">
            <a:avLst/>
          </a:prstGeom>
          <a:noFill/>
        </p:spPr>
        <p:txBody>
          <a:bodyPr wrap="square" rtlCol="0">
            <a:spAutoFit/>
          </a:bodyPr>
          <a:lstStyle/>
          <a:p>
            <a:pPr lvl="0" algn="ctr"/>
            <a:r>
              <a:rPr lang="en-US" sz="1600" dirty="0" smtClean="0">
                <a:solidFill>
                  <a:prstClr val="black"/>
                </a:solidFill>
                <a:latin typeface="Times New Roman"/>
                <a:cs typeface="Times New Roman"/>
              </a:rPr>
              <a:t>Mitochondrial dysfunction</a:t>
            </a:r>
            <a:endParaRPr lang="en-US" sz="1600" dirty="0">
              <a:solidFill>
                <a:prstClr val="black"/>
              </a:solidFill>
              <a:latin typeface="Times New Roman"/>
              <a:cs typeface="Times New Roman"/>
            </a:endParaRPr>
          </a:p>
        </p:txBody>
      </p:sp>
      <p:cxnSp>
        <p:nvCxnSpPr>
          <p:cNvPr id="21" name="Straight Arrow Connector 20"/>
          <p:cNvCxnSpPr>
            <a:stCxn id="20" idx="2"/>
          </p:cNvCxnSpPr>
          <p:nvPr/>
        </p:nvCxnSpPr>
        <p:spPr>
          <a:xfrm flipH="1">
            <a:off x="4138425" y="2465196"/>
            <a:ext cx="344908" cy="2258302"/>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712661" y="2771460"/>
            <a:ext cx="1504576" cy="584776"/>
          </a:xfrm>
          <a:prstGeom prst="rect">
            <a:avLst/>
          </a:prstGeom>
          <a:noFill/>
        </p:spPr>
        <p:txBody>
          <a:bodyPr wrap="square" rtlCol="0">
            <a:spAutoFit/>
          </a:bodyPr>
          <a:lstStyle/>
          <a:p>
            <a:pPr lvl="0" algn="ctr"/>
            <a:r>
              <a:rPr lang="en-US" sz="1600" dirty="0" smtClean="0">
                <a:solidFill>
                  <a:prstClr val="black"/>
                </a:solidFill>
                <a:latin typeface="Times New Roman"/>
                <a:cs typeface="Times New Roman"/>
              </a:rPr>
              <a:t>Gastrointestinal dysfunction</a:t>
            </a:r>
            <a:endParaRPr lang="en-US" sz="1600" dirty="0">
              <a:solidFill>
                <a:prstClr val="black"/>
              </a:solidFill>
              <a:latin typeface="Times New Roman"/>
              <a:cs typeface="Times New Roman"/>
            </a:endParaRPr>
          </a:p>
        </p:txBody>
      </p:sp>
      <p:cxnSp>
        <p:nvCxnSpPr>
          <p:cNvPr id="24" name="Straight Arrow Connector 23"/>
          <p:cNvCxnSpPr/>
          <p:nvPr/>
        </p:nvCxnSpPr>
        <p:spPr>
          <a:xfrm>
            <a:off x="1464949" y="3356236"/>
            <a:ext cx="1482453" cy="579421"/>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654819" y="1915755"/>
            <a:ext cx="1349241" cy="830997"/>
          </a:xfrm>
          <a:prstGeom prst="rect">
            <a:avLst/>
          </a:prstGeom>
          <a:noFill/>
        </p:spPr>
        <p:txBody>
          <a:bodyPr wrap="square" rtlCol="0">
            <a:spAutoFit/>
          </a:bodyPr>
          <a:lstStyle/>
          <a:p>
            <a:pPr lvl="0" algn="ctr"/>
            <a:r>
              <a:rPr lang="en-US" sz="1600" dirty="0" smtClean="0">
                <a:solidFill>
                  <a:prstClr val="black"/>
                </a:solidFill>
                <a:latin typeface="Times New Roman"/>
                <a:cs typeface="Times New Roman"/>
              </a:rPr>
              <a:t>Alpha-synuclein aggregation</a:t>
            </a:r>
            <a:endParaRPr lang="en-US" sz="1600" dirty="0">
              <a:solidFill>
                <a:prstClr val="black"/>
              </a:solidFill>
              <a:latin typeface="Times New Roman"/>
              <a:cs typeface="Times New Roman"/>
            </a:endParaRPr>
          </a:p>
        </p:txBody>
      </p:sp>
      <p:cxnSp>
        <p:nvCxnSpPr>
          <p:cNvPr id="27" name="Straight Arrow Connector 26"/>
          <p:cNvCxnSpPr/>
          <p:nvPr/>
        </p:nvCxnSpPr>
        <p:spPr>
          <a:xfrm flipH="1">
            <a:off x="6804108" y="2771460"/>
            <a:ext cx="1599124" cy="584776"/>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7794759" y="5238000"/>
            <a:ext cx="1349241" cy="830997"/>
          </a:xfrm>
          <a:prstGeom prst="rect">
            <a:avLst/>
          </a:prstGeom>
          <a:noFill/>
        </p:spPr>
        <p:txBody>
          <a:bodyPr wrap="square" rtlCol="0">
            <a:spAutoFit/>
          </a:bodyPr>
          <a:lstStyle/>
          <a:p>
            <a:pPr lvl="0" algn="ctr"/>
            <a:r>
              <a:rPr lang="en-US" sz="1600" dirty="0" smtClean="0">
                <a:solidFill>
                  <a:prstClr val="black"/>
                </a:solidFill>
                <a:latin typeface="Times New Roman"/>
                <a:cs typeface="Times New Roman"/>
              </a:rPr>
              <a:t>Lewy bodies, neuronal degeneration</a:t>
            </a:r>
            <a:endParaRPr lang="en-US" sz="1600" dirty="0">
              <a:solidFill>
                <a:prstClr val="black"/>
              </a:solidFill>
              <a:latin typeface="Times New Roman"/>
              <a:cs typeface="Times New Roman"/>
            </a:endParaRPr>
          </a:p>
        </p:txBody>
      </p:sp>
      <p:sp>
        <p:nvSpPr>
          <p:cNvPr id="29" name="TextBox 28"/>
          <p:cNvSpPr txBox="1"/>
          <p:nvPr/>
        </p:nvSpPr>
        <p:spPr>
          <a:xfrm>
            <a:off x="6404722" y="6026540"/>
            <a:ext cx="1349241" cy="830997"/>
          </a:xfrm>
          <a:prstGeom prst="rect">
            <a:avLst/>
          </a:prstGeom>
          <a:noFill/>
        </p:spPr>
        <p:txBody>
          <a:bodyPr wrap="square" rtlCol="0">
            <a:spAutoFit/>
          </a:bodyPr>
          <a:lstStyle/>
          <a:p>
            <a:pPr lvl="0" algn="ctr"/>
            <a:r>
              <a:rPr lang="en-US" sz="1600" dirty="0" smtClean="0">
                <a:solidFill>
                  <a:prstClr val="black"/>
                </a:solidFill>
                <a:latin typeface="Times New Roman"/>
                <a:cs typeface="Times New Roman"/>
              </a:rPr>
              <a:t>Alpha-synuclein propagation</a:t>
            </a:r>
            <a:endParaRPr lang="en-US" sz="1600" dirty="0">
              <a:solidFill>
                <a:prstClr val="black"/>
              </a:solidFill>
              <a:latin typeface="Times New Roman"/>
              <a:cs typeface="Times New Roman"/>
            </a:endParaRPr>
          </a:p>
        </p:txBody>
      </p:sp>
      <p:cxnSp>
        <p:nvCxnSpPr>
          <p:cNvPr id="30" name="Straight Arrow Connector 29"/>
          <p:cNvCxnSpPr>
            <a:stCxn id="29" idx="0"/>
          </p:cNvCxnSpPr>
          <p:nvPr/>
        </p:nvCxnSpPr>
        <p:spPr>
          <a:xfrm flipH="1" flipV="1">
            <a:off x="6409321" y="4723498"/>
            <a:ext cx="670022" cy="1303042"/>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539242" y="4478150"/>
            <a:ext cx="1504576" cy="830997"/>
          </a:xfrm>
          <a:prstGeom prst="rect">
            <a:avLst/>
          </a:prstGeom>
          <a:noFill/>
        </p:spPr>
        <p:txBody>
          <a:bodyPr wrap="square" rtlCol="0">
            <a:spAutoFit/>
          </a:bodyPr>
          <a:lstStyle/>
          <a:p>
            <a:pPr lvl="0" algn="ctr"/>
            <a:r>
              <a:rPr lang="en-US" sz="1600" dirty="0" smtClean="0">
                <a:solidFill>
                  <a:prstClr val="black"/>
                </a:solidFill>
                <a:latin typeface="Times New Roman"/>
                <a:cs typeface="Times New Roman"/>
              </a:rPr>
              <a:t>Calcium-channel dysfunction</a:t>
            </a:r>
            <a:endParaRPr lang="en-US" sz="1600" dirty="0">
              <a:solidFill>
                <a:prstClr val="black"/>
              </a:solidFill>
              <a:latin typeface="Times New Roman"/>
              <a:cs typeface="Times New Roman"/>
            </a:endParaRPr>
          </a:p>
        </p:txBody>
      </p:sp>
      <p:cxnSp>
        <p:nvCxnSpPr>
          <p:cNvPr id="37" name="Straight Arrow Connector 36"/>
          <p:cNvCxnSpPr/>
          <p:nvPr/>
        </p:nvCxnSpPr>
        <p:spPr>
          <a:xfrm>
            <a:off x="1787254" y="4923491"/>
            <a:ext cx="893628" cy="0"/>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712661" y="644025"/>
            <a:ext cx="1349241" cy="338554"/>
          </a:xfrm>
          <a:prstGeom prst="rect">
            <a:avLst/>
          </a:prstGeom>
          <a:noFill/>
        </p:spPr>
        <p:txBody>
          <a:bodyPr wrap="square" rtlCol="0">
            <a:spAutoFit/>
          </a:bodyPr>
          <a:lstStyle/>
          <a:p>
            <a:pPr lvl="0" algn="ctr"/>
            <a:r>
              <a:rPr lang="en-US" sz="1600" i="1" dirty="0" smtClean="0">
                <a:solidFill>
                  <a:prstClr val="black"/>
                </a:solidFill>
                <a:latin typeface="Times New Roman"/>
                <a:cs typeface="Times New Roman"/>
              </a:rPr>
              <a:t>SNCA</a:t>
            </a:r>
            <a:endParaRPr lang="en-US" sz="1600" i="1" dirty="0">
              <a:solidFill>
                <a:prstClr val="black"/>
              </a:solidFill>
              <a:latin typeface="Times New Roman"/>
              <a:cs typeface="Times New Roman"/>
            </a:endParaRPr>
          </a:p>
        </p:txBody>
      </p:sp>
      <p:cxnSp>
        <p:nvCxnSpPr>
          <p:cNvPr id="41" name="Straight Arrow Connector 40"/>
          <p:cNvCxnSpPr/>
          <p:nvPr/>
        </p:nvCxnSpPr>
        <p:spPr>
          <a:xfrm>
            <a:off x="1787254" y="777888"/>
            <a:ext cx="752528" cy="27476"/>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3961497" y="312340"/>
            <a:ext cx="1349241" cy="338554"/>
          </a:xfrm>
          <a:prstGeom prst="rect">
            <a:avLst/>
          </a:prstGeom>
          <a:noFill/>
        </p:spPr>
        <p:txBody>
          <a:bodyPr wrap="square" rtlCol="0">
            <a:spAutoFit/>
          </a:bodyPr>
          <a:lstStyle/>
          <a:p>
            <a:pPr lvl="0" algn="ctr"/>
            <a:r>
              <a:rPr lang="en-US" sz="1600" i="1" dirty="0" smtClean="0">
                <a:solidFill>
                  <a:prstClr val="black"/>
                </a:solidFill>
                <a:latin typeface="Times New Roman"/>
                <a:cs typeface="Times New Roman"/>
              </a:rPr>
              <a:t>LRRK2</a:t>
            </a:r>
            <a:endParaRPr lang="en-US" sz="1600" i="1" dirty="0">
              <a:solidFill>
                <a:prstClr val="black"/>
              </a:solidFill>
              <a:latin typeface="Times New Roman"/>
              <a:cs typeface="Times New Roman"/>
            </a:endParaRPr>
          </a:p>
        </p:txBody>
      </p:sp>
      <p:cxnSp>
        <p:nvCxnSpPr>
          <p:cNvPr id="44" name="Straight Arrow Connector 43"/>
          <p:cNvCxnSpPr>
            <a:stCxn id="43" idx="2"/>
          </p:cNvCxnSpPr>
          <p:nvPr/>
        </p:nvCxnSpPr>
        <p:spPr>
          <a:xfrm flipH="1">
            <a:off x="3710272" y="650894"/>
            <a:ext cx="925846" cy="391878"/>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2038385" y="-26214"/>
            <a:ext cx="1349241" cy="338554"/>
          </a:xfrm>
          <a:prstGeom prst="rect">
            <a:avLst/>
          </a:prstGeom>
          <a:noFill/>
        </p:spPr>
        <p:txBody>
          <a:bodyPr wrap="square" rtlCol="0">
            <a:spAutoFit/>
          </a:bodyPr>
          <a:lstStyle/>
          <a:p>
            <a:pPr lvl="0" algn="ctr"/>
            <a:r>
              <a:rPr lang="en-US" sz="1600" i="1" dirty="0" smtClean="0">
                <a:solidFill>
                  <a:prstClr val="black"/>
                </a:solidFill>
                <a:latin typeface="Times New Roman"/>
                <a:cs typeface="Times New Roman"/>
              </a:rPr>
              <a:t>Parkin</a:t>
            </a:r>
            <a:endParaRPr lang="en-US" sz="1600" i="1" dirty="0">
              <a:solidFill>
                <a:prstClr val="black"/>
              </a:solidFill>
              <a:latin typeface="Times New Roman"/>
              <a:cs typeface="Times New Roman"/>
            </a:endParaRPr>
          </a:p>
        </p:txBody>
      </p:sp>
      <p:cxnSp>
        <p:nvCxnSpPr>
          <p:cNvPr id="48" name="Straight Arrow Connector 47"/>
          <p:cNvCxnSpPr>
            <a:stCxn id="47" idx="2"/>
          </p:cNvCxnSpPr>
          <p:nvPr/>
        </p:nvCxnSpPr>
        <p:spPr>
          <a:xfrm>
            <a:off x="2713006" y="312340"/>
            <a:ext cx="234396" cy="465548"/>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1112633" y="56109"/>
            <a:ext cx="1349241" cy="338554"/>
          </a:xfrm>
          <a:prstGeom prst="rect">
            <a:avLst/>
          </a:prstGeom>
          <a:noFill/>
        </p:spPr>
        <p:txBody>
          <a:bodyPr wrap="square" rtlCol="0">
            <a:spAutoFit/>
          </a:bodyPr>
          <a:lstStyle/>
          <a:p>
            <a:pPr lvl="0" algn="ctr"/>
            <a:r>
              <a:rPr lang="en-US" sz="1600" i="1" dirty="0" smtClean="0">
                <a:solidFill>
                  <a:prstClr val="black"/>
                </a:solidFill>
                <a:latin typeface="Times New Roman"/>
                <a:cs typeface="Times New Roman"/>
              </a:rPr>
              <a:t>GBA</a:t>
            </a:r>
            <a:endParaRPr lang="en-US" sz="1600" i="1" dirty="0">
              <a:solidFill>
                <a:prstClr val="black"/>
              </a:solidFill>
              <a:latin typeface="Times New Roman"/>
              <a:cs typeface="Times New Roman"/>
            </a:endParaRPr>
          </a:p>
        </p:txBody>
      </p:sp>
      <p:cxnSp>
        <p:nvCxnSpPr>
          <p:cNvPr id="54" name="Straight Arrow Connector 53"/>
          <p:cNvCxnSpPr/>
          <p:nvPr/>
        </p:nvCxnSpPr>
        <p:spPr>
          <a:xfrm>
            <a:off x="2053003" y="318951"/>
            <a:ext cx="596523" cy="407558"/>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3286877" y="-207"/>
            <a:ext cx="1349241" cy="338554"/>
          </a:xfrm>
          <a:prstGeom prst="rect">
            <a:avLst/>
          </a:prstGeom>
          <a:noFill/>
        </p:spPr>
        <p:txBody>
          <a:bodyPr wrap="square" rtlCol="0">
            <a:spAutoFit/>
          </a:bodyPr>
          <a:lstStyle/>
          <a:p>
            <a:pPr lvl="0" algn="ctr"/>
            <a:r>
              <a:rPr lang="en-US" sz="1600" i="1" dirty="0" smtClean="0">
                <a:solidFill>
                  <a:prstClr val="black"/>
                </a:solidFill>
                <a:latin typeface="Times New Roman"/>
                <a:cs typeface="Times New Roman"/>
              </a:rPr>
              <a:t>GCH-1</a:t>
            </a:r>
            <a:endParaRPr lang="en-US" sz="1600" i="1" dirty="0">
              <a:solidFill>
                <a:prstClr val="black"/>
              </a:solidFill>
              <a:latin typeface="Times New Roman"/>
              <a:cs typeface="Times New Roman"/>
            </a:endParaRPr>
          </a:p>
        </p:txBody>
      </p:sp>
      <p:cxnSp>
        <p:nvCxnSpPr>
          <p:cNvPr id="58" name="Straight Arrow Connector 57"/>
          <p:cNvCxnSpPr>
            <a:stCxn id="56" idx="2"/>
          </p:cNvCxnSpPr>
          <p:nvPr/>
        </p:nvCxnSpPr>
        <p:spPr>
          <a:xfrm flipH="1">
            <a:off x="3481307" y="338347"/>
            <a:ext cx="480191" cy="393910"/>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Shape 213"/>
          <p:cNvSpPr txBox="1">
            <a:spLocks/>
          </p:cNvSpPr>
          <p:nvPr/>
        </p:nvSpPr>
        <p:spPr>
          <a:xfrm>
            <a:off x="5054002" y="60911"/>
            <a:ext cx="4050682" cy="583114"/>
          </a:xfrm>
          <a:prstGeom prst="rect">
            <a:avLst/>
          </a:prstGeom>
        </p:spPr>
        <p:txBody>
          <a:bodyPr lIns="0" tIns="0" rIns="0" bIns="0">
            <a:normAutofit fontScale="85000" lnSpcReduction="10000"/>
          </a:bodyPr>
          <a:lstStyle>
            <a:lvl1pPr algn="ctr" defTabSz="457200" rtl="0" eaLnBrk="1" latinLnBrk="0" hangingPunct="1">
              <a:spcBef>
                <a:spcPct val="0"/>
              </a:spcBef>
              <a:buNone/>
              <a:defRPr sz="4400" b="1" kern="1200">
                <a:solidFill>
                  <a:srgbClr val="FF0000"/>
                </a:solidFill>
                <a:latin typeface="+mj-lt"/>
                <a:ea typeface="+mj-ea"/>
                <a:cs typeface="+mj-cs"/>
              </a:defRPr>
            </a:lvl1pPr>
          </a:lstStyle>
          <a:p>
            <a:pPr defTabSz="740663">
              <a:defRPr sz="1800">
                <a:solidFill>
                  <a:srgbClr val="000000"/>
                </a:solidFill>
              </a:defRPr>
            </a:pPr>
            <a:r>
              <a:rPr lang="en-US" sz="3240" dirty="0" smtClean="0">
                <a:solidFill>
                  <a:srgbClr val="B32216"/>
                </a:solidFill>
              </a:rPr>
              <a:t>PD as currently envisioned</a:t>
            </a:r>
            <a:endParaRPr lang="en-US" sz="2916" dirty="0">
              <a:solidFill>
                <a:srgbClr val="B32216"/>
              </a:solidFill>
            </a:endParaRPr>
          </a:p>
        </p:txBody>
      </p:sp>
      <p:sp>
        <p:nvSpPr>
          <p:cNvPr id="2" name="TextBox 1"/>
          <p:cNvSpPr txBox="1"/>
          <p:nvPr/>
        </p:nvSpPr>
        <p:spPr>
          <a:xfrm>
            <a:off x="66188" y="6407552"/>
            <a:ext cx="3991428" cy="461665"/>
          </a:xfrm>
          <a:prstGeom prst="rect">
            <a:avLst/>
          </a:prstGeom>
          <a:noFill/>
        </p:spPr>
        <p:txBody>
          <a:bodyPr wrap="square" rtlCol="0">
            <a:spAutoFit/>
          </a:bodyPr>
          <a:lstStyle/>
          <a:p>
            <a:r>
              <a:rPr lang="en-US" sz="1200" dirty="0" smtClean="0"/>
              <a:t>The </a:t>
            </a:r>
            <a:r>
              <a:rPr lang="en-US" sz="1200" i="1" dirty="0" smtClean="0"/>
              <a:t>Canard </a:t>
            </a:r>
            <a:r>
              <a:rPr lang="en-US" sz="1200" i="1" dirty="0" err="1"/>
              <a:t>Digérateur</a:t>
            </a:r>
            <a:r>
              <a:rPr lang="en-US" sz="1200" i="1" dirty="0"/>
              <a:t> </a:t>
            </a:r>
            <a:r>
              <a:rPr lang="en-US" sz="1200" dirty="0"/>
              <a:t>or “Digesting </a:t>
            </a:r>
            <a:r>
              <a:rPr lang="en-US" sz="1200" dirty="0" smtClean="0"/>
              <a:t>Duck” made </a:t>
            </a:r>
            <a:r>
              <a:rPr lang="en-US" sz="1200" dirty="0"/>
              <a:t>by Jacques de </a:t>
            </a:r>
            <a:r>
              <a:rPr lang="en-US" sz="1200" dirty="0" err="1"/>
              <a:t>Vaucanson</a:t>
            </a:r>
            <a:r>
              <a:rPr lang="en-US" sz="1200" dirty="0"/>
              <a:t> in the 18</a:t>
            </a:r>
            <a:r>
              <a:rPr lang="en-US" sz="1200" baseline="30000" dirty="0"/>
              <a:t>th</a:t>
            </a:r>
            <a:r>
              <a:rPr lang="en-US" sz="1200" dirty="0"/>
              <a:t> </a:t>
            </a:r>
            <a:r>
              <a:rPr lang="en-US" sz="1200" dirty="0" smtClean="0"/>
              <a:t>century</a:t>
            </a:r>
            <a:r>
              <a:rPr lang="en-US" sz="1200" dirty="0"/>
              <a:t> </a:t>
            </a:r>
          </a:p>
        </p:txBody>
      </p:sp>
    </p:spTree>
    <p:extLst>
      <p:ext uri="{BB962C8B-B14F-4D97-AF65-F5344CB8AC3E}">
        <p14:creationId xmlns:p14="http://schemas.microsoft.com/office/powerpoint/2010/main" val="162172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5" grpId="0"/>
      <p:bldP spid="20" grpId="0"/>
      <p:bldP spid="23" grpId="0"/>
      <p:bldP spid="26" grpId="0"/>
      <p:bldP spid="28" grpId="0"/>
      <p:bldP spid="29" grpId="0"/>
      <p:bldP spid="36" grpId="0"/>
      <p:bldP spid="40" grpId="0"/>
      <p:bldP spid="43" grpId="0"/>
      <p:bldP spid="47" grpId="0"/>
      <p:bldP spid="53" grpId="0"/>
      <p:bldP spid="5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9300" y="0"/>
            <a:ext cx="7629646" cy="6858000"/>
          </a:xfrm>
          <a:prstGeom prst="rect">
            <a:avLst/>
          </a:prstGeom>
        </p:spPr>
      </p:pic>
      <p:sp>
        <p:nvSpPr>
          <p:cNvPr id="3" name="TextBox 2"/>
          <p:cNvSpPr txBox="1"/>
          <p:nvPr/>
        </p:nvSpPr>
        <p:spPr>
          <a:xfrm>
            <a:off x="6059299" y="6603998"/>
            <a:ext cx="2355933" cy="276999"/>
          </a:xfrm>
          <a:prstGeom prst="rect">
            <a:avLst/>
          </a:prstGeom>
          <a:noFill/>
        </p:spPr>
        <p:txBody>
          <a:bodyPr wrap="none" rtlCol="0">
            <a:spAutoFit/>
          </a:bodyPr>
          <a:lstStyle/>
          <a:p>
            <a:r>
              <a:rPr lang="en-US" sz="1200" dirty="0" smtClean="0"/>
              <a:t>Espay, </a:t>
            </a:r>
            <a:r>
              <a:rPr lang="en-US" sz="1200" dirty="0" err="1" smtClean="0"/>
              <a:t>Brundin</a:t>
            </a:r>
            <a:r>
              <a:rPr lang="en-US" sz="1200" dirty="0" smtClean="0"/>
              <a:t> and Lang, in review</a:t>
            </a:r>
            <a:endParaRPr lang="en-US" sz="1200" dirty="0"/>
          </a:p>
        </p:txBody>
      </p:sp>
      <p:sp>
        <p:nvSpPr>
          <p:cNvPr id="4" name="Shape 213"/>
          <p:cNvSpPr txBox="1">
            <a:spLocks/>
          </p:cNvSpPr>
          <p:nvPr/>
        </p:nvSpPr>
        <p:spPr>
          <a:xfrm>
            <a:off x="4509717" y="5558196"/>
            <a:ext cx="4050682" cy="828089"/>
          </a:xfrm>
          <a:prstGeom prst="rect">
            <a:avLst/>
          </a:prstGeom>
        </p:spPr>
        <p:txBody>
          <a:bodyPr lIns="0" tIns="0" rIns="0" bIns="0">
            <a:normAutofit fontScale="92500" lnSpcReduction="10000"/>
          </a:bodyPr>
          <a:lstStyle>
            <a:lvl1pPr algn="ctr" defTabSz="457200" rtl="0" eaLnBrk="1" latinLnBrk="0" hangingPunct="1">
              <a:spcBef>
                <a:spcPct val="0"/>
              </a:spcBef>
              <a:buNone/>
              <a:defRPr sz="4400" b="1" kern="1200">
                <a:solidFill>
                  <a:srgbClr val="FF0000"/>
                </a:solidFill>
                <a:latin typeface="+mj-lt"/>
                <a:ea typeface="+mj-ea"/>
                <a:cs typeface="+mj-cs"/>
              </a:defRPr>
            </a:lvl1pPr>
          </a:lstStyle>
          <a:p>
            <a:pPr defTabSz="740663">
              <a:defRPr sz="1800">
                <a:solidFill>
                  <a:srgbClr val="000000"/>
                </a:solidFill>
              </a:defRPr>
            </a:pPr>
            <a:r>
              <a:rPr lang="en-US" sz="3240" dirty="0" smtClean="0">
                <a:solidFill>
                  <a:srgbClr val="B32216"/>
                </a:solidFill>
              </a:rPr>
              <a:t>PD as a “collection of distinct animals”</a:t>
            </a:r>
            <a:endParaRPr lang="en-US" sz="2916" dirty="0">
              <a:solidFill>
                <a:srgbClr val="B32216"/>
              </a:solidFill>
            </a:endParaRPr>
          </a:p>
        </p:txBody>
      </p:sp>
    </p:spTree>
    <p:extLst>
      <p:ext uri="{BB962C8B-B14F-4D97-AF65-F5344CB8AC3E}">
        <p14:creationId xmlns:p14="http://schemas.microsoft.com/office/powerpoint/2010/main" val="17262711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700"/>
            <a:ext cx="9144000" cy="6812038"/>
          </a:xfrm>
          <a:prstGeom prst="rect">
            <a:avLst/>
          </a:prstGeom>
        </p:spPr>
      </p:pic>
      <p:sp>
        <p:nvSpPr>
          <p:cNvPr id="3" name="TextBox 2"/>
          <p:cNvSpPr txBox="1"/>
          <p:nvPr/>
        </p:nvSpPr>
        <p:spPr>
          <a:xfrm>
            <a:off x="0" y="27735"/>
            <a:ext cx="1659717" cy="646331"/>
          </a:xfrm>
          <a:prstGeom prst="rect">
            <a:avLst/>
          </a:prstGeom>
          <a:noFill/>
        </p:spPr>
        <p:txBody>
          <a:bodyPr wrap="none" rtlCol="0">
            <a:spAutoFit/>
          </a:bodyPr>
          <a:lstStyle/>
          <a:p>
            <a:r>
              <a:rPr lang="en-US" b="1" dirty="0" smtClean="0">
                <a:solidFill>
                  <a:srgbClr val="BA0000"/>
                </a:solidFill>
              </a:rPr>
              <a:t>Diagnostic tiers</a:t>
            </a:r>
          </a:p>
          <a:p>
            <a:r>
              <a:rPr lang="en-US" b="1" dirty="0" smtClean="0">
                <a:solidFill>
                  <a:srgbClr val="BA0000"/>
                </a:solidFill>
              </a:rPr>
              <a:t>(Reductionism)</a:t>
            </a:r>
            <a:endParaRPr lang="en-US" b="1" dirty="0">
              <a:solidFill>
                <a:srgbClr val="BA0000"/>
              </a:solidFill>
            </a:endParaRPr>
          </a:p>
        </p:txBody>
      </p:sp>
      <p:sp>
        <p:nvSpPr>
          <p:cNvPr id="4" name="TextBox 3"/>
          <p:cNvSpPr txBox="1"/>
          <p:nvPr/>
        </p:nvSpPr>
        <p:spPr>
          <a:xfrm>
            <a:off x="0" y="2973146"/>
            <a:ext cx="2005677" cy="646331"/>
          </a:xfrm>
          <a:prstGeom prst="rect">
            <a:avLst/>
          </a:prstGeom>
          <a:noFill/>
        </p:spPr>
        <p:txBody>
          <a:bodyPr wrap="none" rtlCol="0">
            <a:spAutoFit/>
          </a:bodyPr>
          <a:lstStyle/>
          <a:p>
            <a:r>
              <a:rPr lang="en-US" b="1" dirty="0" smtClean="0">
                <a:solidFill>
                  <a:srgbClr val="BA0000"/>
                </a:solidFill>
              </a:rPr>
              <a:t>Diagnostic systems</a:t>
            </a:r>
          </a:p>
          <a:p>
            <a:r>
              <a:rPr lang="en-US" b="1" dirty="0" smtClean="0">
                <a:solidFill>
                  <a:srgbClr val="BA0000"/>
                </a:solidFill>
              </a:rPr>
              <a:t>(</a:t>
            </a:r>
            <a:r>
              <a:rPr lang="en-US" b="1" dirty="0" err="1" smtClean="0">
                <a:solidFill>
                  <a:srgbClr val="BA0000"/>
                </a:solidFill>
              </a:rPr>
              <a:t>Integrationism</a:t>
            </a:r>
            <a:r>
              <a:rPr lang="en-US" b="1" dirty="0" smtClean="0">
                <a:solidFill>
                  <a:srgbClr val="BA0000"/>
                </a:solidFill>
              </a:rPr>
              <a:t>)</a:t>
            </a:r>
            <a:endParaRPr lang="en-US" b="1" dirty="0">
              <a:solidFill>
                <a:srgbClr val="BA0000"/>
              </a:solidFill>
            </a:endParaRPr>
          </a:p>
        </p:txBody>
      </p:sp>
      <p:sp>
        <p:nvSpPr>
          <p:cNvPr id="5" name="Down Arrow 4"/>
          <p:cNvSpPr/>
          <p:nvPr/>
        </p:nvSpPr>
        <p:spPr>
          <a:xfrm>
            <a:off x="568106" y="835576"/>
            <a:ext cx="317471" cy="2087434"/>
          </a:xfrm>
          <a:prstGeom prst="downArrow">
            <a:avLst/>
          </a:prstGeom>
          <a:solidFill>
            <a:schemeClr val="accent6">
              <a:lumMod val="75000"/>
              <a:alpha val="4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023013" y="6585855"/>
            <a:ext cx="2355933" cy="276999"/>
          </a:xfrm>
          <a:prstGeom prst="rect">
            <a:avLst/>
          </a:prstGeom>
          <a:noFill/>
        </p:spPr>
        <p:txBody>
          <a:bodyPr wrap="none" rtlCol="0">
            <a:spAutoFit/>
          </a:bodyPr>
          <a:lstStyle/>
          <a:p>
            <a:r>
              <a:rPr lang="en-US" sz="1200" dirty="0" smtClean="0"/>
              <a:t>Espay, </a:t>
            </a:r>
            <a:r>
              <a:rPr lang="en-US" sz="1200" dirty="0" err="1" smtClean="0"/>
              <a:t>Brundin</a:t>
            </a:r>
            <a:r>
              <a:rPr lang="en-US" sz="1200" dirty="0" smtClean="0"/>
              <a:t> and Lang, in review</a:t>
            </a:r>
            <a:endParaRPr lang="en-US" sz="1200" dirty="0"/>
          </a:p>
        </p:txBody>
      </p:sp>
    </p:spTree>
    <p:extLst>
      <p:ext uri="{BB962C8B-B14F-4D97-AF65-F5344CB8AC3E}">
        <p14:creationId xmlns:p14="http://schemas.microsoft.com/office/powerpoint/2010/main" val="24038337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BA0000"/>
                </a:solidFill>
              </a:rPr>
              <a:t>Pitfalls in technologies: measurements</a:t>
            </a:r>
            <a:endParaRPr lang="en-US" dirty="0">
              <a:solidFill>
                <a:srgbClr val="BA0000"/>
              </a:solidFill>
            </a:endParaRPr>
          </a:p>
        </p:txBody>
      </p:sp>
      <p:sp>
        <p:nvSpPr>
          <p:cNvPr id="3" name="Content Placeholder 2"/>
          <p:cNvSpPr>
            <a:spLocks noGrp="1"/>
          </p:cNvSpPr>
          <p:nvPr>
            <p:ph idx="1"/>
          </p:nvPr>
        </p:nvSpPr>
        <p:spPr>
          <a:xfrm>
            <a:off x="457200" y="1600200"/>
            <a:ext cx="8229600" cy="4822371"/>
          </a:xfrm>
        </p:spPr>
        <p:txBody>
          <a:bodyPr>
            <a:normAutofit fontScale="92500" lnSpcReduction="20000"/>
          </a:bodyPr>
          <a:lstStyle/>
          <a:p>
            <a:r>
              <a:rPr lang="en-US" dirty="0" smtClean="0"/>
              <a:t>Complexity of what to measure</a:t>
            </a:r>
          </a:p>
          <a:p>
            <a:r>
              <a:rPr lang="en-US" dirty="0" smtClean="0"/>
              <a:t>How many measures are relevant to each patient and responsive to changes over time</a:t>
            </a:r>
          </a:p>
          <a:p>
            <a:pPr lvl="1"/>
            <a:r>
              <a:rPr lang="en-US" dirty="0" smtClean="0"/>
              <a:t>Motor</a:t>
            </a:r>
          </a:p>
          <a:p>
            <a:pPr lvl="1"/>
            <a:r>
              <a:rPr lang="en-US" dirty="0" smtClean="0"/>
              <a:t>Non-motor</a:t>
            </a:r>
          </a:p>
          <a:p>
            <a:r>
              <a:rPr lang="en-US" dirty="0" smtClean="0"/>
              <a:t>How much to measure: single vs. multiple sensors (burden)</a:t>
            </a:r>
          </a:p>
          <a:p>
            <a:r>
              <a:rPr lang="en-US" dirty="0" smtClean="0"/>
              <a:t>How long to measure: intermittent vs. continuous (</a:t>
            </a:r>
            <a:r>
              <a:rPr lang="en-US" dirty="0" err="1" smtClean="0"/>
              <a:t>wearability</a:t>
            </a:r>
            <a:r>
              <a:rPr lang="en-US" dirty="0" smtClean="0"/>
              <a:t>)</a:t>
            </a:r>
          </a:p>
          <a:p>
            <a:r>
              <a:rPr lang="en-US" dirty="0" smtClean="0"/>
              <a:t>“Big data” unlikely to impact greater understanding of disease subtypes</a:t>
            </a:r>
            <a:endParaRPr lang="en-US" dirty="0"/>
          </a:p>
        </p:txBody>
      </p:sp>
    </p:spTree>
    <p:extLst>
      <p:ext uri="{BB962C8B-B14F-4D97-AF65-F5344CB8AC3E}">
        <p14:creationId xmlns:p14="http://schemas.microsoft.com/office/powerpoint/2010/main" val="1625393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138393109"/>
              </p:ext>
            </p:extLst>
          </p:nvPr>
        </p:nvGraphicFramePr>
        <p:xfrm>
          <a:off x="921026" y="609600"/>
          <a:ext cx="7613374"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Left Arrow 2"/>
          <p:cNvSpPr/>
          <p:nvPr/>
        </p:nvSpPr>
        <p:spPr>
          <a:xfrm>
            <a:off x="7220857" y="2521857"/>
            <a:ext cx="1578429" cy="743857"/>
          </a:xfrm>
          <a:prstGeom prst="leftArrow">
            <a:avLst/>
          </a:prstGeom>
          <a:solidFill>
            <a:srgbClr val="BA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5745175"/>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454"/>
            <a:ext cx="8229600" cy="1143000"/>
          </a:xfrm>
        </p:spPr>
        <p:txBody>
          <a:bodyPr>
            <a:normAutofit fontScale="90000"/>
          </a:bodyPr>
          <a:lstStyle/>
          <a:p>
            <a:r>
              <a:rPr lang="en-US" dirty="0" smtClean="0">
                <a:solidFill>
                  <a:srgbClr val="BA0000"/>
                </a:solidFill>
              </a:rPr>
              <a:t>What can we learn from Cardiac Resynchronization Therapy?</a:t>
            </a:r>
            <a:endParaRPr lang="en-US" dirty="0">
              <a:solidFill>
                <a:srgbClr val="BA0000"/>
              </a:solidFill>
            </a:endParaRPr>
          </a:p>
        </p:txBody>
      </p:sp>
      <p:pic>
        <p:nvPicPr>
          <p:cNvPr id="1026" name="Picture 2" descr="ProtectaXTDF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71600"/>
            <a:ext cx="2065155" cy="2667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71798" y="1693459"/>
            <a:ext cx="5899245"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Therapy: Pacing and Shock algorithms</a:t>
            </a:r>
          </a:p>
          <a:p>
            <a:pPr marL="285750" indent="-285750">
              <a:buFont typeface="Arial" panose="020B0604020202020204" pitchFamily="34" charset="0"/>
              <a:buChar char="•"/>
            </a:pPr>
            <a:r>
              <a:rPr lang="en-US" sz="2000" dirty="0" smtClean="0"/>
              <a:t>Diagnosis: Fluid Status Monitoring</a:t>
            </a:r>
          </a:p>
          <a:p>
            <a:pPr marL="285750" indent="-285750">
              <a:buFont typeface="Arial" panose="020B0604020202020204" pitchFamily="34" charset="0"/>
              <a:buChar char="•"/>
            </a:pPr>
            <a:r>
              <a:rPr lang="en-US" sz="2000" dirty="0" smtClean="0"/>
              <a:t>Patient Management: Remote monitoring system provide fast and easy remote device follow-up</a:t>
            </a:r>
            <a:endParaRPr lang="en-US" sz="20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8713" y="3407713"/>
            <a:ext cx="7391400" cy="3143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0" y="6586982"/>
            <a:ext cx="3509102" cy="276999"/>
          </a:xfrm>
          <a:prstGeom prst="rect">
            <a:avLst/>
          </a:prstGeom>
          <a:noFill/>
        </p:spPr>
        <p:txBody>
          <a:bodyPr wrap="none" rtlCol="0">
            <a:spAutoFit/>
          </a:bodyPr>
          <a:lstStyle/>
          <a:p>
            <a:r>
              <a:rPr lang="en-US" sz="1200" dirty="0"/>
              <a:t>http://www.medtronicheart.com/patients/index.htm</a:t>
            </a:r>
          </a:p>
        </p:txBody>
      </p:sp>
    </p:spTree>
    <p:extLst>
      <p:ext uri="{BB962C8B-B14F-4D97-AF65-F5344CB8AC3E}">
        <p14:creationId xmlns:p14="http://schemas.microsoft.com/office/powerpoint/2010/main" val="3243828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454"/>
            <a:ext cx="8229600" cy="1143000"/>
          </a:xfrm>
        </p:spPr>
        <p:txBody>
          <a:bodyPr>
            <a:normAutofit/>
          </a:bodyPr>
          <a:lstStyle/>
          <a:p>
            <a:r>
              <a:rPr lang="en-US" dirty="0" smtClean="0">
                <a:solidFill>
                  <a:srgbClr val="BA0000"/>
                </a:solidFill>
              </a:rPr>
              <a:t>What can we learn from Diabetes?</a:t>
            </a:r>
            <a:endParaRPr lang="en-US" dirty="0">
              <a:solidFill>
                <a:srgbClr val="BA0000"/>
              </a:solidFill>
            </a:endParaRPr>
          </a:p>
        </p:txBody>
      </p:sp>
      <p:pic>
        <p:nvPicPr>
          <p:cNvPr id="3" name="Picture 2" descr="MiniMed® 530G with Enl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921" y="1541603"/>
            <a:ext cx="3512213" cy="25639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630305" y="1541603"/>
            <a:ext cx="5472752"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Therapy: </a:t>
            </a:r>
            <a:r>
              <a:rPr lang="en-US" sz="2000" dirty="0"/>
              <a:t>Threshold Suspend, which automatically stops insulin delivery when sensor glucose values reach a preset low threshold.</a:t>
            </a:r>
          </a:p>
          <a:p>
            <a:pPr marL="285750" indent="-285750">
              <a:buFont typeface="Arial" panose="020B0604020202020204" pitchFamily="34" charset="0"/>
              <a:buChar char="•"/>
            </a:pPr>
            <a:r>
              <a:rPr lang="en-US" sz="2000" dirty="0" smtClean="0"/>
              <a:t>Diagnosis: Continuous blood glucose monitoring</a:t>
            </a:r>
          </a:p>
          <a:p>
            <a:pPr marL="285750" indent="-285750">
              <a:buFont typeface="Arial" panose="020B0604020202020204" pitchFamily="34" charset="0"/>
              <a:buChar char="•"/>
            </a:pPr>
            <a:r>
              <a:rPr lang="en-US" sz="2000" dirty="0" smtClean="0"/>
              <a:t>Patient Management: Patient and Physician reporting on trends </a:t>
            </a:r>
            <a:endParaRPr lang="en-US" sz="2000" dirty="0"/>
          </a:p>
        </p:txBody>
      </p:sp>
      <p:pic>
        <p:nvPicPr>
          <p:cNvPr id="1029" name="Picture 5" descr="http://media.corporate-ir.net/media_files/IROL/25/251324/Images/1292429324533_low_resolu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967" y="3781507"/>
            <a:ext cx="4026090" cy="31131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45280"/>
            <a:ext cx="5388159" cy="1716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 y="6027003"/>
            <a:ext cx="5295332" cy="830997"/>
          </a:xfrm>
          <a:prstGeom prst="rect">
            <a:avLst/>
          </a:prstGeom>
          <a:noFill/>
        </p:spPr>
        <p:txBody>
          <a:bodyPr wrap="square" rtlCol="0">
            <a:spAutoFit/>
          </a:bodyPr>
          <a:lstStyle/>
          <a:p>
            <a:r>
              <a:rPr lang="en-US" sz="1200" dirty="0">
                <a:hlinkClick r:id="rId5"/>
              </a:rPr>
              <a:t>http://</a:t>
            </a:r>
            <a:r>
              <a:rPr lang="en-US" sz="1200" dirty="0" smtClean="0">
                <a:hlinkClick r:id="rId5"/>
              </a:rPr>
              <a:t>www.medtronicdiabetes.com/treatment-and-products/carelink-personal-diabetes-software</a:t>
            </a:r>
            <a:endParaRPr lang="en-US" sz="1200" dirty="0" smtClean="0"/>
          </a:p>
          <a:p>
            <a:r>
              <a:rPr lang="en-US" sz="1200" dirty="0" smtClean="0"/>
              <a:t>http</a:t>
            </a:r>
            <a:r>
              <a:rPr lang="en-US" sz="1200" dirty="0"/>
              <a:t>://media.corporate-ir.net/media_files/IROL/25/251324/Images/1292429324533_high_resolution.jpg</a:t>
            </a:r>
          </a:p>
        </p:txBody>
      </p:sp>
    </p:spTree>
    <p:extLst>
      <p:ext uri="{BB962C8B-B14F-4D97-AF65-F5344CB8AC3E}">
        <p14:creationId xmlns:p14="http://schemas.microsoft.com/office/powerpoint/2010/main" val="18612110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454"/>
            <a:ext cx="8229600" cy="1143000"/>
          </a:xfrm>
        </p:spPr>
        <p:txBody>
          <a:bodyPr>
            <a:normAutofit fontScale="90000"/>
          </a:bodyPr>
          <a:lstStyle/>
          <a:p>
            <a:r>
              <a:rPr lang="en-US" dirty="0" smtClean="0">
                <a:solidFill>
                  <a:srgbClr val="BA0000"/>
                </a:solidFill>
              </a:rPr>
              <a:t>What can we learn from Pain Management?</a:t>
            </a:r>
            <a:endParaRPr lang="en-US" dirty="0">
              <a:solidFill>
                <a:srgbClr val="BA0000"/>
              </a:solidFill>
            </a:endParaRPr>
          </a:p>
        </p:txBody>
      </p:sp>
      <p:sp>
        <p:nvSpPr>
          <p:cNvPr id="7" name="TextBox 6"/>
          <p:cNvSpPr txBox="1"/>
          <p:nvPr/>
        </p:nvSpPr>
        <p:spPr>
          <a:xfrm>
            <a:off x="2961564" y="1541603"/>
            <a:ext cx="6073254"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Therapy: </a:t>
            </a:r>
            <a:r>
              <a:rPr lang="en-US" sz="2000" dirty="0" err="1" smtClean="0"/>
              <a:t>AdaptiveStim</a:t>
            </a:r>
            <a:r>
              <a:rPr lang="en-US" sz="2000" dirty="0" smtClean="0"/>
              <a:t> automatically </a:t>
            </a:r>
            <a:r>
              <a:rPr lang="en-US" sz="2000" dirty="0"/>
              <a:t>adjusts stimulation based on the patient's needs and preferences in different body positions</a:t>
            </a:r>
          </a:p>
          <a:p>
            <a:pPr marL="285750" indent="-285750">
              <a:buFont typeface="Arial" panose="020B0604020202020204" pitchFamily="34" charset="0"/>
              <a:buChar char="•"/>
            </a:pPr>
            <a:r>
              <a:rPr lang="en-US" sz="2000" dirty="0" smtClean="0"/>
              <a:t>Diagnosis: </a:t>
            </a:r>
            <a:r>
              <a:rPr lang="en-US" sz="2000" dirty="0" err="1"/>
              <a:t>AdaptiveStim</a:t>
            </a:r>
            <a:r>
              <a:rPr lang="en-US" sz="2000" dirty="0"/>
              <a:t> Diary provides objective data regarding patient </a:t>
            </a:r>
            <a:r>
              <a:rPr lang="en-US" sz="2000" dirty="0" smtClean="0"/>
              <a:t>activity</a:t>
            </a:r>
            <a:endParaRPr lang="en-US" sz="2000" dirty="0"/>
          </a:p>
        </p:txBody>
      </p:sp>
      <p:pic>
        <p:nvPicPr>
          <p:cNvPr id="3074" name="Picture 2" descr="http://www.restoresensor.eu/uploaded_files/images/image_5_copy_U18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0600" y="3131459"/>
            <a:ext cx="6423399" cy="341876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media.corporate-ir.net/media_files/IROL/25/251324/Images/1321553376673_high_resolu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3" y="1432420"/>
            <a:ext cx="2733389" cy="29556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550223"/>
            <a:ext cx="5337615" cy="307777"/>
          </a:xfrm>
          <a:prstGeom prst="rect">
            <a:avLst/>
          </a:prstGeom>
          <a:noFill/>
        </p:spPr>
        <p:txBody>
          <a:bodyPr wrap="none" rtlCol="0">
            <a:spAutoFit/>
          </a:bodyPr>
          <a:lstStyle/>
          <a:p>
            <a:r>
              <a:rPr lang="en-US" sz="1400" dirty="0"/>
              <a:t>http://professional.medtronic.com/pt/neuro/scs/prod/restore-sensor/</a:t>
            </a:r>
          </a:p>
        </p:txBody>
      </p:sp>
    </p:spTree>
    <p:extLst>
      <p:ext uri="{BB962C8B-B14F-4D97-AF65-F5344CB8AC3E}">
        <p14:creationId xmlns:p14="http://schemas.microsoft.com/office/powerpoint/2010/main" val="24996947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
          <p:cNvSpPr>
            <a:spLocks noGrp="1"/>
          </p:cNvSpPr>
          <p:nvPr>
            <p:ph idx="1"/>
          </p:nvPr>
        </p:nvSpPr>
        <p:spPr>
          <a:xfrm>
            <a:off x="1" y="1600200"/>
            <a:ext cx="8834275" cy="987817"/>
          </a:xfrm>
        </p:spPr>
        <p:txBody>
          <a:bodyPr>
            <a:noAutofit/>
          </a:bodyPr>
          <a:lstStyle/>
          <a:p>
            <a:pPr marL="0" indent="0">
              <a:lnSpc>
                <a:spcPts val="3080"/>
              </a:lnSpc>
              <a:spcAft>
                <a:spcPts val="600"/>
              </a:spcAft>
              <a:buNone/>
            </a:pPr>
            <a:r>
              <a:rPr lang="en-US" sz="1600" b="0" u="sng" dirty="0" smtClean="0">
                <a:solidFill>
                  <a:schemeClr val="tx2"/>
                </a:solidFill>
              </a:rPr>
              <a:t>Technology Goal</a:t>
            </a:r>
          </a:p>
          <a:p>
            <a:pPr>
              <a:spcAft>
                <a:spcPts val="600"/>
              </a:spcAft>
            </a:pPr>
            <a:r>
              <a:rPr lang="en-US" sz="1600" b="0" dirty="0" smtClean="0">
                <a:solidFill>
                  <a:schemeClr val="tx2"/>
                </a:solidFill>
              </a:rPr>
              <a:t>Improve patient selection and identify “DBS-ready” patients</a:t>
            </a:r>
          </a:p>
          <a:p>
            <a:pPr>
              <a:spcAft>
                <a:spcPts val="600"/>
              </a:spcAft>
            </a:pPr>
            <a:r>
              <a:rPr lang="en-US" sz="1600" dirty="0" smtClean="0">
                <a:solidFill>
                  <a:schemeClr val="tx2"/>
                </a:solidFill>
              </a:rPr>
              <a:t>Confidence in decision with objective measures</a:t>
            </a:r>
            <a:endParaRPr lang="en-US" sz="1600" b="0" dirty="0" smtClean="0">
              <a:solidFill>
                <a:schemeClr val="tx2"/>
              </a:solidFill>
            </a:endParaRPr>
          </a:p>
          <a:p>
            <a:r>
              <a:rPr lang="en-US" sz="1600" b="0" dirty="0" smtClean="0">
                <a:solidFill>
                  <a:schemeClr val="tx2"/>
                </a:solidFill>
              </a:rPr>
              <a:t>Reduce </a:t>
            </a:r>
            <a:r>
              <a:rPr lang="en-US" sz="1600" b="0" dirty="0">
                <a:solidFill>
                  <a:schemeClr val="tx2"/>
                </a:solidFill>
              </a:rPr>
              <a:t>physician burden </a:t>
            </a:r>
            <a:r>
              <a:rPr lang="en-US" sz="1600" b="0" dirty="0" smtClean="0">
                <a:solidFill>
                  <a:schemeClr val="tx2"/>
                </a:solidFill>
              </a:rPr>
              <a:t>and simplify </a:t>
            </a:r>
            <a:r>
              <a:rPr lang="en-US" sz="1600" b="0" dirty="0">
                <a:solidFill>
                  <a:schemeClr val="tx2"/>
                </a:solidFill>
              </a:rPr>
              <a:t>patient follow-up</a:t>
            </a:r>
          </a:p>
          <a:p>
            <a:pPr marL="548640"/>
            <a:endParaRPr lang="en-US" sz="1600" i="1" dirty="0" smtClean="0">
              <a:solidFill>
                <a:schemeClr val="tx2"/>
              </a:solidFill>
            </a:endParaRPr>
          </a:p>
        </p:txBody>
      </p:sp>
      <p:sp>
        <p:nvSpPr>
          <p:cNvPr id="30" name="Title 1"/>
          <p:cNvSpPr txBox="1">
            <a:spLocks/>
          </p:cNvSpPr>
          <p:nvPr/>
        </p:nvSpPr>
        <p:spPr>
          <a:xfrm>
            <a:off x="0" y="191068"/>
            <a:ext cx="9143999" cy="608763"/>
          </a:xfrm>
          <a:prstGeom prst="rect">
            <a:avLst/>
          </a:prstGeom>
        </p:spPr>
        <p:txBody>
          <a:bodyPr>
            <a:noAutofit/>
          </a:bodyPr>
          <a:lstStyle>
            <a:lvl1pPr algn="l" rtl="0" fontAlgn="base">
              <a:spcBef>
                <a:spcPct val="0"/>
              </a:spcBef>
              <a:spcAft>
                <a:spcPct val="0"/>
              </a:spcAft>
              <a:defRPr sz="2000" baseline="0">
                <a:solidFill>
                  <a:schemeClr val="bg1"/>
                </a:solidFill>
                <a:latin typeface="+mn-lt"/>
                <a:ea typeface="+mj-ea"/>
                <a:cs typeface="+mj-cs"/>
              </a:defRPr>
            </a:lvl1pPr>
            <a:lvl2pPr algn="l" rtl="0" fontAlgn="base">
              <a:spcBef>
                <a:spcPct val="0"/>
              </a:spcBef>
              <a:spcAft>
                <a:spcPct val="0"/>
              </a:spcAft>
              <a:defRPr sz="3200">
                <a:solidFill>
                  <a:schemeClr val="bg1"/>
                </a:solidFill>
                <a:latin typeface="Chaparral Pro" pitchFamily="18" charset="0"/>
                <a:ea typeface="ヒラギノ角ゴ Pro W3"/>
                <a:cs typeface="ヒラギノ角ゴ Pro W3"/>
              </a:defRPr>
            </a:lvl2pPr>
            <a:lvl3pPr algn="l" rtl="0" fontAlgn="base">
              <a:spcBef>
                <a:spcPct val="0"/>
              </a:spcBef>
              <a:spcAft>
                <a:spcPct val="0"/>
              </a:spcAft>
              <a:defRPr sz="3200">
                <a:solidFill>
                  <a:schemeClr val="bg1"/>
                </a:solidFill>
                <a:latin typeface="Chaparral Pro" pitchFamily="18" charset="0"/>
                <a:ea typeface="ヒラギノ角ゴ Pro W3"/>
                <a:cs typeface="ヒラギノ角ゴ Pro W3"/>
              </a:defRPr>
            </a:lvl3pPr>
            <a:lvl4pPr algn="l" rtl="0" fontAlgn="base">
              <a:spcBef>
                <a:spcPct val="0"/>
              </a:spcBef>
              <a:spcAft>
                <a:spcPct val="0"/>
              </a:spcAft>
              <a:defRPr sz="3200">
                <a:solidFill>
                  <a:schemeClr val="bg1"/>
                </a:solidFill>
                <a:latin typeface="Chaparral Pro" pitchFamily="18" charset="0"/>
                <a:ea typeface="ヒラギノ角ゴ Pro W3"/>
                <a:cs typeface="ヒラギノ角ゴ Pro W3"/>
              </a:defRPr>
            </a:lvl4pPr>
            <a:lvl5pPr algn="l" rtl="0" fontAlgn="base">
              <a:spcBef>
                <a:spcPct val="0"/>
              </a:spcBef>
              <a:spcAft>
                <a:spcPct val="0"/>
              </a:spcAft>
              <a:defRPr sz="3200">
                <a:solidFill>
                  <a:schemeClr val="bg1"/>
                </a:solidFill>
                <a:latin typeface="Chaparral Pro" pitchFamily="18" charset="0"/>
                <a:ea typeface="ヒラギノ角ゴ Pro W3"/>
                <a:cs typeface="ヒラギノ角ゴ Pro W3"/>
              </a:defRPr>
            </a:lvl5pPr>
            <a:lvl6pPr marL="457200" algn="l" rtl="0" fontAlgn="base">
              <a:spcBef>
                <a:spcPct val="0"/>
              </a:spcBef>
              <a:spcAft>
                <a:spcPct val="0"/>
              </a:spcAft>
              <a:defRPr sz="3200">
                <a:solidFill>
                  <a:schemeClr val="bg1"/>
                </a:solidFill>
                <a:latin typeface="Chaparral Pro" pitchFamily="18" charset="0"/>
                <a:ea typeface="ヒラギノ角ゴ Pro W3"/>
                <a:cs typeface="ヒラギノ角ゴ Pro W3"/>
              </a:defRPr>
            </a:lvl6pPr>
            <a:lvl7pPr marL="914400" algn="l" rtl="0" fontAlgn="base">
              <a:spcBef>
                <a:spcPct val="0"/>
              </a:spcBef>
              <a:spcAft>
                <a:spcPct val="0"/>
              </a:spcAft>
              <a:defRPr sz="3200">
                <a:solidFill>
                  <a:schemeClr val="bg1"/>
                </a:solidFill>
                <a:latin typeface="Chaparral Pro" pitchFamily="18" charset="0"/>
                <a:ea typeface="ヒラギノ角ゴ Pro W3"/>
                <a:cs typeface="ヒラギノ角ゴ Pro W3"/>
              </a:defRPr>
            </a:lvl7pPr>
            <a:lvl8pPr marL="1371600" algn="l" rtl="0" fontAlgn="base">
              <a:spcBef>
                <a:spcPct val="0"/>
              </a:spcBef>
              <a:spcAft>
                <a:spcPct val="0"/>
              </a:spcAft>
              <a:defRPr sz="3200">
                <a:solidFill>
                  <a:schemeClr val="bg1"/>
                </a:solidFill>
                <a:latin typeface="Chaparral Pro" pitchFamily="18" charset="0"/>
                <a:ea typeface="ヒラギノ角ゴ Pro W3"/>
                <a:cs typeface="ヒラギノ角ゴ Pro W3"/>
              </a:defRPr>
            </a:lvl8pPr>
            <a:lvl9pPr marL="1828800" algn="l" rtl="0" fontAlgn="base">
              <a:spcBef>
                <a:spcPct val="0"/>
              </a:spcBef>
              <a:spcAft>
                <a:spcPct val="0"/>
              </a:spcAft>
              <a:defRPr sz="3200">
                <a:solidFill>
                  <a:schemeClr val="bg1"/>
                </a:solidFill>
                <a:latin typeface="Chaparral Pro" pitchFamily="18" charset="0"/>
                <a:ea typeface="ヒラギノ角ゴ Pro W3"/>
                <a:cs typeface="ヒラギノ角ゴ Pro W3"/>
              </a:defRPr>
            </a:lvl9pPr>
          </a:lstStyle>
          <a:p>
            <a:pPr>
              <a:lnSpc>
                <a:spcPct val="90000"/>
              </a:lnSpc>
            </a:pPr>
            <a:r>
              <a:rPr lang="en-US" sz="2800" b="1" kern="0" dirty="0" smtClean="0">
                <a:solidFill>
                  <a:srgbClr val="BA0000"/>
                </a:solidFill>
                <a:latin typeface="+mj-lt"/>
                <a:cs typeface="Arial"/>
              </a:rPr>
              <a:t>Sensor-based devices: Selection and optimization of DBS</a:t>
            </a:r>
          </a:p>
        </p:txBody>
      </p:sp>
      <p:pic>
        <p:nvPicPr>
          <p:cNvPr id="29" name="Picture 2" descr="http://www.globalkineticscorporation.com/img/logo.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08" y="6240481"/>
            <a:ext cx="1454076" cy="57262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43041" y="3689161"/>
            <a:ext cx="8934911" cy="2382989"/>
            <a:chOff x="144178" y="3429000"/>
            <a:chExt cx="8934911" cy="2382989"/>
          </a:xfrm>
        </p:grpSpPr>
        <p:sp>
          <p:nvSpPr>
            <p:cNvPr id="34" name="Rectangle 33"/>
            <p:cNvSpPr/>
            <p:nvPr/>
          </p:nvSpPr>
          <p:spPr bwMode="auto">
            <a:xfrm>
              <a:off x="6773332" y="3429000"/>
              <a:ext cx="2057401" cy="457646"/>
            </a:xfrm>
            <a:prstGeom prst="rect">
              <a:avLst/>
            </a:prstGeom>
            <a:solidFill>
              <a:srgbClr val="0065A4"/>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a typeface="ヒラギノ角ゴ Pro W3"/>
                <a:cs typeface="ヒラギノ角ゴ Pro W3"/>
              </a:endParaRPr>
            </a:p>
          </p:txBody>
        </p:sp>
        <p:sp>
          <p:nvSpPr>
            <p:cNvPr id="31" name="Rectangle 30"/>
            <p:cNvSpPr/>
            <p:nvPr/>
          </p:nvSpPr>
          <p:spPr bwMode="auto">
            <a:xfrm>
              <a:off x="3776133" y="3429000"/>
              <a:ext cx="2506134" cy="457646"/>
            </a:xfrm>
            <a:prstGeom prst="rect">
              <a:avLst/>
            </a:prstGeom>
            <a:solidFill>
              <a:srgbClr val="0065A4"/>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a typeface="ヒラギノ角ゴ Pro W3"/>
                <a:cs typeface="ヒラギノ角ゴ Pro W3"/>
              </a:endParaRPr>
            </a:p>
          </p:txBody>
        </p:sp>
        <p:grpSp>
          <p:nvGrpSpPr>
            <p:cNvPr id="4" name="Group 3"/>
            <p:cNvGrpSpPr/>
            <p:nvPr/>
          </p:nvGrpSpPr>
          <p:grpSpPr>
            <a:xfrm>
              <a:off x="144178" y="3429000"/>
              <a:ext cx="8934911" cy="2382989"/>
              <a:chOff x="144178" y="3429000"/>
              <a:chExt cx="8934911" cy="2382989"/>
            </a:xfrm>
          </p:grpSpPr>
          <p:sp>
            <p:nvSpPr>
              <p:cNvPr id="28" name="Rectangle 27"/>
              <p:cNvSpPr/>
              <p:nvPr/>
            </p:nvSpPr>
            <p:spPr bwMode="auto">
              <a:xfrm>
                <a:off x="256678" y="3429000"/>
                <a:ext cx="2977589" cy="457646"/>
              </a:xfrm>
              <a:prstGeom prst="rect">
                <a:avLst/>
              </a:prstGeom>
              <a:solidFill>
                <a:srgbClr val="0065A4"/>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a typeface="ヒラギノ角ゴ Pro W3"/>
                  <a:cs typeface="ヒラギノ角ゴ Pro W3"/>
                </a:endParaRPr>
              </a:p>
            </p:txBody>
          </p:sp>
          <p:grpSp>
            <p:nvGrpSpPr>
              <p:cNvPr id="2" name="Group 1"/>
              <p:cNvGrpSpPr/>
              <p:nvPr/>
            </p:nvGrpSpPr>
            <p:grpSpPr>
              <a:xfrm>
                <a:off x="144178" y="3471338"/>
                <a:ext cx="8934911" cy="2340651"/>
                <a:chOff x="144178" y="3471338"/>
                <a:chExt cx="8934911" cy="2340651"/>
              </a:xfrm>
            </p:grpSpPr>
            <p:pic>
              <p:nvPicPr>
                <p:cNvPr id="14"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030133" y="3949322"/>
                  <a:ext cx="2156634" cy="1678472"/>
                </a:xfrm>
                <a:prstGeom prst="rect">
                  <a:avLst/>
                </a:prstGeom>
                <a:noFill/>
                <a:ln>
                  <a:noFill/>
                </a:ln>
                <a:effectLst>
                  <a:softEdge rad="254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 Box 4"/>
                <p:cNvSpPr txBox="1">
                  <a:spLocks noChangeArrowheads="1"/>
                </p:cNvSpPr>
                <p:nvPr/>
              </p:nvSpPr>
              <p:spPr bwMode="auto">
                <a:xfrm>
                  <a:off x="144178" y="3471338"/>
                  <a:ext cx="3173414" cy="3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3161" tIns="36581" rIns="73161" bIns="36581">
                  <a:spAutoFit/>
                </a:bodyPr>
                <a:lstStyle>
                  <a:lvl1pPr defTabSz="1143000" eaLnBrk="0" hangingPunct="0">
                    <a:defRPr>
                      <a:solidFill>
                        <a:schemeClr val="tx1"/>
                      </a:solidFill>
                      <a:latin typeface="Arial" charset="0"/>
                      <a:ea typeface="MS PGothic" pitchFamily="34" charset="-128"/>
                    </a:defRPr>
                  </a:lvl1pPr>
                  <a:lvl2pPr marL="742950" indent="-285750" defTabSz="1143000" eaLnBrk="0" hangingPunct="0">
                    <a:defRPr>
                      <a:solidFill>
                        <a:schemeClr val="tx1"/>
                      </a:solidFill>
                      <a:latin typeface="Arial" charset="0"/>
                      <a:ea typeface="MS PGothic" pitchFamily="34" charset="-128"/>
                    </a:defRPr>
                  </a:lvl2pPr>
                  <a:lvl3pPr marL="1143000" indent="-228600" defTabSz="1143000" eaLnBrk="0" hangingPunct="0">
                    <a:defRPr>
                      <a:solidFill>
                        <a:schemeClr val="tx1"/>
                      </a:solidFill>
                      <a:latin typeface="Arial" charset="0"/>
                      <a:ea typeface="MS PGothic" pitchFamily="34" charset="-128"/>
                    </a:defRPr>
                  </a:lvl3pPr>
                  <a:lvl4pPr marL="1600200" indent="-228600" defTabSz="1143000" eaLnBrk="0" hangingPunct="0">
                    <a:defRPr>
                      <a:solidFill>
                        <a:schemeClr val="tx1"/>
                      </a:solidFill>
                      <a:latin typeface="Arial" charset="0"/>
                      <a:ea typeface="MS PGothic" pitchFamily="34" charset="-128"/>
                    </a:defRPr>
                  </a:lvl4pPr>
                  <a:lvl5pPr marL="2057400" indent="-228600" defTabSz="1143000" eaLnBrk="0" hangingPunct="0">
                    <a:defRPr>
                      <a:solidFill>
                        <a:schemeClr val="tx1"/>
                      </a:solidFill>
                      <a:latin typeface="Arial" charset="0"/>
                      <a:ea typeface="MS PGothic" pitchFamily="34" charset="-128"/>
                    </a:defRPr>
                  </a:lvl5pPr>
                  <a:lvl6pPr marL="2514600" indent="-228600" defTabSz="11430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11430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11430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1143000" eaLnBrk="0" fontAlgn="base" hangingPunct="0">
                    <a:spcBef>
                      <a:spcPct val="0"/>
                    </a:spcBef>
                    <a:spcAft>
                      <a:spcPct val="0"/>
                    </a:spcAft>
                    <a:defRPr>
                      <a:solidFill>
                        <a:schemeClr val="tx1"/>
                      </a:solidFill>
                      <a:latin typeface="Arial" charset="0"/>
                      <a:ea typeface="MS PGothic" pitchFamily="34" charset="-128"/>
                    </a:defRPr>
                  </a:lvl9pPr>
                </a:lstStyle>
                <a:p>
                  <a:pPr algn="ctr" eaLnBrk="1" fontAlgn="auto" hangingPunct="1">
                    <a:spcBef>
                      <a:spcPts val="0"/>
                    </a:spcBef>
                    <a:spcAft>
                      <a:spcPts val="0"/>
                    </a:spcAft>
                  </a:pPr>
                  <a:r>
                    <a:rPr lang="en-US" sz="1700" dirty="0" smtClean="0">
                      <a:solidFill>
                        <a:schemeClr val="bg1"/>
                      </a:solidFill>
                      <a:latin typeface="Arial"/>
                      <a:ea typeface="ヒラギノ角ゴ Pro W3" pitchFamily="-111" charset="-128"/>
                      <a:cs typeface="Arial"/>
                    </a:rPr>
                    <a:t>Sensor-based Quantification</a:t>
                  </a:r>
                  <a:endParaRPr lang="en-US" sz="1700" dirty="0">
                    <a:solidFill>
                      <a:schemeClr val="bg1"/>
                    </a:solidFill>
                    <a:latin typeface="Arial"/>
                    <a:ea typeface="ヒラギノ角ゴ Pro W3" pitchFamily="-111" charset="-128"/>
                    <a:cs typeface="Arial"/>
                  </a:endParaRPr>
                </a:p>
              </p:txBody>
            </p:sp>
            <p:sp>
              <p:nvSpPr>
                <p:cNvPr id="18" name="Text Box 4"/>
                <p:cNvSpPr txBox="1">
                  <a:spLocks noChangeArrowheads="1"/>
                </p:cNvSpPr>
                <p:nvPr/>
              </p:nvSpPr>
              <p:spPr bwMode="auto">
                <a:xfrm>
                  <a:off x="3838222" y="3471338"/>
                  <a:ext cx="2573866" cy="3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3161" tIns="36581" rIns="73161" bIns="36581">
                  <a:spAutoFit/>
                </a:bodyPr>
                <a:lstStyle>
                  <a:lvl1pPr defTabSz="1143000" eaLnBrk="0" hangingPunct="0">
                    <a:defRPr>
                      <a:solidFill>
                        <a:schemeClr val="tx1"/>
                      </a:solidFill>
                      <a:latin typeface="Arial" charset="0"/>
                      <a:ea typeface="MS PGothic" pitchFamily="34" charset="-128"/>
                    </a:defRPr>
                  </a:lvl1pPr>
                  <a:lvl2pPr marL="742950" indent="-285750" defTabSz="1143000" eaLnBrk="0" hangingPunct="0">
                    <a:defRPr>
                      <a:solidFill>
                        <a:schemeClr val="tx1"/>
                      </a:solidFill>
                      <a:latin typeface="Arial" charset="0"/>
                      <a:ea typeface="MS PGothic" pitchFamily="34" charset="-128"/>
                    </a:defRPr>
                  </a:lvl2pPr>
                  <a:lvl3pPr marL="1143000" indent="-228600" defTabSz="1143000" eaLnBrk="0" hangingPunct="0">
                    <a:defRPr>
                      <a:solidFill>
                        <a:schemeClr val="tx1"/>
                      </a:solidFill>
                      <a:latin typeface="Arial" charset="0"/>
                      <a:ea typeface="MS PGothic" pitchFamily="34" charset="-128"/>
                    </a:defRPr>
                  </a:lvl3pPr>
                  <a:lvl4pPr marL="1600200" indent="-228600" defTabSz="1143000" eaLnBrk="0" hangingPunct="0">
                    <a:defRPr>
                      <a:solidFill>
                        <a:schemeClr val="tx1"/>
                      </a:solidFill>
                      <a:latin typeface="Arial" charset="0"/>
                      <a:ea typeface="MS PGothic" pitchFamily="34" charset="-128"/>
                    </a:defRPr>
                  </a:lvl4pPr>
                  <a:lvl5pPr marL="2057400" indent="-228600" defTabSz="1143000" eaLnBrk="0" hangingPunct="0">
                    <a:defRPr>
                      <a:solidFill>
                        <a:schemeClr val="tx1"/>
                      </a:solidFill>
                      <a:latin typeface="Arial" charset="0"/>
                      <a:ea typeface="MS PGothic" pitchFamily="34" charset="-128"/>
                    </a:defRPr>
                  </a:lvl5pPr>
                  <a:lvl6pPr marL="2514600" indent="-228600" defTabSz="1143000"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1143000"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1143000"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1143000" eaLnBrk="0" fontAlgn="base" hangingPunct="0">
                    <a:spcBef>
                      <a:spcPct val="0"/>
                    </a:spcBef>
                    <a:spcAft>
                      <a:spcPct val="0"/>
                    </a:spcAft>
                    <a:defRPr>
                      <a:solidFill>
                        <a:schemeClr val="tx1"/>
                      </a:solidFill>
                      <a:latin typeface="Arial" charset="0"/>
                      <a:ea typeface="MS PGothic" pitchFamily="34" charset="-128"/>
                    </a:defRPr>
                  </a:lvl9pPr>
                </a:lstStyle>
                <a:p>
                  <a:pPr eaLnBrk="1" fontAlgn="auto" hangingPunct="1">
                    <a:spcBef>
                      <a:spcPts val="0"/>
                    </a:spcBef>
                    <a:spcAft>
                      <a:spcPts val="0"/>
                    </a:spcAft>
                  </a:pPr>
                  <a:r>
                    <a:rPr lang="en-US" sz="1700" dirty="0" smtClean="0">
                      <a:solidFill>
                        <a:srgbClr val="FFFFFF"/>
                      </a:solidFill>
                      <a:latin typeface="Arial"/>
                      <a:ea typeface="ヒラギノ角ゴ Pro W3" pitchFamily="-111" charset="-128"/>
                      <a:cs typeface="Arial"/>
                    </a:rPr>
                    <a:t>Objective Assessments</a:t>
                  </a:r>
                  <a:endParaRPr lang="en-US" sz="1700" dirty="0">
                    <a:solidFill>
                      <a:srgbClr val="FFFFFF"/>
                    </a:solidFill>
                    <a:latin typeface="Arial"/>
                    <a:ea typeface="ヒラギノ角ゴ Pro W3" pitchFamily="-111" charset="-128"/>
                    <a:cs typeface="Arial"/>
                  </a:endParaRPr>
                </a:p>
              </p:txBody>
            </p:sp>
            <p:sp>
              <p:nvSpPr>
                <p:cNvPr id="20" name="TextBox 118"/>
                <p:cNvSpPr txBox="1">
                  <a:spLocks noChangeArrowheads="1"/>
                </p:cNvSpPr>
                <p:nvPr/>
              </p:nvSpPr>
              <p:spPr bwMode="auto">
                <a:xfrm>
                  <a:off x="6505223" y="3471338"/>
                  <a:ext cx="2573866"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fontAlgn="auto" hangingPunct="1">
                    <a:spcBef>
                      <a:spcPts val="0"/>
                    </a:spcBef>
                    <a:spcAft>
                      <a:spcPts val="0"/>
                    </a:spcAft>
                  </a:pPr>
                  <a:r>
                    <a:rPr lang="en-US" sz="1700" dirty="0" smtClean="0">
                      <a:solidFill>
                        <a:srgbClr val="FFFFFF"/>
                      </a:solidFill>
                      <a:latin typeface="Arial"/>
                      <a:ea typeface="ヒラギノ角ゴ Pro W3" pitchFamily="-111" charset="-128"/>
                      <a:cs typeface="Arial"/>
                    </a:rPr>
                    <a:t>Impact to Practice</a:t>
                  </a:r>
                  <a:endParaRPr lang="en-US" sz="1700" dirty="0">
                    <a:solidFill>
                      <a:srgbClr val="FFFFFF"/>
                    </a:solidFill>
                    <a:latin typeface="Arial"/>
                    <a:ea typeface="ヒラギノ角ゴ Pro W3" pitchFamily="-111" charset="-128"/>
                    <a:cs typeface="Arial"/>
                  </a:endParaRPr>
                </a:p>
              </p:txBody>
            </p:sp>
            <p:sp>
              <p:nvSpPr>
                <p:cNvPr id="25" name="TextBox 118"/>
                <p:cNvSpPr txBox="1">
                  <a:spLocks noChangeArrowheads="1"/>
                </p:cNvSpPr>
                <p:nvPr/>
              </p:nvSpPr>
              <p:spPr bwMode="auto">
                <a:xfrm>
                  <a:off x="6908797" y="4057663"/>
                  <a:ext cx="1924753" cy="175432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marL="285750" indent="-285750" eaLnBrk="1" fontAlgn="auto" hangingPunct="1">
                    <a:spcBef>
                      <a:spcPts val="0"/>
                    </a:spcBef>
                    <a:spcAft>
                      <a:spcPts val="600"/>
                    </a:spcAft>
                    <a:buFont typeface="Arial"/>
                    <a:buChar char="•"/>
                  </a:pPr>
                  <a:r>
                    <a:rPr lang="en-US" sz="1400" b="1" dirty="0" smtClean="0">
                      <a:solidFill>
                        <a:srgbClr val="020202"/>
                      </a:solidFill>
                      <a:latin typeface="Arial"/>
                      <a:ea typeface="ヒラギノ角ゴ Pro W3" pitchFamily="-111" charset="-128"/>
                      <a:cs typeface="Arial"/>
                    </a:rPr>
                    <a:t>Patient selection for DBS</a:t>
                  </a:r>
                </a:p>
                <a:p>
                  <a:pPr marL="285750" indent="-285750" eaLnBrk="1" fontAlgn="auto" hangingPunct="1">
                    <a:spcBef>
                      <a:spcPts val="0"/>
                    </a:spcBef>
                    <a:spcAft>
                      <a:spcPts val="600"/>
                    </a:spcAft>
                    <a:buFont typeface="Arial"/>
                    <a:buChar char="•"/>
                  </a:pPr>
                  <a:r>
                    <a:rPr lang="en-US" sz="1400" b="1" dirty="0" smtClean="0">
                      <a:solidFill>
                        <a:srgbClr val="020202"/>
                      </a:solidFill>
                      <a:latin typeface="Arial"/>
                      <a:ea typeface="ヒラギノ角ゴ Pro W3" pitchFamily="-111" charset="-128"/>
                      <a:cs typeface="Arial"/>
                    </a:rPr>
                    <a:t>Therapy optimization</a:t>
                  </a:r>
                </a:p>
                <a:p>
                  <a:pPr marL="285750" indent="-285750" eaLnBrk="1" fontAlgn="auto" hangingPunct="1">
                    <a:spcBef>
                      <a:spcPts val="0"/>
                    </a:spcBef>
                    <a:spcAft>
                      <a:spcPts val="600"/>
                    </a:spcAft>
                    <a:buFont typeface="Arial"/>
                    <a:buChar char="•"/>
                  </a:pPr>
                  <a:r>
                    <a:rPr lang="en-US" sz="1400" b="1" dirty="0" smtClean="0">
                      <a:solidFill>
                        <a:srgbClr val="020202"/>
                      </a:solidFill>
                      <a:latin typeface="Arial"/>
                      <a:ea typeface="ヒラギノ角ゴ Pro W3" pitchFamily="-111" charset="-128"/>
                      <a:cs typeface="Arial"/>
                    </a:rPr>
                    <a:t>Quantification of therapeutic benefit</a:t>
                  </a:r>
                  <a:endParaRPr lang="en-US" sz="1400" b="1" dirty="0">
                    <a:solidFill>
                      <a:srgbClr val="020202"/>
                    </a:solidFill>
                    <a:latin typeface="Arial"/>
                    <a:ea typeface="ヒラギノ角ゴ Pro W3" pitchFamily="-111" charset="-128"/>
                    <a:cs typeface="Arial"/>
                  </a:endParaRPr>
                </a:p>
              </p:txBody>
            </p:sp>
            <p:sp>
              <p:nvSpPr>
                <p:cNvPr id="26" name="Isosceles Triangle 25"/>
                <p:cNvSpPr/>
                <p:nvPr/>
              </p:nvSpPr>
              <p:spPr bwMode="auto">
                <a:xfrm rot="5400000">
                  <a:off x="3307684" y="4479980"/>
                  <a:ext cx="578097" cy="314971"/>
                </a:xfrm>
                <a:prstGeom prst="triangle">
                  <a:avLst/>
                </a:prstGeom>
                <a:solidFill>
                  <a:srgbClr val="0065A4"/>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342900" indent="-342900" algn="ctr">
                    <a:spcBef>
                      <a:spcPct val="20000"/>
                    </a:spcBef>
                  </a:pPr>
                  <a:endParaRPr lang="en-US" sz="2000" dirty="0">
                    <a:solidFill>
                      <a:srgbClr val="5F5F5F"/>
                    </a:solidFill>
                    <a:latin typeface="Calibri" pitchFamily="34" charset="0"/>
                    <a:cs typeface="Arial" charset="0"/>
                  </a:endParaRPr>
                </a:p>
              </p:txBody>
            </p:sp>
            <p:sp>
              <p:nvSpPr>
                <p:cNvPr id="35" name="Isosceles Triangle 34"/>
                <p:cNvSpPr/>
                <p:nvPr/>
              </p:nvSpPr>
              <p:spPr bwMode="auto">
                <a:xfrm rot="5400000">
                  <a:off x="6304884" y="4479980"/>
                  <a:ext cx="578097" cy="314971"/>
                </a:xfrm>
                <a:prstGeom prst="triangle">
                  <a:avLst/>
                </a:prstGeom>
                <a:solidFill>
                  <a:srgbClr val="0065A4"/>
                </a:solidFill>
                <a:ln w="9525"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342900" indent="-342900" algn="ctr">
                    <a:spcBef>
                      <a:spcPct val="20000"/>
                    </a:spcBef>
                  </a:pPr>
                  <a:endParaRPr lang="en-US" sz="2000" dirty="0">
                    <a:solidFill>
                      <a:srgbClr val="5F5F5F"/>
                    </a:solidFill>
                    <a:latin typeface="Calibri" pitchFamily="34" charset="0"/>
                    <a:cs typeface="Arial" charset="0"/>
                  </a:endParaRPr>
                </a:p>
              </p:txBody>
            </p:sp>
          </p:grpSp>
        </p:grpSp>
      </p:grpSp>
      <p:sp>
        <p:nvSpPr>
          <p:cNvPr id="3" name="TextBox 2"/>
          <p:cNvSpPr txBox="1"/>
          <p:nvPr/>
        </p:nvSpPr>
        <p:spPr>
          <a:xfrm>
            <a:off x="1078777" y="1005988"/>
            <a:ext cx="8065223" cy="400110"/>
          </a:xfrm>
          <a:prstGeom prst="rect">
            <a:avLst/>
          </a:prstGeom>
          <a:solidFill>
            <a:schemeClr val="bg1"/>
          </a:solidFill>
          <a:ln w="9525">
            <a:noFill/>
          </a:ln>
        </p:spPr>
        <p:txBody>
          <a:bodyPr wrap="square" rtlCol="0" anchor="ctr">
            <a:spAutoFit/>
          </a:bodyPr>
          <a:lstStyle/>
          <a:p>
            <a:pPr>
              <a:spcAft>
                <a:spcPts val="600"/>
              </a:spcAft>
            </a:pPr>
            <a:r>
              <a:rPr lang="en-US" sz="2000" b="1" kern="0" dirty="0" smtClean="0">
                <a:solidFill>
                  <a:schemeClr val="tx2"/>
                </a:solidFill>
                <a:cs typeface="Arial"/>
              </a:rPr>
              <a:t>Quantifying symptom </a:t>
            </a:r>
            <a:r>
              <a:rPr lang="en-US" sz="2000" b="1" kern="0" dirty="0">
                <a:solidFill>
                  <a:schemeClr val="tx2"/>
                </a:solidFill>
                <a:cs typeface="Arial"/>
              </a:rPr>
              <a:t>f</a:t>
            </a:r>
            <a:r>
              <a:rPr lang="en-US" sz="2000" b="1" kern="0" dirty="0" smtClean="0">
                <a:solidFill>
                  <a:schemeClr val="tx2"/>
                </a:solidFill>
                <a:cs typeface="Arial"/>
              </a:rPr>
              <a:t>luctuation for DBS application</a:t>
            </a:r>
            <a:endParaRPr lang="en-US" sz="2000" b="1" dirty="0">
              <a:solidFill>
                <a:schemeClr val="tx2"/>
              </a:solidFill>
              <a:latin typeface="Calibri" panose="020F0502020204030204" pitchFamily="34" charset="0"/>
              <a:cs typeface="Calibri" panose="020F0502020204030204" pitchFamily="34" charset="0"/>
            </a:endParaRPr>
          </a:p>
        </p:txBody>
      </p:sp>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9440" y="4197986"/>
            <a:ext cx="2500616" cy="2119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638800" y="1399430"/>
            <a:ext cx="2883802" cy="2289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6"/>
          <p:cNvSpPr txBox="1">
            <a:spLocks noChangeArrowheads="1"/>
          </p:cNvSpPr>
          <p:nvPr/>
        </p:nvSpPr>
        <p:spPr bwMode="auto">
          <a:xfrm>
            <a:off x="1729748" y="6351440"/>
            <a:ext cx="73395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ヒラギノ角ゴ Pro W3" pitchFamily="80" charset="-128"/>
              </a:defRPr>
            </a:lvl1pPr>
            <a:lvl2pPr marL="742950" indent="-285750" eaLnBrk="0" hangingPunct="0">
              <a:defRPr>
                <a:solidFill>
                  <a:schemeClr val="tx1"/>
                </a:solidFill>
                <a:latin typeface="Arial" charset="0"/>
                <a:ea typeface="ヒラギノ角ゴ Pro W3" pitchFamily="80" charset="-128"/>
              </a:defRPr>
            </a:lvl2pPr>
            <a:lvl3pPr marL="1143000" indent="-228600" eaLnBrk="0" hangingPunct="0">
              <a:defRPr>
                <a:solidFill>
                  <a:schemeClr val="tx1"/>
                </a:solidFill>
                <a:latin typeface="Arial" charset="0"/>
                <a:ea typeface="ヒラギノ角ゴ Pro W3" pitchFamily="80" charset="-128"/>
              </a:defRPr>
            </a:lvl3pPr>
            <a:lvl4pPr marL="1600200" indent="-228600" eaLnBrk="0" hangingPunct="0">
              <a:defRPr>
                <a:solidFill>
                  <a:schemeClr val="tx1"/>
                </a:solidFill>
                <a:latin typeface="Arial" charset="0"/>
                <a:ea typeface="ヒラギノ角ゴ Pro W3" pitchFamily="80" charset="-128"/>
              </a:defRPr>
            </a:lvl4pPr>
            <a:lvl5pPr marL="2057400" indent="-228600" eaLnBrk="0" hangingPunct="0">
              <a:defRPr>
                <a:solidFill>
                  <a:schemeClr val="tx1"/>
                </a:solidFill>
                <a:latin typeface="Arial" charset="0"/>
                <a:ea typeface="ヒラギノ角ゴ Pro W3" pitchFamily="80" charset="-128"/>
              </a:defRPr>
            </a:lvl5pPr>
            <a:lvl6pPr marL="2514600" indent="-228600" eaLnBrk="0" fontAlgn="base" hangingPunct="0">
              <a:spcBef>
                <a:spcPct val="0"/>
              </a:spcBef>
              <a:spcAft>
                <a:spcPct val="0"/>
              </a:spcAft>
              <a:defRPr>
                <a:solidFill>
                  <a:schemeClr val="tx1"/>
                </a:solidFill>
                <a:latin typeface="Arial" charset="0"/>
                <a:ea typeface="ヒラギノ角ゴ Pro W3" pitchFamily="80" charset="-128"/>
              </a:defRPr>
            </a:lvl6pPr>
            <a:lvl7pPr marL="2971800" indent="-228600" eaLnBrk="0" fontAlgn="base" hangingPunct="0">
              <a:spcBef>
                <a:spcPct val="0"/>
              </a:spcBef>
              <a:spcAft>
                <a:spcPct val="0"/>
              </a:spcAft>
              <a:defRPr>
                <a:solidFill>
                  <a:schemeClr val="tx1"/>
                </a:solidFill>
                <a:latin typeface="Arial" charset="0"/>
                <a:ea typeface="ヒラギノ角ゴ Pro W3" pitchFamily="80" charset="-128"/>
              </a:defRPr>
            </a:lvl7pPr>
            <a:lvl8pPr marL="3429000" indent="-228600" eaLnBrk="0" fontAlgn="base" hangingPunct="0">
              <a:spcBef>
                <a:spcPct val="0"/>
              </a:spcBef>
              <a:spcAft>
                <a:spcPct val="0"/>
              </a:spcAft>
              <a:defRPr>
                <a:solidFill>
                  <a:schemeClr val="tx1"/>
                </a:solidFill>
                <a:latin typeface="Arial" charset="0"/>
                <a:ea typeface="ヒラギノ角ゴ Pro W3" pitchFamily="80" charset="-128"/>
              </a:defRPr>
            </a:lvl8pPr>
            <a:lvl9pPr marL="3886200" indent="-228600" eaLnBrk="0" fontAlgn="base" hangingPunct="0">
              <a:spcBef>
                <a:spcPct val="0"/>
              </a:spcBef>
              <a:spcAft>
                <a:spcPct val="0"/>
              </a:spcAft>
              <a:defRPr>
                <a:solidFill>
                  <a:schemeClr val="tx1"/>
                </a:solidFill>
                <a:latin typeface="Arial" charset="0"/>
                <a:ea typeface="ヒラギノ角ゴ Pro W3" pitchFamily="80" charset="-128"/>
              </a:defRPr>
            </a:lvl9pPr>
          </a:lstStyle>
          <a:p>
            <a:pPr eaLnBrk="1" hangingPunct="1"/>
            <a:r>
              <a:rPr lang="en-US" altLang="en-US" sz="1200" baseline="30000" dirty="0" smtClean="0">
                <a:solidFill>
                  <a:srgbClr val="5F5F5F"/>
                </a:solidFill>
              </a:rPr>
              <a:t>1</a:t>
            </a:r>
            <a:r>
              <a:rPr lang="en-US" altLang="en-US" sz="1200" dirty="0" smtClean="0">
                <a:solidFill>
                  <a:srgbClr val="5F5F5F"/>
                </a:solidFill>
              </a:rPr>
              <a:t>Griffiths </a:t>
            </a:r>
            <a:r>
              <a:rPr lang="en-US" altLang="en-US" sz="1200" dirty="0">
                <a:solidFill>
                  <a:srgbClr val="5F5F5F"/>
                </a:solidFill>
              </a:rPr>
              <a:t>RI </a:t>
            </a:r>
            <a:r>
              <a:rPr lang="en-US" altLang="en-US" sz="1200" dirty="0" smtClean="0">
                <a:solidFill>
                  <a:srgbClr val="5F5F5F"/>
                </a:solidFill>
              </a:rPr>
              <a:t>et al</a:t>
            </a:r>
            <a:r>
              <a:rPr lang="en-US" altLang="en-US" sz="1200" dirty="0">
                <a:solidFill>
                  <a:srgbClr val="5F5F5F"/>
                </a:solidFill>
              </a:rPr>
              <a:t>. Automated assessment of bradykinesia and dyskinesia in Parkinson's disease. </a:t>
            </a:r>
            <a:r>
              <a:rPr lang="en-US" altLang="en-US" sz="1200" i="1" dirty="0">
                <a:solidFill>
                  <a:srgbClr val="5F5F5F"/>
                </a:solidFill>
              </a:rPr>
              <a:t>J </a:t>
            </a:r>
            <a:r>
              <a:rPr lang="en-US" altLang="en-US" sz="1200" i="1" dirty="0" err="1">
                <a:solidFill>
                  <a:srgbClr val="5F5F5F"/>
                </a:solidFill>
              </a:rPr>
              <a:t>Parkinsons</a:t>
            </a:r>
            <a:r>
              <a:rPr lang="en-US" altLang="en-US" sz="1200" i="1" dirty="0">
                <a:solidFill>
                  <a:srgbClr val="5F5F5F"/>
                </a:solidFill>
              </a:rPr>
              <a:t> Dis.</a:t>
            </a:r>
            <a:r>
              <a:rPr lang="en-US" altLang="en-US" sz="1200" dirty="0">
                <a:solidFill>
                  <a:srgbClr val="5F5F5F"/>
                </a:solidFill>
              </a:rPr>
              <a:t> 2012;2(1):47-55</a:t>
            </a:r>
          </a:p>
        </p:txBody>
      </p:sp>
      <p:sp>
        <p:nvSpPr>
          <p:cNvPr id="6" name="TextBox 5"/>
          <p:cNvSpPr txBox="1"/>
          <p:nvPr/>
        </p:nvSpPr>
        <p:spPr>
          <a:xfrm>
            <a:off x="8426147" y="1461700"/>
            <a:ext cx="250390" cy="246221"/>
          </a:xfrm>
          <a:prstGeom prst="rect">
            <a:avLst/>
          </a:prstGeom>
          <a:noFill/>
        </p:spPr>
        <p:txBody>
          <a:bodyPr wrap="none" rtlCol="0">
            <a:spAutoFit/>
          </a:bodyPr>
          <a:lstStyle/>
          <a:p>
            <a:r>
              <a:rPr lang="en-US" sz="1000" dirty="0" smtClean="0"/>
              <a:t>1</a:t>
            </a:r>
            <a:endParaRPr lang="en-US" sz="1000" dirty="0"/>
          </a:p>
        </p:txBody>
      </p:sp>
    </p:spTree>
    <p:extLst>
      <p:ext uri="{BB962C8B-B14F-4D97-AF65-F5344CB8AC3E}">
        <p14:creationId xmlns:p14="http://schemas.microsoft.com/office/powerpoint/2010/main" val="23888393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5256" y="173950"/>
            <a:ext cx="8986344" cy="941388"/>
          </a:xfrm>
          <a:prstGeom prst="rect">
            <a:avLst/>
          </a:prstGeom>
        </p:spPr>
        <p:txBody>
          <a:bodyPr>
            <a:noAutofit/>
          </a:bodyPr>
          <a:lstStyle/>
          <a:p>
            <a:r>
              <a:rPr lang="en-US" sz="2400" dirty="0" smtClean="0">
                <a:solidFill>
                  <a:srgbClr val="BA0000"/>
                </a:solidFill>
              </a:rPr>
              <a:t>Brain sensing </a:t>
            </a:r>
            <a:r>
              <a:rPr lang="en-US" sz="2400" b="1" dirty="0" smtClean="0">
                <a:solidFill>
                  <a:srgbClr val="BA0000"/>
                </a:solidFill>
                <a:latin typeface="+mj-lt"/>
              </a:rPr>
              <a:t>= Medtronic Integrated technology</a:t>
            </a:r>
            <a:r>
              <a:rPr lang="en-US" sz="2400" b="1" dirty="0">
                <a:solidFill>
                  <a:srgbClr val="BA0000"/>
                </a:solidFill>
                <a:latin typeface="Myriad Pro" pitchFamily="34" charset="0"/>
              </a:rPr>
              <a:t/>
            </a:r>
            <a:br>
              <a:rPr lang="en-US" sz="2400" b="1" dirty="0">
                <a:solidFill>
                  <a:srgbClr val="BA0000"/>
                </a:solidFill>
                <a:latin typeface="Myriad Pro" pitchFamily="34" charset="0"/>
              </a:rPr>
            </a:br>
            <a:r>
              <a:rPr lang="en-US" sz="1700" b="1" dirty="0" smtClean="0">
                <a:solidFill>
                  <a:srgbClr val="BA0000"/>
                </a:solidFill>
                <a:latin typeface="+mj-lt"/>
                <a:cs typeface="Calibri" panose="020F0502020204030204" pitchFamily="34" charset="0"/>
              </a:rPr>
              <a:t>Physiological Brain Modulation enabled by sensing technology and algorithms</a:t>
            </a:r>
            <a:endParaRPr lang="en-US" sz="1700" b="1" dirty="0">
              <a:solidFill>
                <a:srgbClr val="BA0000"/>
              </a:solidFill>
              <a:latin typeface="+mj-lt"/>
              <a:cs typeface="Calibri" panose="020F0502020204030204" pitchFamily="34" charset="0"/>
            </a:endParaRPr>
          </a:p>
        </p:txBody>
      </p:sp>
      <p:sp>
        <p:nvSpPr>
          <p:cNvPr id="3" name="TextBox 2"/>
          <p:cNvSpPr txBox="1"/>
          <p:nvPr/>
        </p:nvSpPr>
        <p:spPr>
          <a:xfrm>
            <a:off x="240652" y="3423781"/>
            <a:ext cx="4114800" cy="2585323"/>
          </a:xfrm>
          <a:prstGeom prst="rect">
            <a:avLst/>
          </a:prstGeom>
          <a:noFill/>
        </p:spPr>
        <p:txBody>
          <a:bodyPr wrap="square" rtlCol="0">
            <a:spAutoFit/>
          </a:bodyPr>
          <a:lstStyle/>
          <a:p>
            <a:pPr fontAlgn="auto">
              <a:spcBef>
                <a:spcPts val="0"/>
              </a:spcBef>
              <a:spcAft>
                <a:spcPts val="600"/>
              </a:spcAft>
              <a:buClr>
                <a:schemeClr val="tx2"/>
              </a:buClr>
              <a:defRPr/>
            </a:pPr>
            <a:r>
              <a:rPr lang="en-US" sz="2000" b="1" dirty="0">
                <a:solidFill>
                  <a:schemeClr val="tx2"/>
                </a:solidFill>
                <a:latin typeface="+mj-lt"/>
                <a:cs typeface="Calibri" panose="020F0502020204030204" pitchFamily="34" charset="0"/>
              </a:rPr>
              <a:t>Why sensing?</a:t>
            </a:r>
          </a:p>
          <a:p>
            <a:pPr marL="234950" indent="-234950">
              <a:spcBef>
                <a:spcPts val="0"/>
              </a:spcBef>
              <a:spcAft>
                <a:spcPts val="600"/>
              </a:spcAft>
              <a:buFont typeface="Arial" pitchFamily="34" charset="0"/>
              <a:buChar char="•"/>
            </a:pPr>
            <a:r>
              <a:rPr lang="en-US" sz="1600" dirty="0" smtClean="0">
                <a:solidFill>
                  <a:schemeClr val="tx2"/>
                </a:solidFill>
                <a:latin typeface="+mj-lt"/>
                <a:cs typeface="Calibri" panose="020F0502020204030204" pitchFamily="34" charset="0"/>
              </a:rPr>
              <a:t>Basic understanding of Neuroscience</a:t>
            </a:r>
          </a:p>
          <a:p>
            <a:pPr marL="234950" indent="-234950">
              <a:spcBef>
                <a:spcPts val="0"/>
              </a:spcBef>
              <a:spcAft>
                <a:spcPts val="600"/>
              </a:spcAft>
              <a:buFont typeface="Arial" pitchFamily="34" charset="0"/>
              <a:buChar char="•"/>
            </a:pPr>
            <a:r>
              <a:rPr lang="en-US" sz="1600" dirty="0" smtClean="0">
                <a:solidFill>
                  <a:schemeClr val="tx2"/>
                </a:solidFill>
                <a:latin typeface="+mj-lt"/>
                <a:cs typeface="Calibri" panose="020F0502020204030204" pitchFamily="34" charset="0"/>
              </a:rPr>
              <a:t>Serendipitous discovery</a:t>
            </a:r>
          </a:p>
          <a:p>
            <a:pPr marL="234950" indent="-234950">
              <a:spcBef>
                <a:spcPts val="0"/>
              </a:spcBef>
              <a:spcAft>
                <a:spcPts val="600"/>
              </a:spcAft>
              <a:buFont typeface="Arial" pitchFamily="34" charset="0"/>
              <a:buChar char="•"/>
            </a:pPr>
            <a:r>
              <a:rPr lang="en-US" sz="1600" dirty="0" smtClean="0">
                <a:solidFill>
                  <a:schemeClr val="tx2"/>
                </a:solidFill>
                <a:latin typeface="+mj-lt"/>
                <a:cs typeface="Calibri" panose="020F0502020204030204" pitchFamily="34" charset="0"/>
              </a:rPr>
              <a:t>Monitoring of disease progression and therapy effectiveness</a:t>
            </a:r>
          </a:p>
          <a:p>
            <a:pPr marL="234950" indent="-234950">
              <a:spcBef>
                <a:spcPts val="0"/>
              </a:spcBef>
              <a:spcAft>
                <a:spcPts val="600"/>
              </a:spcAft>
              <a:buFont typeface="Arial" pitchFamily="34" charset="0"/>
              <a:buChar char="•"/>
            </a:pPr>
            <a:r>
              <a:rPr lang="en-US" sz="1600" dirty="0" smtClean="0">
                <a:solidFill>
                  <a:schemeClr val="tx2"/>
                </a:solidFill>
                <a:latin typeface="+mj-lt"/>
                <a:cs typeface="Calibri" panose="020F0502020204030204" pitchFamily="34" charset="0"/>
              </a:rPr>
              <a:t>Programming guidance</a:t>
            </a:r>
          </a:p>
          <a:p>
            <a:pPr marL="234950" indent="-234950">
              <a:spcBef>
                <a:spcPts val="0"/>
              </a:spcBef>
              <a:spcAft>
                <a:spcPts val="600"/>
              </a:spcAft>
              <a:buFont typeface="Arial" pitchFamily="34" charset="0"/>
              <a:buChar char="•"/>
            </a:pPr>
            <a:r>
              <a:rPr lang="en-US" sz="1600" dirty="0" smtClean="0">
                <a:solidFill>
                  <a:schemeClr val="tx2"/>
                </a:solidFill>
                <a:latin typeface="+mj-lt"/>
                <a:cs typeface="Calibri" panose="020F0502020204030204" pitchFamily="34" charset="0"/>
              </a:rPr>
              <a:t>Automated Programming</a:t>
            </a:r>
          </a:p>
          <a:p>
            <a:pPr marL="234950" indent="-234950">
              <a:spcBef>
                <a:spcPts val="0"/>
              </a:spcBef>
              <a:spcAft>
                <a:spcPts val="600"/>
              </a:spcAft>
              <a:buFont typeface="Arial" pitchFamily="34" charset="0"/>
              <a:buChar char="•"/>
            </a:pPr>
            <a:r>
              <a:rPr lang="en-US" sz="1600" dirty="0" smtClean="0">
                <a:solidFill>
                  <a:schemeClr val="tx2"/>
                </a:solidFill>
                <a:latin typeface="+mj-lt"/>
                <a:cs typeface="Calibri" panose="020F0502020204030204" pitchFamily="34" charset="0"/>
              </a:rPr>
              <a:t>Patient personalized stimulation</a:t>
            </a:r>
            <a:endParaRPr lang="en-US" sz="1600" dirty="0">
              <a:solidFill>
                <a:schemeClr val="tx2"/>
              </a:solidFill>
              <a:latin typeface="+mj-lt"/>
              <a:cs typeface="Calibri" panose="020F0502020204030204" pitchFamily="34" charset="0"/>
            </a:endParaRPr>
          </a:p>
        </p:txBody>
      </p:sp>
      <p:sp>
        <p:nvSpPr>
          <p:cNvPr id="11" name="Content Placeholder 2"/>
          <p:cNvSpPr txBox="1">
            <a:spLocks/>
          </p:cNvSpPr>
          <p:nvPr/>
        </p:nvSpPr>
        <p:spPr>
          <a:xfrm>
            <a:off x="4371110" y="3568609"/>
            <a:ext cx="4696691" cy="2819400"/>
          </a:xfrm>
          <a:prstGeom prst="rect">
            <a:avLst/>
          </a:prstGeom>
          <a:noFill/>
          <a:ln>
            <a:noFill/>
          </a:ln>
        </p:spPr>
        <p:txBody>
          <a:bodyPr rtlCol="0">
            <a:noAutofit/>
          </a:bodyPr>
          <a:lstStyle>
            <a:lvl1pPr marL="342900" indent="-342900" algn="l" rtl="0" fontAlgn="base">
              <a:spcBef>
                <a:spcPct val="20000"/>
              </a:spcBef>
              <a:spcAft>
                <a:spcPct val="0"/>
              </a:spcAft>
              <a:buFont typeface="Arial" charset="0"/>
              <a:buChar char="•"/>
              <a:defRPr sz="26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Bef>
                <a:spcPts val="0"/>
              </a:spcBef>
              <a:spcAft>
                <a:spcPts val="600"/>
              </a:spcAft>
              <a:buClr>
                <a:schemeClr val="tx2"/>
              </a:buClr>
              <a:buNone/>
              <a:defRPr/>
            </a:pPr>
            <a:r>
              <a:rPr lang="en-US" sz="2000" b="1" dirty="0" smtClean="0">
                <a:solidFill>
                  <a:schemeClr val="tx2"/>
                </a:solidFill>
                <a:latin typeface="+mj-lt"/>
                <a:cs typeface="Calibri" panose="020F0502020204030204" pitchFamily="34" charset="0"/>
              </a:rPr>
              <a:t>Sensing Research Status: </a:t>
            </a:r>
          </a:p>
          <a:p>
            <a:pPr lvl="0"/>
            <a:r>
              <a:rPr lang="en-US" sz="1600" dirty="0">
                <a:solidFill>
                  <a:schemeClr val="tx2"/>
                </a:solidFill>
                <a:latin typeface="+mj-lt"/>
              </a:rPr>
              <a:t>A number of physician-sponsored studies ongoing globally</a:t>
            </a:r>
          </a:p>
          <a:p>
            <a:pPr lvl="0"/>
            <a:r>
              <a:rPr lang="en-US" sz="1600" dirty="0">
                <a:solidFill>
                  <a:schemeClr val="tx2"/>
                </a:solidFill>
                <a:latin typeface="+mj-lt"/>
              </a:rPr>
              <a:t>Numerous devices implanted across a range of disease states/conditions</a:t>
            </a:r>
          </a:p>
          <a:p>
            <a:pPr lvl="0"/>
            <a:r>
              <a:rPr lang="en-US" sz="1600" dirty="0">
                <a:solidFill>
                  <a:schemeClr val="tx2"/>
                </a:solidFill>
              </a:rPr>
              <a:t>Several manuscripts in </a:t>
            </a:r>
            <a:r>
              <a:rPr lang="en-US" sz="1600" dirty="0" smtClean="0">
                <a:solidFill>
                  <a:schemeClr val="tx2"/>
                </a:solidFill>
              </a:rPr>
              <a:t>progress</a:t>
            </a:r>
          </a:p>
          <a:p>
            <a:pPr marL="0" lvl="0" indent="0">
              <a:buNone/>
            </a:pPr>
            <a:r>
              <a:rPr lang="en-US" sz="2000" b="1" dirty="0" smtClean="0">
                <a:solidFill>
                  <a:schemeClr val="tx2"/>
                </a:solidFill>
                <a:latin typeface="+mj-lt"/>
                <a:cs typeface="Calibri" panose="020F0502020204030204" pitchFamily="34" charset="0"/>
              </a:rPr>
              <a:t>Potential </a:t>
            </a:r>
            <a:r>
              <a:rPr lang="en-US" sz="2000" b="1" dirty="0">
                <a:solidFill>
                  <a:schemeClr val="tx2"/>
                </a:solidFill>
                <a:latin typeface="+mj-lt"/>
                <a:cs typeface="Calibri" panose="020F0502020204030204" pitchFamily="34" charset="0"/>
              </a:rPr>
              <a:t>long-term impact: </a:t>
            </a:r>
            <a:endParaRPr lang="en-US" sz="2000" b="1" dirty="0" smtClean="0">
              <a:solidFill>
                <a:schemeClr val="tx2"/>
              </a:solidFill>
              <a:latin typeface="+mj-lt"/>
              <a:cs typeface="Calibri" panose="020F0502020204030204" pitchFamily="34" charset="0"/>
            </a:endParaRPr>
          </a:p>
          <a:p>
            <a:pPr marL="0" indent="0" fontAlgn="auto">
              <a:spcBef>
                <a:spcPts val="0"/>
              </a:spcBef>
              <a:spcAft>
                <a:spcPts val="600"/>
              </a:spcAft>
              <a:buClr>
                <a:schemeClr val="tx2"/>
              </a:buClr>
              <a:buNone/>
              <a:defRPr/>
            </a:pPr>
            <a:r>
              <a:rPr lang="en-US" sz="1600" dirty="0" smtClean="0">
                <a:solidFill>
                  <a:schemeClr val="tx2"/>
                </a:solidFill>
                <a:latin typeface="+mj-lt"/>
                <a:cs typeface="Calibri" panose="020F0502020204030204" pitchFamily="34" charset="0"/>
              </a:rPr>
              <a:t>Closed-loop stimulation to deliver </a:t>
            </a:r>
            <a:r>
              <a:rPr lang="en-US" sz="1600" dirty="0" smtClean="0">
                <a:solidFill>
                  <a:schemeClr val="tx2"/>
                </a:solidFill>
              </a:rPr>
              <a:t>patient </a:t>
            </a:r>
            <a:r>
              <a:rPr lang="en-US" sz="1600" dirty="0">
                <a:solidFill>
                  <a:schemeClr val="tx2"/>
                </a:solidFill>
              </a:rPr>
              <a:t>personalized stimulation</a:t>
            </a:r>
            <a:endParaRPr lang="en-US" sz="1600" dirty="0">
              <a:solidFill>
                <a:schemeClr val="tx2"/>
              </a:solidFill>
              <a:latin typeface="+mj-lt"/>
              <a:cs typeface="Calibri" panose="020F0502020204030204" pitchFamily="34" charset="0"/>
            </a:endParaRPr>
          </a:p>
        </p:txBody>
      </p:sp>
      <p:sp>
        <p:nvSpPr>
          <p:cNvPr id="2" name="Rectangle 1"/>
          <p:cNvSpPr/>
          <p:nvPr/>
        </p:nvSpPr>
        <p:spPr>
          <a:xfrm>
            <a:off x="0" y="1722966"/>
            <a:ext cx="3657600" cy="1477328"/>
          </a:xfrm>
          <a:prstGeom prst="rect">
            <a:avLst/>
          </a:prstGeom>
          <a:solidFill>
            <a:schemeClr val="tx2">
              <a:lumMod val="60000"/>
              <a:lumOff val="40000"/>
              <a:alpha val="69000"/>
            </a:schemeClr>
          </a:solidFill>
        </p:spPr>
        <p:txBody>
          <a:bodyPr wrap="square" rtlCol="0">
            <a:spAutoFit/>
          </a:bodyPr>
          <a:lstStyle/>
          <a:p>
            <a:pPr algn="ctr"/>
            <a:r>
              <a:rPr lang="en-US" b="1" dirty="0" smtClean="0">
                <a:solidFill>
                  <a:schemeClr val="tx2"/>
                </a:solidFill>
              </a:rPr>
              <a:t>Biomarker </a:t>
            </a:r>
            <a:r>
              <a:rPr lang="en-US" b="1" dirty="0">
                <a:solidFill>
                  <a:schemeClr val="tx2"/>
                </a:solidFill>
              </a:rPr>
              <a:t>identification through sensing and closed loop systems </a:t>
            </a:r>
            <a:r>
              <a:rPr lang="en-US" b="1" dirty="0" smtClean="0">
                <a:solidFill>
                  <a:schemeClr val="tx2"/>
                </a:solidFill>
              </a:rPr>
              <a:t>are expected to reduce </a:t>
            </a:r>
            <a:r>
              <a:rPr lang="en-US" b="1" dirty="0">
                <a:solidFill>
                  <a:schemeClr val="tx2"/>
                </a:solidFill>
              </a:rPr>
              <a:t>patient management burden and </a:t>
            </a:r>
            <a:r>
              <a:rPr lang="en-US" b="1" dirty="0" smtClean="0">
                <a:solidFill>
                  <a:schemeClr val="tx2"/>
                </a:solidFill>
              </a:rPr>
              <a:t>may lead </a:t>
            </a:r>
            <a:r>
              <a:rPr lang="en-US" b="1" dirty="0">
                <a:solidFill>
                  <a:schemeClr val="tx2"/>
                </a:solidFill>
              </a:rPr>
              <a:t>to automated programming</a:t>
            </a:r>
          </a:p>
        </p:txBody>
      </p:sp>
      <p:pic>
        <p:nvPicPr>
          <p:cNvPr id="12" name="Picture 1"/>
          <p:cNvPicPr>
            <a:picLocks noChangeAspect="1" noChangeArrowheads="1"/>
          </p:cNvPicPr>
          <p:nvPr/>
        </p:nvPicPr>
        <p:blipFill>
          <a:blip r:embed="rId2" cstate="print"/>
          <a:srcRect l="8605" t="22073" b="18000"/>
          <a:stretch>
            <a:fillRect/>
          </a:stretch>
        </p:blipFill>
        <p:spPr bwMode="auto">
          <a:xfrm>
            <a:off x="3908809" y="1639442"/>
            <a:ext cx="5257800" cy="1784339"/>
          </a:xfrm>
          <a:prstGeom prst="rect">
            <a:avLst/>
          </a:prstGeom>
          <a:noFill/>
          <a:ln w="9525">
            <a:noFill/>
            <a:miter lim="800000"/>
            <a:headEnd/>
            <a:tailEnd/>
          </a:ln>
          <a:effectLst/>
        </p:spPr>
      </p:pic>
      <p:sp>
        <p:nvSpPr>
          <p:cNvPr id="4" name="TextBox 3"/>
          <p:cNvSpPr txBox="1"/>
          <p:nvPr/>
        </p:nvSpPr>
        <p:spPr>
          <a:xfrm>
            <a:off x="1350032" y="6534530"/>
            <a:ext cx="6321951" cy="307777"/>
          </a:xfrm>
          <a:prstGeom prst="rect">
            <a:avLst/>
          </a:prstGeom>
          <a:noFill/>
        </p:spPr>
        <p:txBody>
          <a:bodyPr wrap="none" rtlCol="0">
            <a:spAutoFit/>
          </a:bodyPr>
          <a:lstStyle/>
          <a:p>
            <a:r>
              <a:rPr lang="en-US" sz="1400" dirty="0" smtClean="0"/>
              <a:t>Data </a:t>
            </a:r>
            <a:r>
              <a:rPr lang="en-US" sz="1400" dirty="0"/>
              <a:t>file courtesy of </a:t>
            </a:r>
            <a:r>
              <a:rPr lang="en-US" sz="1400" dirty="0" smtClean="0"/>
              <a:t>Dr. Bronte</a:t>
            </a:r>
            <a:r>
              <a:rPr lang="en-US" sz="1400" dirty="0"/>
              <a:t>-Stewart, </a:t>
            </a:r>
            <a:r>
              <a:rPr lang="en-US" sz="1400" dirty="0" smtClean="0"/>
              <a:t>Stanford, and Dr. </a:t>
            </a:r>
            <a:r>
              <a:rPr lang="en-US" sz="1400" dirty="0" err="1" smtClean="0"/>
              <a:t>Lothar</a:t>
            </a:r>
            <a:r>
              <a:rPr lang="en-US" sz="1400" dirty="0" smtClean="0"/>
              <a:t> </a:t>
            </a:r>
            <a:r>
              <a:rPr lang="en-US" sz="1400" dirty="0" err="1" smtClean="0"/>
              <a:t>Krinke</a:t>
            </a:r>
            <a:r>
              <a:rPr lang="en-US" sz="1400" dirty="0" smtClean="0"/>
              <a:t>, Medtronic.</a:t>
            </a:r>
            <a:endParaRPr lang="en-US" sz="1400" dirty="0"/>
          </a:p>
        </p:txBody>
      </p:sp>
    </p:spTree>
    <p:extLst>
      <p:ext uri="{BB962C8B-B14F-4D97-AF65-F5344CB8AC3E}">
        <p14:creationId xmlns:p14="http://schemas.microsoft.com/office/powerpoint/2010/main" val="37321176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3"/>
          <p:cNvSpPr>
            <a:spLocks noGrp="1"/>
          </p:cNvSpPr>
          <p:nvPr>
            <p:ph type="title"/>
          </p:nvPr>
        </p:nvSpPr>
        <p:spPr>
          <a:xfrm>
            <a:off x="457200" y="-7938"/>
            <a:ext cx="8229600" cy="1143001"/>
          </a:xfrm>
        </p:spPr>
        <p:txBody>
          <a:bodyPr/>
          <a:lstStyle/>
          <a:p>
            <a:r>
              <a:rPr lang="en-US">
                <a:solidFill>
                  <a:srgbClr val="B32216"/>
                </a:solidFill>
                <a:latin typeface="Calibri" charset="0"/>
              </a:rPr>
              <a:t>MDS Task Force on Technology</a:t>
            </a:r>
          </a:p>
        </p:txBody>
      </p:sp>
      <p:sp>
        <p:nvSpPr>
          <p:cNvPr id="5" name="Content Placeholder 4"/>
          <p:cNvSpPr>
            <a:spLocks noGrp="1"/>
          </p:cNvSpPr>
          <p:nvPr>
            <p:ph idx="1"/>
          </p:nvPr>
        </p:nvSpPr>
        <p:spPr>
          <a:xfrm>
            <a:off x="485775" y="1233488"/>
            <a:ext cx="7980363" cy="4525962"/>
          </a:xfrm>
        </p:spPr>
        <p:txBody>
          <a:bodyPr/>
          <a:lstStyle/>
          <a:p>
            <a:pPr>
              <a:defRPr/>
            </a:pPr>
            <a:r>
              <a:rPr lang="en-US" sz="2800" dirty="0" smtClean="0">
                <a:latin typeface="Calibri" charset="0"/>
              </a:rPr>
              <a:t>Formed in October 2014</a:t>
            </a:r>
          </a:p>
          <a:p>
            <a:pPr>
              <a:defRPr/>
            </a:pPr>
            <a:r>
              <a:rPr lang="en-US" sz="2800" dirty="0" smtClean="0">
                <a:latin typeface="Calibri" charset="0"/>
              </a:rPr>
              <a:t>Goal: </a:t>
            </a:r>
            <a:r>
              <a:rPr lang="en-US" sz="2800" dirty="0">
                <a:latin typeface="Calibri" charset="0"/>
              </a:rPr>
              <a:t>K</a:t>
            </a:r>
            <a:r>
              <a:rPr lang="en-US" sz="2800" dirty="0" smtClean="0">
                <a:latin typeface="Calibri" charset="0"/>
              </a:rPr>
              <a:t>eep abreast of technologies as they apply to patient evaluation, diagnostics and treatment (review, build consensus, propose best practices)</a:t>
            </a:r>
          </a:p>
          <a:p>
            <a:pPr>
              <a:defRPr/>
            </a:pPr>
            <a:r>
              <a:rPr lang="en-US" sz="2800" dirty="0" smtClean="0">
                <a:latin typeface="Calibri" charset="0"/>
              </a:rPr>
              <a:t>Full-day symposium within the next MDS congress:</a:t>
            </a:r>
          </a:p>
          <a:p>
            <a:pPr marL="0" indent="0">
              <a:buFont typeface="Arial" charset="0"/>
              <a:buNone/>
              <a:defRPr/>
            </a:pPr>
            <a:endParaRPr lang="en-US" sz="2800" dirty="0" smtClean="0">
              <a:latin typeface="Calibri" charset="0"/>
            </a:endParaRPr>
          </a:p>
          <a:p>
            <a:pPr>
              <a:defRPr/>
            </a:pPr>
            <a:endParaRPr lang="en-US" sz="2800" dirty="0"/>
          </a:p>
        </p:txBody>
      </p:sp>
      <p:pic>
        <p:nvPicPr>
          <p:cNvPr id="75779"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0038" y="4010025"/>
            <a:ext cx="8667750"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2718040"/>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65016"/>
            <a:ext cx="8229600" cy="3340184"/>
          </a:xfrm>
          <a:prstGeom prst="rect">
            <a:avLst/>
          </a:prstGeom>
        </p:spPr>
      </p:pic>
      <p:pic>
        <p:nvPicPr>
          <p:cNvPr id="6" name="Picture 5"/>
          <p:cNvPicPr>
            <a:picLocks noChangeAspect="1"/>
          </p:cNvPicPr>
          <p:nvPr/>
        </p:nvPicPr>
        <p:blipFill>
          <a:blip r:embed="rId3"/>
          <a:stretch>
            <a:fillRect/>
          </a:stretch>
        </p:blipFill>
        <p:spPr>
          <a:xfrm>
            <a:off x="304800" y="3124200"/>
            <a:ext cx="5867400" cy="3480172"/>
          </a:xfrm>
          <a:prstGeom prst="rect">
            <a:avLst/>
          </a:prstGeom>
        </p:spPr>
      </p:pic>
      <p:pic>
        <p:nvPicPr>
          <p:cNvPr id="7" name="Picture 6"/>
          <p:cNvPicPr>
            <a:picLocks noChangeAspect="1"/>
          </p:cNvPicPr>
          <p:nvPr/>
        </p:nvPicPr>
        <p:blipFill>
          <a:blip r:embed="rId4"/>
          <a:stretch>
            <a:fillRect/>
          </a:stretch>
        </p:blipFill>
        <p:spPr>
          <a:xfrm>
            <a:off x="5939092" y="4859367"/>
            <a:ext cx="3109451" cy="1745005"/>
          </a:xfrm>
          <a:prstGeom prst="rect">
            <a:avLst/>
          </a:prstGeom>
        </p:spPr>
      </p:pic>
      <p:sp>
        <p:nvSpPr>
          <p:cNvPr id="8" name="TextBox 7"/>
          <p:cNvSpPr txBox="1"/>
          <p:nvPr/>
        </p:nvSpPr>
        <p:spPr>
          <a:xfrm>
            <a:off x="5939092" y="3274325"/>
            <a:ext cx="3276600" cy="1323439"/>
          </a:xfrm>
          <a:prstGeom prst="rect">
            <a:avLst/>
          </a:prstGeom>
          <a:noFill/>
        </p:spPr>
        <p:txBody>
          <a:bodyPr wrap="square" rtlCol="0">
            <a:spAutoFit/>
          </a:bodyPr>
          <a:lstStyle/>
          <a:p>
            <a:r>
              <a:rPr lang="en-US" sz="1600" dirty="0" smtClean="0"/>
              <a:t>Continuous &gt; 8 min neural and kinematic recordings from a sensing </a:t>
            </a:r>
            <a:r>
              <a:rPr lang="en-US" sz="1600" dirty="0" err="1" smtClean="0"/>
              <a:t>neurostimulator</a:t>
            </a:r>
            <a:r>
              <a:rPr lang="en-US" sz="1600" dirty="0" smtClean="0"/>
              <a:t> in freely moving PD people.  Wearable sensors detect when person moving or stationary</a:t>
            </a:r>
            <a:endParaRPr lang="en-US" sz="1600" dirty="0"/>
          </a:p>
        </p:txBody>
      </p:sp>
      <p:pic>
        <p:nvPicPr>
          <p:cNvPr id="10" name="Picture 9"/>
          <p:cNvPicPr>
            <a:picLocks noChangeAspect="1"/>
          </p:cNvPicPr>
          <p:nvPr/>
        </p:nvPicPr>
        <p:blipFill>
          <a:blip r:embed="rId5"/>
          <a:stretch>
            <a:fillRect/>
          </a:stretch>
        </p:blipFill>
        <p:spPr>
          <a:xfrm>
            <a:off x="8534400" y="381000"/>
            <a:ext cx="514143" cy="665361"/>
          </a:xfrm>
          <a:prstGeom prst="rect">
            <a:avLst/>
          </a:prstGeom>
        </p:spPr>
      </p:pic>
      <p:sp>
        <p:nvSpPr>
          <p:cNvPr id="2" name="TextBox 1"/>
          <p:cNvSpPr txBox="1"/>
          <p:nvPr/>
        </p:nvSpPr>
        <p:spPr>
          <a:xfrm>
            <a:off x="-76200" y="76200"/>
            <a:ext cx="8397620" cy="400110"/>
          </a:xfrm>
          <a:prstGeom prst="rect">
            <a:avLst/>
          </a:prstGeom>
          <a:noFill/>
        </p:spPr>
        <p:txBody>
          <a:bodyPr wrap="none" rtlCol="0">
            <a:spAutoFit/>
          </a:bodyPr>
          <a:lstStyle/>
          <a:p>
            <a:r>
              <a:rPr lang="en-US" sz="2000" b="1" dirty="0" smtClean="0">
                <a:solidFill>
                  <a:schemeClr val="tx2"/>
                </a:solidFill>
              </a:rPr>
              <a:t>Synchronized STN LFP and angular velocity recordings using wearable sensors</a:t>
            </a:r>
            <a:endParaRPr lang="en-US" sz="2000" b="1" dirty="0">
              <a:solidFill>
                <a:schemeClr val="tx2"/>
              </a:solidFill>
            </a:endParaRPr>
          </a:p>
        </p:txBody>
      </p:sp>
      <p:sp>
        <p:nvSpPr>
          <p:cNvPr id="3" name="TextBox 2"/>
          <p:cNvSpPr txBox="1"/>
          <p:nvPr/>
        </p:nvSpPr>
        <p:spPr>
          <a:xfrm>
            <a:off x="2375847" y="6031791"/>
            <a:ext cx="1995458" cy="307777"/>
          </a:xfrm>
          <a:prstGeom prst="rect">
            <a:avLst/>
          </a:prstGeom>
          <a:noFill/>
        </p:spPr>
        <p:txBody>
          <a:bodyPr wrap="none" rtlCol="0">
            <a:spAutoFit/>
          </a:bodyPr>
          <a:lstStyle/>
          <a:p>
            <a:r>
              <a:rPr lang="en-US" sz="1400" dirty="0" smtClean="0"/>
              <a:t>Quinn et al under review</a:t>
            </a:r>
            <a:endParaRPr lang="en-US" sz="1400" dirty="0"/>
          </a:p>
        </p:txBody>
      </p:sp>
      <p:sp>
        <p:nvSpPr>
          <p:cNvPr id="12" name="TextBox 11"/>
          <p:cNvSpPr txBox="1"/>
          <p:nvPr/>
        </p:nvSpPr>
        <p:spPr>
          <a:xfrm>
            <a:off x="1350032" y="6534530"/>
            <a:ext cx="6321951" cy="307777"/>
          </a:xfrm>
          <a:prstGeom prst="rect">
            <a:avLst/>
          </a:prstGeom>
          <a:noFill/>
        </p:spPr>
        <p:txBody>
          <a:bodyPr wrap="none" rtlCol="0">
            <a:spAutoFit/>
          </a:bodyPr>
          <a:lstStyle/>
          <a:p>
            <a:r>
              <a:rPr lang="en-US" sz="1400" dirty="0" smtClean="0"/>
              <a:t>Data </a:t>
            </a:r>
            <a:r>
              <a:rPr lang="en-US" sz="1400" dirty="0"/>
              <a:t>file courtesy of </a:t>
            </a:r>
            <a:r>
              <a:rPr lang="en-US" sz="1400" dirty="0" smtClean="0"/>
              <a:t>Dr. Bronte</a:t>
            </a:r>
            <a:r>
              <a:rPr lang="en-US" sz="1400" dirty="0"/>
              <a:t>-Stewart, </a:t>
            </a:r>
            <a:r>
              <a:rPr lang="en-US" sz="1400" dirty="0" smtClean="0"/>
              <a:t>Stanford, and Dr. </a:t>
            </a:r>
            <a:r>
              <a:rPr lang="en-US" sz="1400" dirty="0" err="1" smtClean="0"/>
              <a:t>Lothar</a:t>
            </a:r>
            <a:r>
              <a:rPr lang="en-US" sz="1400" dirty="0" smtClean="0"/>
              <a:t> </a:t>
            </a:r>
            <a:r>
              <a:rPr lang="en-US" sz="1400" dirty="0" err="1" smtClean="0"/>
              <a:t>Krinke</a:t>
            </a:r>
            <a:r>
              <a:rPr lang="en-US" sz="1400" dirty="0" smtClean="0"/>
              <a:t>, Medtronic.</a:t>
            </a:r>
            <a:endParaRPr lang="en-US" sz="1400" dirty="0"/>
          </a:p>
        </p:txBody>
      </p:sp>
    </p:spTree>
    <p:extLst>
      <p:ext uri="{BB962C8B-B14F-4D97-AF65-F5344CB8AC3E}">
        <p14:creationId xmlns:p14="http://schemas.microsoft.com/office/powerpoint/2010/main" val="1073784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294" y="2104976"/>
            <a:ext cx="8095414" cy="3601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8" name="Text Box 6"/>
          <p:cNvSpPr txBox="1">
            <a:spLocks noChangeArrowheads="1"/>
          </p:cNvSpPr>
          <p:nvPr/>
        </p:nvSpPr>
        <p:spPr bwMode="auto">
          <a:xfrm>
            <a:off x="-52386" y="6032956"/>
            <a:ext cx="90439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ea typeface="ヒラギノ角ゴ Pro W3" pitchFamily="80" charset="-128"/>
              </a:defRPr>
            </a:lvl1pPr>
            <a:lvl2pPr marL="742950" indent="-285750" eaLnBrk="0" hangingPunct="0">
              <a:defRPr>
                <a:solidFill>
                  <a:schemeClr val="tx1"/>
                </a:solidFill>
                <a:latin typeface="Arial" charset="0"/>
                <a:ea typeface="ヒラギノ角ゴ Pro W3" pitchFamily="80" charset="-128"/>
              </a:defRPr>
            </a:lvl2pPr>
            <a:lvl3pPr marL="1143000" indent="-228600" eaLnBrk="0" hangingPunct="0">
              <a:defRPr>
                <a:solidFill>
                  <a:schemeClr val="tx1"/>
                </a:solidFill>
                <a:latin typeface="Arial" charset="0"/>
                <a:ea typeface="ヒラギノ角ゴ Pro W3" pitchFamily="80" charset="-128"/>
              </a:defRPr>
            </a:lvl3pPr>
            <a:lvl4pPr marL="1600200" indent="-228600" eaLnBrk="0" hangingPunct="0">
              <a:defRPr>
                <a:solidFill>
                  <a:schemeClr val="tx1"/>
                </a:solidFill>
                <a:latin typeface="Arial" charset="0"/>
                <a:ea typeface="ヒラギノ角ゴ Pro W3" pitchFamily="80" charset="-128"/>
              </a:defRPr>
            </a:lvl4pPr>
            <a:lvl5pPr marL="2057400" indent="-228600" eaLnBrk="0" hangingPunct="0">
              <a:defRPr>
                <a:solidFill>
                  <a:schemeClr val="tx1"/>
                </a:solidFill>
                <a:latin typeface="Arial" charset="0"/>
                <a:ea typeface="ヒラギノ角ゴ Pro W3" pitchFamily="80" charset="-128"/>
              </a:defRPr>
            </a:lvl5pPr>
            <a:lvl6pPr marL="2514600" indent="-228600" eaLnBrk="0" fontAlgn="base" hangingPunct="0">
              <a:spcBef>
                <a:spcPct val="0"/>
              </a:spcBef>
              <a:spcAft>
                <a:spcPct val="0"/>
              </a:spcAft>
              <a:defRPr>
                <a:solidFill>
                  <a:schemeClr val="tx1"/>
                </a:solidFill>
                <a:latin typeface="Arial" charset="0"/>
                <a:ea typeface="ヒラギノ角ゴ Pro W3" pitchFamily="80" charset="-128"/>
              </a:defRPr>
            </a:lvl6pPr>
            <a:lvl7pPr marL="2971800" indent="-228600" eaLnBrk="0" fontAlgn="base" hangingPunct="0">
              <a:spcBef>
                <a:spcPct val="0"/>
              </a:spcBef>
              <a:spcAft>
                <a:spcPct val="0"/>
              </a:spcAft>
              <a:defRPr>
                <a:solidFill>
                  <a:schemeClr val="tx1"/>
                </a:solidFill>
                <a:latin typeface="Arial" charset="0"/>
                <a:ea typeface="ヒラギノ角ゴ Pro W3" pitchFamily="80" charset="-128"/>
              </a:defRPr>
            </a:lvl7pPr>
            <a:lvl8pPr marL="3429000" indent="-228600" eaLnBrk="0" fontAlgn="base" hangingPunct="0">
              <a:spcBef>
                <a:spcPct val="0"/>
              </a:spcBef>
              <a:spcAft>
                <a:spcPct val="0"/>
              </a:spcAft>
              <a:defRPr>
                <a:solidFill>
                  <a:schemeClr val="tx1"/>
                </a:solidFill>
                <a:latin typeface="Arial" charset="0"/>
                <a:ea typeface="ヒラギノ角ゴ Pro W3" pitchFamily="80" charset="-128"/>
              </a:defRPr>
            </a:lvl8pPr>
            <a:lvl9pPr marL="3886200" indent="-228600" eaLnBrk="0" fontAlgn="base" hangingPunct="0">
              <a:spcBef>
                <a:spcPct val="0"/>
              </a:spcBef>
              <a:spcAft>
                <a:spcPct val="0"/>
              </a:spcAft>
              <a:defRPr>
                <a:solidFill>
                  <a:schemeClr val="tx1"/>
                </a:solidFill>
                <a:latin typeface="Arial" charset="0"/>
                <a:ea typeface="ヒラギノ角ゴ Pro W3" pitchFamily="80" charset="-128"/>
              </a:defRPr>
            </a:lvl9pPr>
          </a:lstStyle>
          <a:p>
            <a:r>
              <a:rPr lang="en-US" sz="800" dirty="0" smtClean="0"/>
              <a:t>.</a:t>
            </a:r>
            <a:endParaRPr lang="en-US" sz="800" dirty="0"/>
          </a:p>
        </p:txBody>
      </p:sp>
      <p:sp>
        <p:nvSpPr>
          <p:cNvPr id="9" name="Title 1"/>
          <p:cNvSpPr txBox="1">
            <a:spLocks/>
          </p:cNvSpPr>
          <p:nvPr/>
        </p:nvSpPr>
        <p:spPr>
          <a:xfrm>
            <a:off x="6824" y="52388"/>
            <a:ext cx="9144000" cy="941388"/>
          </a:xfrm>
          <a:prstGeom prst="rect">
            <a:avLst/>
          </a:prstGeom>
        </p:spPr>
        <p:txBody>
          <a:bodyPr>
            <a:noAutofit/>
          </a:bodyPr>
          <a:lstStyle>
            <a:lvl1pPr algn="l" rtl="0" fontAlgn="base">
              <a:spcBef>
                <a:spcPct val="0"/>
              </a:spcBef>
              <a:spcAft>
                <a:spcPct val="0"/>
              </a:spcAft>
              <a:defRPr sz="2000" baseline="0">
                <a:solidFill>
                  <a:schemeClr val="bg1"/>
                </a:solidFill>
                <a:latin typeface="+mn-lt"/>
                <a:ea typeface="+mj-ea"/>
                <a:cs typeface="+mj-cs"/>
              </a:defRPr>
            </a:lvl1pPr>
            <a:lvl2pPr algn="l" rtl="0" fontAlgn="base">
              <a:spcBef>
                <a:spcPct val="0"/>
              </a:spcBef>
              <a:spcAft>
                <a:spcPct val="0"/>
              </a:spcAft>
              <a:defRPr sz="3200">
                <a:solidFill>
                  <a:schemeClr val="bg1"/>
                </a:solidFill>
                <a:latin typeface="Chaparral Pro" pitchFamily="18" charset="0"/>
                <a:ea typeface="ヒラギノ角ゴ Pro W3"/>
                <a:cs typeface="ヒラギノ角ゴ Pro W3"/>
              </a:defRPr>
            </a:lvl2pPr>
            <a:lvl3pPr algn="l" rtl="0" fontAlgn="base">
              <a:spcBef>
                <a:spcPct val="0"/>
              </a:spcBef>
              <a:spcAft>
                <a:spcPct val="0"/>
              </a:spcAft>
              <a:defRPr sz="3200">
                <a:solidFill>
                  <a:schemeClr val="bg1"/>
                </a:solidFill>
                <a:latin typeface="Chaparral Pro" pitchFamily="18" charset="0"/>
                <a:ea typeface="ヒラギノ角ゴ Pro W3"/>
                <a:cs typeface="ヒラギノ角ゴ Pro W3"/>
              </a:defRPr>
            </a:lvl3pPr>
            <a:lvl4pPr algn="l" rtl="0" fontAlgn="base">
              <a:spcBef>
                <a:spcPct val="0"/>
              </a:spcBef>
              <a:spcAft>
                <a:spcPct val="0"/>
              </a:spcAft>
              <a:defRPr sz="3200">
                <a:solidFill>
                  <a:schemeClr val="bg1"/>
                </a:solidFill>
                <a:latin typeface="Chaparral Pro" pitchFamily="18" charset="0"/>
                <a:ea typeface="ヒラギノ角ゴ Pro W3"/>
                <a:cs typeface="ヒラギノ角ゴ Pro W3"/>
              </a:defRPr>
            </a:lvl4pPr>
            <a:lvl5pPr algn="l" rtl="0" fontAlgn="base">
              <a:spcBef>
                <a:spcPct val="0"/>
              </a:spcBef>
              <a:spcAft>
                <a:spcPct val="0"/>
              </a:spcAft>
              <a:defRPr sz="3200">
                <a:solidFill>
                  <a:schemeClr val="bg1"/>
                </a:solidFill>
                <a:latin typeface="Chaparral Pro" pitchFamily="18" charset="0"/>
                <a:ea typeface="ヒラギノ角ゴ Pro W3"/>
                <a:cs typeface="ヒラギノ角ゴ Pro W3"/>
              </a:defRPr>
            </a:lvl5pPr>
            <a:lvl6pPr marL="457200" algn="l" rtl="0" fontAlgn="base">
              <a:spcBef>
                <a:spcPct val="0"/>
              </a:spcBef>
              <a:spcAft>
                <a:spcPct val="0"/>
              </a:spcAft>
              <a:defRPr sz="3200">
                <a:solidFill>
                  <a:schemeClr val="bg1"/>
                </a:solidFill>
                <a:latin typeface="Chaparral Pro" pitchFamily="18" charset="0"/>
                <a:ea typeface="ヒラギノ角ゴ Pro W3"/>
                <a:cs typeface="ヒラギノ角ゴ Pro W3"/>
              </a:defRPr>
            </a:lvl6pPr>
            <a:lvl7pPr marL="914400" algn="l" rtl="0" fontAlgn="base">
              <a:spcBef>
                <a:spcPct val="0"/>
              </a:spcBef>
              <a:spcAft>
                <a:spcPct val="0"/>
              </a:spcAft>
              <a:defRPr sz="3200">
                <a:solidFill>
                  <a:schemeClr val="bg1"/>
                </a:solidFill>
                <a:latin typeface="Chaparral Pro" pitchFamily="18" charset="0"/>
                <a:ea typeface="ヒラギノ角ゴ Pro W3"/>
                <a:cs typeface="ヒラギノ角ゴ Pro W3"/>
              </a:defRPr>
            </a:lvl7pPr>
            <a:lvl8pPr marL="1371600" algn="l" rtl="0" fontAlgn="base">
              <a:spcBef>
                <a:spcPct val="0"/>
              </a:spcBef>
              <a:spcAft>
                <a:spcPct val="0"/>
              </a:spcAft>
              <a:defRPr sz="3200">
                <a:solidFill>
                  <a:schemeClr val="bg1"/>
                </a:solidFill>
                <a:latin typeface="Chaparral Pro" pitchFamily="18" charset="0"/>
                <a:ea typeface="ヒラギノ角ゴ Pro W3"/>
                <a:cs typeface="ヒラギノ角ゴ Pro W3"/>
              </a:defRPr>
            </a:lvl8pPr>
            <a:lvl9pPr marL="1828800" algn="l" rtl="0" fontAlgn="base">
              <a:spcBef>
                <a:spcPct val="0"/>
              </a:spcBef>
              <a:spcAft>
                <a:spcPct val="0"/>
              </a:spcAft>
              <a:defRPr sz="3200">
                <a:solidFill>
                  <a:schemeClr val="bg1"/>
                </a:solidFill>
                <a:latin typeface="Chaparral Pro" pitchFamily="18" charset="0"/>
                <a:ea typeface="ヒラギノ角ゴ Pro W3"/>
                <a:cs typeface="ヒラギノ角ゴ Pro W3"/>
              </a:defRPr>
            </a:lvl9pPr>
          </a:lstStyle>
          <a:p>
            <a:pPr algn="ctr"/>
            <a:r>
              <a:rPr lang="en-US" sz="3200" b="1" kern="0" dirty="0" smtClean="0">
                <a:solidFill>
                  <a:srgbClr val="BA0000"/>
                </a:solidFill>
                <a:latin typeface="Myriad Pro"/>
                <a:cs typeface="Calibri" panose="020F0502020204030204" pitchFamily="34" charset="0"/>
              </a:rPr>
              <a:t>Initial </a:t>
            </a:r>
            <a:r>
              <a:rPr lang="en-US" sz="3200" b="1" kern="0" dirty="0">
                <a:solidFill>
                  <a:srgbClr val="BA0000"/>
                </a:solidFill>
                <a:latin typeface="Myriad Pro"/>
                <a:cs typeface="Calibri" panose="020F0502020204030204" pitchFamily="34" charset="0"/>
              </a:rPr>
              <a:t>efforts towards closed loop </a:t>
            </a:r>
            <a:r>
              <a:rPr lang="en-US" sz="3200" b="1" kern="0" dirty="0" smtClean="0">
                <a:solidFill>
                  <a:srgbClr val="BA0000"/>
                </a:solidFill>
                <a:latin typeface="Myriad Pro"/>
                <a:cs typeface="Calibri" panose="020F0502020204030204" pitchFamily="34" charset="0"/>
              </a:rPr>
              <a:t>systems based on LFP sensor</a:t>
            </a:r>
            <a:endParaRPr lang="en-US" sz="3200" b="1" kern="0" dirty="0">
              <a:solidFill>
                <a:srgbClr val="BA0000"/>
              </a:solidFill>
              <a:latin typeface="Myriad Pro"/>
              <a:cs typeface="Calibri" panose="020F0502020204030204" pitchFamily="34" charset="0"/>
            </a:endParaRPr>
          </a:p>
          <a:p>
            <a:endParaRPr lang="en-US" sz="3200" b="1" kern="0" dirty="0">
              <a:solidFill>
                <a:srgbClr val="BA0000"/>
              </a:solidFill>
              <a:latin typeface="Myriad Pro"/>
              <a:cs typeface="Calibri" panose="020F0502020204030204" pitchFamily="34" charset="0"/>
            </a:endParaRPr>
          </a:p>
        </p:txBody>
      </p:sp>
      <p:sp>
        <p:nvSpPr>
          <p:cNvPr id="7" name="TextBox 6"/>
          <p:cNvSpPr txBox="1"/>
          <p:nvPr/>
        </p:nvSpPr>
        <p:spPr>
          <a:xfrm>
            <a:off x="1186746" y="6262385"/>
            <a:ext cx="7412968" cy="523220"/>
          </a:xfrm>
          <a:prstGeom prst="rect">
            <a:avLst/>
          </a:prstGeom>
          <a:noFill/>
        </p:spPr>
        <p:txBody>
          <a:bodyPr wrap="square" rtlCol="0">
            <a:spAutoFit/>
          </a:bodyPr>
          <a:lstStyle/>
          <a:p>
            <a:r>
              <a:rPr lang="en-US" sz="1400" dirty="0"/>
              <a:t>Little S, </a:t>
            </a:r>
            <a:r>
              <a:rPr lang="en-US" sz="1400" dirty="0" err="1"/>
              <a:t>Pogosyan</a:t>
            </a:r>
            <a:r>
              <a:rPr lang="en-US" sz="1400" dirty="0"/>
              <a:t> A, Neal S, et al. Adaptive deep brain stimulation in advanced Parkinson disease.</a:t>
            </a:r>
            <a:r>
              <a:rPr lang="en-US" sz="1400" i="1" dirty="0"/>
              <a:t> Annals of neurology.</a:t>
            </a:r>
            <a:r>
              <a:rPr lang="en-US" sz="1400" dirty="0"/>
              <a:t> 2013;74(3):449-457.</a:t>
            </a:r>
          </a:p>
        </p:txBody>
      </p:sp>
      <p:sp>
        <p:nvSpPr>
          <p:cNvPr id="8" name="TextBox 7"/>
          <p:cNvSpPr txBox="1"/>
          <p:nvPr/>
        </p:nvSpPr>
        <p:spPr>
          <a:xfrm>
            <a:off x="330731" y="1208710"/>
            <a:ext cx="8065223" cy="707886"/>
          </a:xfrm>
          <a:prstGeom prst="rect">
            <a:avLst/>
          </a:prstGeom>
          <a:solidFill>
            <a:schemeClr val="bg1"/>
          </a:solidFill>
          <a:ln w="9525">
            <a:noFill/>
          </a:ln>
        </p:spPr>
        <p:txBody>
          <a:bodyPr wrap="square" rtlCol="0" anchor="ctr">
            <a:spAutoFit/>
          </a:bodyPr>
          <a:lstStyle/>
          <a:p>
            <a:pPr>
              <a:spcAft>
                <a:spcPts val="600"/>
              </a:spcAft>
            </a:pPr>
            <a:r>
              <a:rPr lang="en-US" sz="2000" b="1" kern="0" dirty="0" smtClean="0">
                <a:solidFill>
                  <a:schemeClr val="tx2"/>
                </a:solidFill>
                <a:cs typeface="Arial"/>
              </a:rPr>
              <a:t>Beta oscillations as a biomarker for closed-loop adaptive DBS: personalized treatment with exact amount of stimulation</a:t>
            </a:r>
            <a:endParaRPr lang="en-US" sz="2000" b="1"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78525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2433" y="55418"/>
            <a:ext cx="8602133" cy="1143000"/>
          </a:xfrm>
          <a:prstGeom prst="rect">
            <a:avLst/>
          </a:prstGeom>
        </p:spPr>
        <p:txBody>
          <a:bodyPr/>
          <a:lstStyle>
            <a:lvl1pPr algn="l" rtl="0" eaLnBrk="1" fontAlgn="base" hangingPunct="1">
              <a:spcBef>
                <a:spcPct val="0"/>
              </a:spcBef>
              <a:spcAft>
                <a:spcPct val="0"/>
              </a:spcAft>
              <a:defRPr sz="2800">
                <a:solidFill>
                  <a:srgbClr val="005195"/>
                </a:solidFill>
                <a:latin typeface="+mj-lt"/>
                <a:ea typeface="+mj-ea"/>
                <a:cs typeface="ヒラギノ角ゴ Pro W3" pitchFamily="-111" charset="-128"/>
              </a:defRPr>
            </a:lvl1pPr>
            <a:lvl2pPr algn="l" rtl="0" eaLnBrk="1" fontAlgn="base" hangingPunct="1">
              <a:spcBef>
                <a:spcPct val="0"/>
              </a:spcBef>
              <a:spcAft>
                <a:spcPct val="0"/>
              </a:spcAft>
              <a:defRPr sz="2800">
                <a:solidFill>
                  <a:srgbClr val="005195"/>
                </a:solidFill>
                <a:latin typeface="Arial" charset="0"/>
                <a:ea typeface="ヒラギノ角ゴ Pro W3" pitchFamily="28" charset="-128"/>
                <a:cs typeface="ヒラギノ角ゴ Pro W3" pitchFamily="-111" charset="-128"/>
              </a:defRPr>
            </a:lvl2pPr>
            <a:lvl3pPr algn="l" rtl="0" eaLnBrk="1" fontAlgn="base" hangingPunct="1">
              <a:spcBef>
                <a:spcPct val="0"/>
              </a:spcBef>
              <a:spcAft>
                <a:spcPct val="0"/>
              </a:spcAft>
              <a:defRPr sz="2800">
                <a:solidFill>
                  <a:srgbClr val="005195"/>
                </a:solidFill>
                <a:latin typeface="Arial" charset="0"/>
                <a:ea typeface="ヒラギノ角ゴ Pro W3" pitchFamily="28" charset="-128"/>
                <a:cs typeface="ヒラギノ角ゴ Pro W3" pitchFamily="-111" charset="-128"/>
              </a:defRPr>
            </a:lvl3pPr>
            <a:lvl4pPr algn="l" rtl="0" eaLnBrk="1" fontAlgn="base" hangingPunct="1">
              <a:spcBef>
                <a:spcPct val="0"/>
              </a:spcBef>
              <a:spcAft>
                <a:spcPct val="0"/>
              </a:spcAft>
              <a:defRPr sz="2800">
                <a:solidFill>
                  <a:srgbClr val="005195"/>
                </a:solidFill>
                <a:latin typeface="Arial" charset="0"/>
                <a:ea typeface="ヒラギノ角ゴ Pro W3" pitchFamily="28" charset="-128"/>
                <a:cs typeface="ヒラギノ角ゴ Pro W3" pitchFamily="-111" charset="-128"/>
              </a:defRPr>
            </a:lvl4pPr>
            <a:lvl5pPr algn="l" rtl="0" eaLnBrk="1" fontAlgn="base" hangingPunct="1">
              <a:spcBef>
                <a:spcPct val="0"/>
              </a:spcBef>
              <a:spcAft>
                <a:spcPct val="0"/>
              </a:spcAft>
              <a:defRPr sz="2800">
                <a:solidFill>
                  <a:srgbClr val="005195"/>
                </a:solidFill>
                <a:latin typeface="Arial" charset="0"/>
                <a:ea typeface="ヒラギノ角ゴ Pro W3" pitchFamily="28" charset="-128"/>
                <a:cs typeface="ヒラギノ角ゴ Pro W3" pitchFamily="-111" charset="-128"/>
              </a:defRPr>
            </a:lvl5pPr>
            <a:lvl6pPr marL="457200" algn="l" rtl="0" eaLnBrk="1" fontAlgn="base" hangingPunct="1">
              <a:spcBef>
                <a:spcPct val="0"/>
              </a:spcBef>
              <a:spcAft>
                <a:spcPct val="0"/>
              </a:spcAft>
              <a:defRPr sz="2800">
                <a:solidFill>
                  <a:srgbClr val="005195"/>
                </a:solidFill>
                <a:latin typeface="Arial" charset="0"/>
                <a:ea typeface="ヒラギノ角ゴ Pro W3" pitchFamily="28" charset="-128"/>
              </a:defRPr>
            </a:lvl6pPr>
            <a:lvl7pPr marL="914400" algn="l" rtl="0" eaLnBrk="1" fontAlgn="base" hangingPunct="1">
              <a:spcBef>
                <a:spcPct val="0"/>
              </a:spcBef>
              <a:spcAft>
                <a:spcPct val="0"/>
              </a:spcAft>
              <a:defRPr sz="2800">
                <a:solidFill>
                  <a:srgbClr val="005195"/>
                </a:solidFill>
                <a:latin typeface="Arial" charset="0"/>
                <a:ea typeface="ヒラギノ角ゴ Pro W3" pitchFamily="28" charset="-128"/>
              </a:defRPr>
            </a:lvl7pPr>
            <a:lvl8pPr marL="1371600" algn="l" rtl="0" eaLnBrk="1" fontAlgn="base" hangingPunct="1">
              <a:spcBef>
                <a:spcPct val="0"/>
              </a:spcBef>
              <a:spcAft>
                <a:spcPct val="0"/>
              </a:spcAft>
              <a:defRPr sz="2800">
                <a:solidFill>
                  <a:srgbClr val="005195"/>
                </a:solidFill>
                <a:latin typeface="Arial" charset="0"/>
                <a:ea typeface="ヒラギノ角ゴ Pro W3" pitchFamily="28" charset="-128"/>
              </a:defRPr>
            </a:lvl8pPr>
            <a:lvl9pPr marL="1828800" algn="l" rtl="0" eaLnBrk="1" fontAlgn="base" hangingPunct="1">
              <a:spcBef>
                <a:spcPct val="0"/>
              </a:spcBef>
              <a:spcAft>
                <a:spcPct val="0"/>
              </a:spcAft>
              <a:defRPr sz="2800">
                <a:solidFill>
                  <a:srgbClr val="005195"/>
                </a:solidFill>
                <a:latin typeface="Arial" charset="0"/>
                <a:ea typeface="ヒラギノ角ゴ Pro W3" pitchFamily="28" charset="-128"/>
              </a:defRPr>
            </a:lvl9pPr>
          </a:lstStyle>
          <a:p>
            <a:r>
              <a:rPr lang="en-US" sz="3200" b="1" dirty="0" smtClean="0">
                <a:solidFill>
                  <a:srgbClr val="BA0000"/>
                </a:solidFill>
                <a:ea typeface="ヒラギノ角ゴ Pro W3" pitchFamily="28" charset="-128"/>
                <a:cs typeface="Calibri"/>
              </a:rPr>
              <a:t>Novel Pulses: From High Frequency Stimulation to Novel Patterns</a:t>
            </a:r>
            <a:endParaRPr lang="en-US" sz="3200" b="1" dirty="0">
              <a:solidFill>
                <a:srgbClr val="BA0000"/>
              </a:solidFill>
              <a:ea typeface="ヒラギノ角ゴ Pro W3" pitchFamily="28" charset="-128"/>
              <a:cs typeface="Calibri"/>
            </a:endParaRPr>
          </a:p>
          <a:p>
            <a:r>
              <a:rPr lang="en-US" sz="3600" b="1" dirty="0" smtClean="0">
                <a:solidFill>
                  <a:srgbClr val="BA0000"/>
                </a:solidFill>
              </a:rPr>
              <a:t/>
            </a:r>
            <a:br>
              <a:rPr lang="en-US" sz="3600" b="1" dirty="0" smtClean="0">
                <a:solidFill>
                  <a:srgbClr val="BA0000"/>
                </a:solidFill>
              </a:rPr>
            </a:br>
            <a:endParaRPr lang="en-US" sz="3600" b="1" i="1" dirty="0" smtClean="0">
              <a:solidFill>
                <a:srgbClr val="BA0000"/>
              </a:solidFill>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639331" y="2209800"/>
            <a:ext cx="5047469" cy="1061489"/>
          </a:xfrm>
          <a:prstGeom prst="rect">
            <a:avLst/>
          </a:prstGeom>
          <a:ln>
            <a:solidFill>
              <a:srgbClr val="002060"/>
            </a:solidFill>
          </a:ln>
        </p:spPr>
      </p:pic>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637382" y="3321178"/>
            <a:ext cx="5049418" cy="1058358"/>
          </a:xfrm>
          <a:prstGeom prst="rect">
            <a:avLst/>
          </a:prstGeom>
          <a:ln>
            <a:solidFill>
              <a:srgbClr val="002060"/>
            </a:solidFill>
          </a:ln>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040163" y="4432085"/>
            <a:ext cx="3557740" cy="1431674"/>
          </a:xfrm>
          <a:prstGeom prst="rect">
            <a:avLst/>
          </a:prstGeom>
          <a:ln w="19050">
            <a:solidFill>
              <a:srgbClr val="002060"/>
            </a:solidFill>
          </a:ln>
          <a:effectLst>
            <a:softEdge rad="25400"/>
          </a:effectLst>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724340" y="4409310"/>
            <a:ext cx="1135358" cy="1416923"/>
          </a:xfrm>
          <a:prstGeom prst="rect">
            <a:avLst/>
          </a:prstGeom>
          <a:ln>
            <a:solidFill>
              <a:srgbClr val="002060"/>
            </a:solidFill>
          </a:ln>
        </p:spPr>
      </p:pic>
      <p:sp>
        <p:nvSpPr>
          <p:cNvPr id="7" name="TextBox 6"/>
          <p:cNvSpPr txBox="1"/>
          <p:nvPr/>
        </p:nvSpPr>
        <p:spPr>
          <a:xfrm>
            <a:off x="347131" y="1371600"/>
            <a:ext cx="8263469" cy="1015663"/>
          </a:xfrm>
          <a:prstGeom prst="rect">
            <a:avLst/>
          </a:prstGeom>
          <a:noFill/>
        </p:spPr>
        <p:txBody>
          <a:bodyPr wrap="square" rtlCol="0">
            <a:spAutoFit/>
          </a:bodyPr>
          <a:lstStyle/>
          <a:p>
            <a:r>
              <a:rPr lang="en-US" sz="2000" b="1" dirty="0" smtClean="0">
                <a:solidFill>
                  <a:schemeClr val="tx2"/>
                </a:solidFill>
                <a:latin typeface="+mj-lt"/>
                <a:ea typeface="ヒラギノ角ゴ Pro W3" pitchFamily="28" charset="-128"/>
              </a:rPr>
              <a:t>Today</a:t>
            </a:r>
            <a:r>
              <a:rPr lang="en-US" sz="2000" dirty="0" smtClean="0">
                <a:solidFill>
                  <a:schemeClr val="tx2"/>
                </a:solidFill>
                <a:latin typeface="+mj-lt"/>
                <a:ea typeface="ヒラギノ角ゴ Pro W3" pitchFamily="28" charset="-128"/>
              </a:rPr>
              <a:t>: High frequency continuous stimulation</a:t>
            </a:r>
          </a:p>
          <a:p>
            <a:r>
              <a:rPr lang="en-US" sz="2000" b="1" dirty="0" smtClean="0">
                <a:solidFill>
                  <a:schemeClr val="tx2"/>
                </a:solidFill>
                <a:latin typeface="+mj-lt"/>
                <a:ea typeface="ヒラギノ角ゴ Pro W3" pitchFamily="28" charset="-128"/>
              </a:rPr>
              <a:t>Tomorrow:</a:t>
            </a:r>
            <a:r>
              <a:rPr lang="en-US" sz="2000" dirty="0" smtClean="0">
                <a:solidFill>
                  <a:schemeClr val="tx2"/>
                </a:solidFill>
                <a:latin typeface="+mj-lt"/>
                <a:ea typeface="ヒラギノ角ゴ Pro W3" pitchFamily="28" charset="-128"/>
              </a:rPr>
              <a:t> Temporal or Waveform modulation to potentially improve therapy outcomes</a:t>
            </a:r>
          </a:p>
        </p:txBody>
      </p:sp>
      <p:sp>
        <p:nvSpPr>
          <p:cNvPr id="9" name="Rectangle 8"/>
          <p:cNvSpPr/>
          <p:nvPr/>
        </p:nvSpPr>
        <p:spPr>
          <a:xfrm>
            <a:off x="2910954" y="4006334"/>
            <a:ext cx="2510752" cy="369332"/>
          </a:xfrm>
          <a:prstGeom prst="rect">
            <a:avLst/>
          </a:prstGeom>
        </p:spPr>
        <p:txBody>
          <a:bodyPr wrap="none">
            <a:spAutoFit/>
          </a:bodyPr>
          <a:lstStyle/>
          <a:p>
            <a:r>
              <a:rPr lang="en-US" b="1" dirty="0">
                <a:solidFill>
                  <a:schemeClr val="bg1"/>
                </a:solidFill>
                <a:latin typeface="+mj-lt"/>
                <a:cs typeface="Arial"/>
              </a:rPr>
              <a:t>Fine tuning stimulation: </a:t>
            </a:r>
            <a:endParaRPr lang="en-US" dirty="0">
              <a:latin typeface="+mj-lt"/>
            </a:endParaRPr>
          </a:p>
        </p:txBody>
      </p:sp>
      <p:sp>
        <p:nvSpPr>
          <p:cNvPr id="11" name="TextBox 10"/>
          <p:cNvSpPr txBox="1"/>
          <p:nvPr/>
        </p:nvSpPr>
        <p:spPr>
          <a:xfrm>
            <a:off x="381000" y="2565737"/>
            <a:ext cx="3386667" cy="1323439"/>
          </a:xfrm>
          <a:prstGeom prst="rect">
            <a:avLst/>
          </a:prstGeom>
          <a:noFill/>
        </p:spPr>
        <p:txBody>
          <a:bodyPr wrap="square" rtlCol="0">
            <a:spAutoFit/>
          </a:bodyPr>
          <a:lstStyle/>
          <a:p>
            <a:r>
              <a:rPr lang="en-US" sz="2000" b="1" dirty="0" smtClean="0">
                <a:solidFill>
                  <a:schemeClr val="tx2"/>
                </a:solidFill>
                <a:latin typeface="+mj-lt"/>
                <a:ea typeface="ヒラギノ角ゴ Pro W3" pitchFamily="28" charset="-128"/>
              </a:rPr>
              <a:t>Temporal modulation, e.g.:</a:t>
            </a:r>
          </a:p>
          <a:p>
            <a:pPr marL="342900" indent="-342900">
              <a:buFont typeface="Arial" panose="020B0604020202020204" pitchFamily="34" charset="0"/>
              <a:buChar char="•"/>
            </a:pPr>
            <a:r>
              <a:rPr lang="en-US" sz="2000" dirty="0" smtClean="0">
                <a:solidFill>
                  <a:schemeClr val="tx2"/>
                </a:solidFill>
                <a:latin typeface="+mj-lt"/>
                <a:ea typeface="ヒラギノ角ゴ Pro W3" pitchFamily="28" charset="-128"/>
              </a:rPr>
              <a:t>Pseudorandom</a:t>
            </a:r>
          </a:p>
          <a:p>
            <a:pPr marL="342900" indent="-342900">
              <a:buFont typeface="Arial" panose="020B0604020202020204" pitchFamily="34" charset="0"/>
              <a:buChar char="•"/>
            </a:pPr>
            <a:r>
              <a:rPr lang="en-US" sz="2000" dirty="0" smtClean="0">
                <a:solidFill>
                  <a:schemeClr val="tx2"/>
                </a:solidFill>
                <a:latin typeface="+mj-lt"/>
                <a:ea typeface="ヒラギノ角ゴ Pro W3" pitchFamily="28" charset="-128"/>
              </a:rPr>
              <a:t>Burst</a:t>
            </a:r>
          </a:p>
          <a:p>
            <a:pPr marL="342900" indent="-342900">
              <a:buFont typeface="Arial" panose="020B0604020202020204" pitchFamily="34" charset="0"/>
              <a:buChar char="•"/>
            </a:pPr>
            <a:r>
              <a:rPr lang="en-US" sz="2000" dirty="0" smtClean="0">
                <a:solidFill>
                  <a:schemeClr val="tx2"/>
                </a:solidFill>
                <a:latin typeface="+mj-lt"/>
                <a:ea typeface="ヒラギノ角ゴ Pro W3" pitchFamily="28" charset="-128"/>
              </a:rPr>
              <a:t>Stochastic</a:t>
            </a:r>
            <a:endParaRPr lang="en-US" sz="2000" dirty="0">
              <a:solidFill>
                <a:schemeClr val="tx2"/>
              </a:solidFill>
              <a:latin typeface="+mj-lt"/>
              <a:ea typeface="ヒラギノ角ゴ Pro W3" pitchFamily="28" charset="-128"/>
            </a:endParaRPr>
          </a:p>
        </p:txBody>
      </p:sp>
      <p:sp>
        <p:nvSpPr>
          <p:cNvPr id="12" name="TextBox 11"/>
          <p:cNvSpPr txBox="1"/>
          <p:nvPr/>
        </p:nvSpPr>
        <p:spPr>
          <a:xfrm>
            <a:off x="381000" y="4467761"/>
            <a:ext cx="3386667" cy="1323439"/>
          </a:xfrm>
          <a:prstGeom prst="rect">
            <a:avLst/>
          </a:prstGeom>
          <a:noFill/>
        </p:spPr>
        <p:txBody>
          <a:bodyPr wrap="square" rtlCol="0">
            <a:spAutoFit/>
          </a:bodyPr>
          <a:lstStyle/>
          <a:p>
            <a:r>
              <a:rPr lang="en-US" sz="2000" b="1" dirty="0" smtClean="0">
                <a:solidFill>
                  <a:schemeClr val="tx2"/>
                </a:solidFill>
                <a:latin typeface="+mj-lt"/>
                <a:ea typeface="ヒラギノ角ゴ Pro W3" pitchFamily="28" charset="-128"/>
              </a:rPr>
              <a:t>Waveform modulation, e.g.:</a:t>
            </a:r>
          </a:p>
          <a:p>
            <a:pPr marL="342900" indent="-342900">
              <a:buFont typeface="Arial" panose="020B0604020202020204" pitchFamily="34" charset="0"/>
              <a:buChar char="•"/>
            </a:pPr>
            <a:r>
              <a:rPr lang="en-US" sz="2000" dirty="0" smtClean="0">
                <a:solidFill>
                  <a:schemeClr val="tx2"/>
                </a:solidFill>
                <a:latin typeface="+mj-lt"/>
                <a:ea typeface="ヒラギノ角ゴ Pro W3" pitchFamily="28" charset="-128"/>
              </a:rPr>
              <a:t>Square-biphasic</a:t>
            </a:r>
          </a:p>
          <a:p>
            <a:pPr marL="342900" indent="-342900">
              <a:buFont typeface="Arial" panose="020B0604020202020204" pitchFamily="34" charset="0"/>
              <a:buChar char="•"/>
            </a:pPr>
            <a:r>
              <a:rPr lang="en-US" sz="2000" dirty="0" smtClean="0">
                <a:solidFill>
                  <a:schemeClr val="tx2"/>
                </a:solidFill>
                <a:latin typeface="+mj-lt"/>
                <a:ea typeface="ヒラギノ角ゴ Pro W3" pitchFamily="28" charset="-128"/>
              </a:rPr>
              <a:t>Non-square</a:t>
            </a:r>
          </a:p>
          <a:p>
            <a:pPr marL="342900" indent="-342900">
              <a:buFont typeface="Arial" panose="020B0604020202020204" pitchFamily="34" charset="0"/>
              <a:buChar char="•"/>
            </a:pPr>
            <a:r>
              <a:rPr lang="en-US" sz="2000" dirty="0" smtClean="0">
                <a:solidFill>
                  <a:schemeClr val="tx2"/>
                </a:solidFill>
                <a:latin typeface="+mj-lt"/>
                <a:ea typeface="ヒラギノ角ゴ Pro W3" pitchFamily="28" charset="-128"/>
              </a:rPr>
              <a:t>Arbitrary</a:t>
            </a:r>
            <a:endParaRPr lang="en-US" sz="2000" dirty="0">
              <a:solidFill>
                <a:schemeClr val="tx2"/>
              </a:solidFill>
              <a:latin typeface="+mj-lt"/>
              <a:ea typeface="ヒラギノ角ゴ Pro W3" pitchFamily="28" charset="-128"/>
            </a:endParaRPr>
          </a:p>
        </p:txBody>
      </p:sp>
      <p:sp>
        <p:nvSpPr>
          <p:cNvPr id="8" name="Rectangle 7"/>
          <p:cNvSpPr/>
          <p:nvPr/>
        </p:nvSpPr>
        <p:spPr>
          <a:xfrm>
            <a:off x="0" y="5992544"/>
            <a:ext cx="9143999" cy="900246"/>
          </a:xfrm>
          <a:prstGeom prst="rect">
            <a:avLst/>
          </a:prstGeom>
        </p:spPr>
        <p:txBody>
          <a:bodyPr wrap="square">
            <a:spAutoFit/>
          </a:bodyPr>
          <a:lstStyle/>
          <a:p>
            <a:r>
              <a:rPr lang="en-US" sz="1050" baseline="30000" dirty="0" smtClean="0"/>
              <a:t>1 </a:t>
            </a:r>
            <a:r>
              <a:rPr lang="en-US" sz="1050" dirty="0" smtClean="0"/>
              <a:t>J </a:t>
            </a:r>
            <a:r>
              <a:rPr lang="en-US" sz="1050" dirty="0" err="1"/>
              <a:t>Neurophysiol</a:t>
            </a:r>
            <a:r>
              <a:rPr lang="en-US" sz="1050" dirty="0"/>
              <a:t>. 2010 Aug;104(2):911-21. </a:t>
            </a:r>
            <a:r>
              <a:rPr lang="en-US" sz="1050" dirty="0" err="1"/>
              <a:t>doi</a:t>
            </a:r>
            <a:r>
              <a:rPr lang="en-US" sz="1050" dirty="0"/>
              <a:t>: 10.1152/jn.00103.2010. </a:t>
            </a:r>
            <a:r>
              <a:rPr lang="en-US" sz="1050" dirty="0" err="1"/>
              <a:t>Epub</a:t>
            </a:r>
            <a:r>
              <a:rPr lang="en-US" sz="1050" dirty="0"/>
              <a:t> 2010 May 26. Deep brain stimulation alleviates parkinsonian bradykinesia by regularizing </a:t>
            </a:r>
            <a:r>
              <a:rPr lang="en-US" sz="1050" dirty="0" err="1"/>
              <a:t>pallidal</a:t>
            </a:r>
            <a:r>
              <a:rPr lang="en-US" sz="1050" dirty="0"/>
              <a:t> activity. Dorval AD1, </a:t>
            </a:r>
            <a:r>
              <a:rPr lang="en-US" sz="1050" dirty="0" err="1"/>
              <a:t>Kuncel</a:t>
            </a:r>
            <a:r>
              <a:rPr lang="en-US" sz="1050" dirty="0"/>
              <a:t> AM, </a:t>
            </a:r>
            <a:r>
              <a:rPr lang="en-US" sz="1050" dirty="0" err="1"/>
              <a:t>Birdno</a:t>
            </a:r>
            <a:r>
              <a:rPr lang="en-US" sz="1050" dirty="0"/>
              <a:t> MJ, Turner DA, Grill WM</a:t>
            </a:r>
            <a:r>
              <a:rPr lang="en-US" sz="1050" dirty="0" smtClean="0"/>
              <a:t>.</a:t>
            </a:r>
          </a:p>
          <a:p>
            <a:r>
              <a:rPr lang="en-US" sz="1050" baseline="30000" dirty="0" smtClean="0"/>
              <a:t>2</a:t>
            </a:r>
            <a:r>
              <a:rPr lang="en-US" sz="1050" dirty="0" smtClean="0"/>
              <a:t>J </a:t>
            </a:r>
            <a:r>
              <a:rPr lang="en-US" sz="1050" dirty="0"/>
              <a:t>Neural Eng. 2010 Dec;7(6):066008. </a:t>
            </a:r>
            <a:r>
              <a:rPr lang="en-US" sz="1050" dirty="0" err="1"/>
              <a:t>doi</a:t>
            </a:r>
            <a:r>
              <a:rPr lang="en-US" sz="1050" dirty="0"/>
              <a:t>: 10.1088/1741-2560/7/6/066008. </a:t>
            </a:r>
            <a:r>
              <a:rPr lang="en-US" sz="1050" dirty="0" err="1"/>
              <a:t>Epub</a:t>
            </a:r>
            <a:r>
              <a:rPr lang="en-US" sz="1050" dirty="0"/>
              <a:t> 2010 Nov 17. Evaluation of novel stimulus waveforms for deep brain stimulation. </a:t>
            </a:r>
            <a:r>
              <a:rPr lang="en-US" sz="1050" dirty="0" err="1"/>
              <a:t>Foutz</a:t>
            </a:r>
            <a:r>
              <a:rPr lang="en-US" sz="1050" dirty="0"/>
              <a:t> TJ1, McIntyre CC.</a:t>
            </a:r>
          </a:p>
          <a:p>
            <a:endParaRPr lang="en-US" sz="1050" dirty="0"/>
          </a:p>
        </p:txBody>
      </p:sp>
      <p:sp>
        <p:nvSpPr>
          <p:cNvPr id="14" name="TextBox 13"/>
          <p:cNvSpPr txBox="1"/>
          <p:nvPr/>
        </p:nvSpPr>
        <p:spPr>
          <a:xfrm>
            <a:off x="8672959" y="2116498"/>
            <a:ext cx="263214" cy="276999"/>
          </a:xfrm>
          <a:prstGeom prst="rect">
            <a:avLst/>
          </a:prstGeom>
          <a:noFill/>
        </p:spPr>
        <p:txBody>
          <a:bodyPr wrap="none" rtlCol="0">
            <a:spAutoFit/>
          </a:bodyPr>
          <a:lstStyle/>
          <a:p>
            <a:r>
              <a:rPr lang="en-US" sz="1200" dirty="0" smtClean="0"/>
              <a:t>1</a:t>
            </a:r>
            <a:endParaRPr lang="en-US" sz="1200" dirty="0"/>
          </a:p>
        </p:txBody>
      </p:sp>
      <p:sp>
        <p:nvSpPr>
          <p:cNvPr id="15" name="TextBox 14"/>
          <p:cNvSpPr txBox="1"/>
          <p:nvPr/>
        </p:nvSpPr>
        <p:spPr>
          <a:xfrm>
            <a:off x="8617571" y="4588125"/>
            <a:ext cx="263214" cy="276999"/>
          </a:xfrm>
          <a:prstGeom prst="rect">
            <a:avLst/>
          </a:prstGeom>
          <a:noFill/>
        </p:spPr>
        <p:txBody>
          <a:bodyPr wrap="none" rtlCol="0">
            <a:spAutoFit/>
          </a:bodyPr>
          <a:lstStyle/>
          <a:p>
            <a:r>
              <a:rPr lang="en-US" sz="1200" dirty="0"/>
              <a:t>2</a:t>
            </a:r>
          </a:p>
        </p:txBody>
      </p:sp>
    </p:spTree>
    <p:extLst>
      <p:ext uri="{BB962C8B-B14F-4D97-AF65-F5344CB8AC3E}">
        <p14:creationId xmlns:p14="http://schemas.microsoft.com/office/powerpoint/2010/main" val="20737532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bwMode="auto">
          <a:xfrm>
            <a:off x="0" y="234205"/>
            <a:ext cx="9144000" cy="684823"/>
          </a:xfrm>
          <a:prstGeom prst="rect">
            <a:avLst/>
          </a:prstGeom>
          <a:noFill/>
          <a:ln w="9525">
            <a:noFill/>
            <a:miter lim="800000"/>
            <a:headEnd/>
            <a:tailEnd/>
          </a:ln>
        </p:spPr>
        <p:txBody>
          <a:bodyPr vert="horz" wrap="square" lIns="0" tIns="45720" rIns="0" bIns="45720" numCol="1" anchor="t" anchorCtr="0" compatLnSpc="1">
            <a:prstTxWarp prst="textNoShape">
              <a:avLst/>
            </a:prstTxWarp>
            <a:noAutofit/>
          </a:bodyPr>
          <a:lstStyle>
            <a:lvl1pPr algn="l" rtl="0" fontAlgn="base">
              <a:spcBef>
                <a:spcPct val="0"/>
              </a:spcBef>
              <a:spcAft>
                <a:spcPct val="0"/>
              </a:spcAft>
              <a:defRPr sz="3200" kern="1200">
                <a:solidFill>
                  <a:schemeClr val="tx2"/>
                </a:solidFill>
                <a:latin typeface="+mj-lt"/>
                <a:ea typeface="+mj-ea"/>
                <a:cs typeface="+mj-cs"/>
              </a:defRPr>
            </a:lvl1pPr>
            <a:lvl2pPr algn="l" rtl="0" fontAlgn="base">
              <a:spcBef>
                <a:spcPct val="0"/>
              </a:spcBef>
              <a:spcAft>
                <a:spcPct val="0"/>
              </a:spcAft>
              <a:defRPr sz="3200">
                <a:solidFill>
                  <a:schemeClr val="tx2"/>
                </a:solidFill>
                <a:latin typeface="Arial" charset="0"/>
              </a:defRPr>
            </a:lvl2pPr>
            <a:lvl3pPr algn="l" rtl="0" fontAlgn="base">
              <a:spcBef>
                <a:spcPct val="0"/>
              </a:spcBef>
              <a:spcAft>
                <a:spcPct val="0"/>
              </a:spcAft>
              <a:defRPr sz="3200">
                <a:solidFill>
                  <a:schemeClr val="tx2"/>
                </a:solidFill>
                <a:latin typeface="Arial" charset="0"/>
              </a:defRPr>
            </a:lvl3pPr>
            <a:lvl4pPr algn="l" rtl="0" fontAlgn="base">
              <a:spcBef>
                <a:spcPct val="0"/>
              </a:spcBef>
              <a:spcAft>
                <a:spcPct val="0"/>
              </a:spcAft>
              <a:defRPr sz="3200">
                <a:solidFill>
                  <a:schemeClr val="tx2"/>
                </a:solidFill>
                <a:latin typeface="Arial" charset="0"/>
              </a:defRPr>
            </a:lvl4pPr>
            <a:lvl5pPr algn="l" rtl="0" fontAlgn="base">
              <a:spcBef>
                <a:spcPct val="0"/>
              </a:spcBef>
              <a:spcAft>
                <a:spcPct val="0"/>
              </a:spcAft>
              <a:defRPr sz="3200">
                <a:solidFill>
                  <a:schemeClr val="tx2"/>
                </a:solidFill>
                <a:latin typeface="Arial" charset="0"/>
              </a:defRPr>
            </a:lvl5pPr>
            <a:lvl6pPr marL="457200" algn="l" rtl="0" fontAlgn="base">
              <a:spcBef>
                <a:spcPct val="0"/>
              </a:spcBef>
              <a:spcAft>
                <a:spcPct val="0"/>
              </a:spcAft>
              <a:defRPr sz="3200">
                <a:solidFill>
                  <a:schemeClr val="tx2"/>
                </a:solidFill>
                <a:latin typeface="Arial" charset="0"/>
              </a:defRPr>
            </a:lvl6pPr>
            <a:lvl7pPr marL="914400" algn="l" rtl="0" fontAlgn="base">
              <a:spcBef>
                <a:spcPct val="0"/>
              </a:spcBef>
              <a:spcAft>
                <a:spcPct val="0"/>
              </a:spcAft>
              <a:defRPr sz="3200">
                <a:solidFill>
                  <a:schemeClr val="tx2"/>
                </a:solidFill>
                <a:latin typeface="Arial" charset="0"/>
              </a:defRPr>
            </a:lvl7pPr>
            <a:lvl8pPr marL="1371600" algn="l" rtl="0" fontAlgn="base">
              <a:spcBef>
                <a:spcPct val="0"/>
              </a:spcBef>
              <a:spcAft>
                <a:spcPct val="0"/>
              </a:spcAft>
              <a:defRPr sz="3200">
                <a:solidFill>
                  <a:schemeClr val="tx2"/>
                </a:solidFill>
                <a:latin typeface="Arial" charset="0"/>
              </a:defRPr>
            </a:lvl8pPr>
            <a:lvl9pPr marL="1828800" algn="l" rtl="0" fontAlgn="base">
              <a:spcBef>
                <a:spcPct val="0"/>
              </a:spcBef>
              <a:spcAft>
                <a:spcPct val="0"/>
              </a:spcAft>
              <a:defRPr sz="3200">
                <a:solidFill>
                  <a:schemeClr val="tx2"/>
                </a:solidFill>
                <a:latin typeface="Arial" charset="0"/>
              </a:defRPr>
            </a:lvl9pPr>
          </a:lstStyle>
          <a:p>
            <a:r>
              <a:rPr lang="en-US" b="1" dirty="0" smtClean="0">
                <a:solidFill>
                  <a:srgbClr val="BA0000"/>
                </a:solidFill>
                <a:cs typeface="Calibri" panose="020F0502020204030204" pitchFamily="34" charset="0"/>
              </a:rPr>
              <a:t>       Technology Solution = Anatomical field shaping</a:t>
            </a:r>
            <a:endParaRPr lang="en-US" b="1" dirty="0">
              <a:solidFill>
                <a:srgbClr val="BA0000"/>
              </a:solidFill>
              <a:cs typeface="Calibri" panose="020F0502020204030204" pitchFamily="34" charset="0"/>
            </a:endParaRPr>
          </a:p>
        </p:txBody>
      </p:sp>
      <p:grpSp>
        <p:nvGrpSpPr>
          <p:cNvPr id="10" name="Group 9"/>
          <p:cNvGrpSpPr>
            <a:grpSpLocks noChangeAspect="1"/>
          </p:cNvGrpSpPr>
          <p:nvPr/>
        </p:nvGrpSpPr>
        <p:grpSpPr>
          <a:xfrm>
            <a:off x="554554" y="2084895"/>
            <a:ext cx="2011680" cy="2112328"/>
            <a:chOff x="166476" y="1892800"/>
            <a:chExt cx="2523680" cy="2649945"/>
          </a:xfrm>
        </p:grpSpPr>
        <p:pic>
          <p:nvPicPr>
            <p:cNvPr id="11"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66476" y="1892800"/>
              <a:ext cx="2523680" cy="264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Oval 13"/>
            <p:cNvSpPr>
              <a:spLocks noChangeAspect="1"/>
            </p:cNvSpPr>
            <p:nvPr>
              <p:custDataLst>
                <p:tags r:id="rId3"/>
              </p:custDataLst>
            </p:nvPr>
          </p:nvSpPr>
          <p:spPr>
            <a:xfrm>
              <a:off x="1477052" y="2901757"/>
              <a:ext cx="260803" cy="2781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15" name="Oval 14"/>
            <p:cNvSpPr/>
            <p:nvPr>
              <p:custDataLst>
                <p:tags r:id="rId4"/>
              </p:custDataLst>
            </p:nvPr>
          </p:nvSpPr>
          <p:spPr>
            <a:xfrm>
              <a:off x="1554894" y="2913328"/>
              <a:ext cx="165610" cy="176612"/>
            </a:xfrm>
            <a:prstGeom prst="ellipse">
              <a:avLst/>
            </a:prstGeom>
            <a:solidFill>
              <a:srgbClr val="54545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grpSp>
      <p:pic>
        <p:nvPicPr>
          <p:cNvPr id="16" name="Picture 2"/>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2551362" y="2335958"/>
            <a:ext cx="731520" cy="13934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a:grpSpLocks noChangeAspect="1"/>
          </p:cNvGrpSpPr>
          <p:nvPr/>
        </p:nvGrpSpPr>
        <p:grpSpPr>
          <a:xfrm>
            <a:off x="5600641" y="2084895"/>
            <a:ext cx="2098817" cy="2112264"/>
            <a:chOff x="4800600" y="2743199"/>
            <a:chExt cx="2819400" cy="2837463"/>
          </a:xfrm>
        </p:grpSpPr>
        <p:pic>
          <p:nvPicPr>
            <p:cNvPr id="18" name="Picture 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800600" y="2743199"/>
              <a:ext cx="2819400" cy="283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p:cNvGrpSpPr/>
            <p:nvPr/>
          </p:nvGrpSpPr>
          <p:grpSpPr>
            <a:xfrm>
              <a:off x="6264191" y="3812664"/>
              <a:ext cx="295023" cy="298153"/>
              <a:chOff x="9705463" y="4098467"/>
              <a:chExt cx="295023" cy="298153"/>
            </a:xfrm>
          </p:grpSpPr>
          <p:sp>
            <p:nvSpPr>
              <p:cNvPr id="20" name="Oval 19"/>
              <p:cNvSpPr>
                <a:spLocks noChangeAspect="1"/>
              </p:cNvSpPr>
              <p:nvPr>
                <p:custDataLst>
                  <p:tags r:id="rId1"/>
                </p:custDataLst>
              </p:nvPr>
            </p:nvSpPr>
            <p:spPr>
              <a:xfrm>
                <a:off x="9705463" y="4098467"/>
                <a:ext cx="295023" cy="29815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21" name="Oval 20"/>
              <p:cNvSpPr/>
              <p:nvPr>
                <p:custDataLst>
                  <p:tags r:id="rId2"/>
                </p:custDataLst>
              </p:nvPr>
            </p:nvSpPr>
            <p:spPr>
              <a:xfrm>
                <a:off x="9769502" y="4146087"/>
                <a:ext cx="188973" cy="188973"/>
              </a:xfrm>
              <a:prstGeom prst="ellipse">
                <a:avLst/>
              </a:prstGeom>
              <a:solidFill>
                <a:srgbClr val="54545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grpSp>
      </p:grpSp>
      <p:pic>
        <p:nvPicPr>
          <p:cNvPr id="22" name="Picture 3"/>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7661053" y="2308763"/>
            <a:ext cx="960125" cy="15156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671343" y="1608095"/>
            <a:ext cx="2765160" cy="861774"/>
          </a:xfrm>
          <a:prstGeom prst="rect">
            <a:avLst/>
          </a:prstGeom>
          <a:noFill/>
        </p:spPr>
        <p:txBody>
          <a:bodyPr wrap="square" rtlCol="0">
            <a:spAutoFit/>
          </a:bodyPr>
          <a:lstStyle/>
          <a:p>
            <a:pPr algn="ctr" fontAlgn="base">
              <a:spcBef>
                <a:spcPct val="0"/>
              </a:spcBef>
              <a:spcAft>
                <a:spcPct val="0"/>
              </a:spcAft>
            </a:pPr>
            <a:r>
              <a:rPr lang="en-US" b="1" dirty="0">
                <a:solidFill>
                  <a:srgbClr val="505050"/>
                </a:solidFill>
                <a:ea typeface="ヒラギノ角ゴ Pro W3" pitchFamily="28" charset="-128"/>
              </a:rPr>
              <a:t>Traditional DBS</a:t>
            </a:r>
          </a:p>
          <a:p>
            <a:pPr algn="ctr" fontAlgn="base">
              <a:spcBef>
                <a:spcPct val="0"/>
              </a:spcBef>
              <a:spcAft>
                <a:spcPct val="0"/>
              </a:spcAft>
            </a:pPr>
            <a:r>
              <a:rPr lang="en-US" sz="1600" b="1" i="1" dirty="0">
                <a:solidFill>
                  <a:srgbClr val="505050"/>
                </a:solidFill>
                <a:ea typeface="ヒラギノ角ゴ Pro W3" pitchFamily="28" charset="-128"/>
              </a:rPr>
              <a:t>Circumferential Stimulation</a:t>
            </a:r>
          </a:p>
          <a:p>
            <a:pPr algn="ctr" fontAlgn="base">
              <a:spcBef>
                <a:spcPct val="0"/>
              </a:spcBef>
              <a:spcAft>
                <a:spcPct val="0"/>
              </a:spcAft>
            </a:pPr>
            <a:endParaRPr lang="en-US" sz="1600" dirty="0">
              <a:solidFill>
                <a:srgbClr val="505050"/>
              </a:solidFill>
              <a:ea typeface="ヒラギノ角ゴ Pro W3" pitchFamily="28" charset="-128"/>
            </a:endParaRPr>
          </a:p>
        </p:txBody>
      </p:sp>
      <p:sp>
        <p:nvSpPr>
          <p:cNvPr id="24" name="TextBox 23"/>
          <p:cNvSpPr txBox="1"/>
          <p:nvPr/>
        </p:nvSpPr>
        <p:spPr>
          <a:xfrm>
            <a:off x="5817612" y="1556197"/>
            <a:ext cx="2765160" cy="646331"/>
          </a:xfrm>
          <a:prstGeom prst="rect">
            <a:avLst/>
          </a:prstGeom>
          <a:noFill/>
        </p:spPr>
        <p:txBody>
          <a:bodyPr wrap="square" rtlCol="0">
            <a:spAutoFit/>
          </a:bodyPr>
          <a:lstStyle/>
          <a:p>
            <a:pPr algn="ctr" fontAlgn="base">
              <a:spcBef>
                <a:spcPct val="0"/>
              </a:spcBef>
              <a:spcAft>
                <a:spcPct val="0"/>
              </a:spcAft>
            </a:pPr>
            <a:r>
              <a:rPr lang="en-US" b="1" dirty="0">
                <a:solidFill>
                  <a:srgbClr val="505050"/>
                </a:solidFill>
                <a:ea typeface="ヒラギノ角ゴ Pro W3" pitchFamily="28" charset="-128"/>
              </a:rPr>
              <a:t>Future DBS</a:t>
            </a:r>
          </a:p>
          <a:p>
            <a:pPr algn="ctr" fontAlgn="base">
              <a:spcBef>
                <a:spcPct val="0"/>
              </a:spcBef>
              <a:spcAft>
                <a:spcPct val="0"/>
              </a:spcAft>
            </a:pPr>
            <a:r>
              <a:rPr lang="en-US" b="1" i="1" dirty="0">
                <a:solidFill>
                  <a:srgbClr val="505050"/>
                </a:solidFill>
                <a:ea typeface="ヒラギノ角ゴ Pro W3" pitchFamily="28" charset="-128"/>
              </a:rPr>
              <a:t>Field </a:t>
            </a:r>
            <a:r>
              <a:rPr lang="en-US" b="1" i="1" dirty="0" smtClean="0">
                <a:solidFill>
                  <a:srgbClr val="505050"/>
                </a:solidFill>
                <a:ea typeface="ヒラギノ角ゴ Pro W3" pitchFamily="28" charset="-128"/>
              </a:rPr>
              <a:t>Shaping</a:t>
            </a:r>
            <a:endParaRPr lang="en-US" b="1" i="1" dirty="0">
              <a:solidFill>
                <a:srgbClr val="505050"/>
              </a:solidFill>
              <a:ea typeface="ヒラギノ角ゴ Pro W3" pitchFamily="28" charset="-128"/>
            </a:endParaRPr>
          </a:p>
        </p:txBody>
      </p:sp>
      <p:sp>
        <p:nvSpPr>
          <p:cNvPr id="25" name="TextBox 9"/>
          <p:cNvSpPr txBox="1">
            <a:spLocks noChangeArrowheads="1"/>
          </p:cNvSpPr>
          <p:nvPr/>
        </p:nvSpPr>
        <p:spPr bwMode="auto">
          <a:xfrm>
            <a:off x="-19174" y="6213888"/>
            <a:ext cx="9144000" cy="646331"/>
          </a:xfrm>
          <a:prstGeom prst="rect">
            <a:avLst/>
          </a:prstGeom>
          <a:solidFill>
            <a:schemeClr val="bg1"/>
          </a:solidFill>
          <a:ln w="9525">
            <a:noFill/>
            <a:miter lim="800000"/>
            <a:headEnd/>
            <a:tailEnd/>
          </a:ln>
        </p:spPr>
        <p:txBody>
          <a:bodyPr wrap="square">
            <a:spAutoFit/>
          </a:bodyPr>
          <a:lstStyle/>
          <a:p>
            <a:pPr marL="228600" indent="-228600">
              <a:buAutoNum type="arabicPeriod"/>
            </a:pPr>
            <a:r>
              <a:rPr lang="en-US" sz="900" dirty="0" smtClean="0"/>
              <a:t>Burdick </a:t>
            </a:r>
            <a:r>
              <a:rPr lang="en-US" sz="900" dirty="0"/>
              <a:t>AP, Fernandez HH, Okun MS, Chi YY, Jacobson C, Foote KD. Relationship between higher rates of adverse events in deep brain stimulation using standardized prospective recording and patient outcomes.</a:t>
            </a:r>
            <a:r>
              <a:rPr lang="en-US" sz="900" i="1" dirty="0"/>
              <a:t> Neurosurgical focus.</a:t>
            </a:r>
            <a:r>
              <a:rPr lang="en-US" sz="900" dirty="0"/>
              <a:t> 2010;29(2):</a:t>
            </a:r>
            <a:r>
              <a:rPr lang="en-US" sz="900" dirty="0" smtClean="0"/>
              <a:t>E4</a:t>
            </a:r>
          </a:p>
          <a:p>
            <a:pPr marL="228600" indent="-228600">
              <a:buFontTx/>
              <a:buAutoNum type="arabicPeriod"/>
            </a:pPr>
            <a:r>
              <a:rPr lang="en-US" sz="900" dirty="0"/>
              <a:t>Martens HC, </a:t>
            </a:r>
            <a:r>
              <a:rPr lang="en-US" sz="900" dirty="0" err="1"/>
              <a:t>Toader</a:t>
            </a:r>
            <a:r>
              <a:rPr lang="en-US" sz="900" dirty="0"/>
              <a:t> E, </a:t>
            </a:r>
            <a:r>
              <a:rPr lang="en-US" sz="900" dirty="0" err="1"/>
              <a:t>Decre</a:t>
            </a:r>
            <a:r>
              <a:rPr lang="en-US" sz="900" dirty="0"/>
              <a:t> MM, et al. Spatial steering of deep brain stimulation volumes using a novel lead design.</a:t>
            </a:r>
            <a:r>
              <a:rPr lang="en-US" sz="900" i="1" dirty="0"/>
              <a:t> Clinical </a:t>
            </a:r>
            <a:r>
              <a:rPr lang="en-US" sz="900" i="1" dirty="0" smtClean="0"/>
              <a:t>neurophysiology: </a:t>
            </a:r>
            <a:r>
              <a:rPr lang="en-US" sz="900" i="1" dirty="0"/>
              <a:t>official journal of the International Federation of Clinical Neurophysiology.</a:t>
            </a:r>
            <a:r>
              <a:rPr lang="en-US" sz="900" dirty="0"/>
              <a:t> 2011;122(3):558-566</a:t>
            </a:r>
            <a:r>
              <a:rPr lang="en-US" sz="900" dirty="0" smtClean="0"/>
              <a:t>.</a:t>
            </a:r>
            <a:endParaRPr lang="en-US" sz="900" dirty="0"/>
          </a:p>
        </p:txBody>
      </p:sp>
      <p:sp>
        <p:nvSpPr>
          <p:cNvPr id="26" name="Isosceles Triangle 25"/>
          <p:cNvSpPr/>
          <p:nvPr/>
        </p:nvSpPr>
        <p:spPr bwMode="auto">
          <a:xfrm rot="5400000">
            <a:off x="3892177" y="2668693"/>
            <a:ext cx="1458780" cy="794802"/>
          </a:xfrm>
          <a:prstGeom prst="triangle">
            <a:avLst/>
          </a:prstGeom>
          <a:solidFill>
            <a:schemeClr val="bg2"/>
          </a:solidFill>
          <a:ln w="9525" cap="flat" cmpd="sng" algn="ctr">
            <a:solidFill>
              <a:schemeClr val="bg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342900" indent="-342900" algn="ctr" fontAlgn="base">
              <a:spcBef>
                <a:spcPct val="20000"/>
              </a:spcBef>
              <a:spcAft>
                <a:spcPct val="0"/>
              </a:spcAft>
            </a:pPr>
            <a:endParaRPr lang="en-US" sz="2000" dirty="0">
              <a:solidFill>
                <a:srgbClr val="5F5F5F"/>
              </a:solidFill>
              <a:latin typeface="Calibri" pitchFamily="34" charset="0"/>
              <a:ea typeface="ヒラギノ角ゴ Pro W3" pitchFamily="28" charset="-128"/>
              <a:cs typeface="Arial" charset="0"/>
            </a:endParaRPr>
          </a:p>
        </p:txBody>
      </p:sp>
      <p:graphicFrame>
        <p:nvGraphicFramePr>
          <p:cNvPr id="27" name="Table 26"/>
          <p:cNvGraphicFramePr>
            <a:graphicFrameLocks noGrp="1"/>
          </p:cNvGraphicFramePr>
          <p:nvPr>
            <p:extLst>
              <p:ext uri="{D42A27DB-BD31-4B8C-83A1-F6EECF244321}">
                <p14:modId xmlns:p14="http://schemas.microsoft.com/office/powerpoint/2010/main" val="2589668369"/>
              </p:ext>
            </p:extLst>
          </p:nvPr>
        </p:nvGraphicFramePr>
        <p:xfrm>
          <a:off x="177421" y="4217840"/>
          <a:ext cx="8824756" cy="1737360"/>
        </p:xfrm>
        <a:graphic>
          <a:graphicData uri="http://schemas.openxmlformats.org/drawingml/2006/table">
            <a:tbl>
              <a:tblPr firstRow="1" bandRow="1">
                <a:tableStyleId>{17292A2E-F333-43FB-9621-5CBBE7FDCDCB}</a:tableStyleId>
              </a:tblPr>
              <a:tblGrid>
                <a:gridCol w="4328956"/>
                <a:gridCol w="4495800"/>
              </a:tblGrid>
              <a:tr h="482308">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0" dirty="0" smtClean="0">
                          <a:solidFill>
                            <a:schemeClr val="bg1"/>
                          </a:solidFill>
                        </a:rPr>
                        <a:t>Current spreads</a:t>
                      </a:r>
                      <a:r>
                        <a:rPr lang="en-US" sz="1600" b="0" baseline="0" dirty="0" smtClean="0">
                          <a:solidFill>
                            <a:schemeClr val="bg1"/>
                          </a:solidFill>
                        </a:rPr>
                        <a:t> into adjacent structures especially if lead position is not perfect</a:t>
                      </a:r>
                      <a:endParaRPr lang="en-US" sz="1600" b="0" dirty="0" smtClean="0">
                        <a:solidFill>
                          <a:schemeClr val="bg1"/>
                        </a:solidFill>
                      </a:endParaRPr>
                    </a:p>
                  </a:txBody>
                  <a:tcPr>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0" dirty="0" smtClean="0">
                          <a:solidFill>
                            <a:schemeClr val="bg1"/>
                          </a:solidFill>
                        </a:rPr>
                        <a:t>Current can be moved away from adjacent structures</a:t>
                      </a:r>
                      <a:r>
                        <a:rPr lang="en-US" sz="1600" b="0" baseline="0" dirty="0" smtClean="0">
                          <a:solidFill>
                            <a:schemeClr val="bg1"/>
                          </a:solidFill>
                        </a:rPr>
                        <a:t> and focused on target structures</a:t>
                      </a:r>
                      <a:endParaRPr lang="en-US" sz="1600" b="0" dirty="0" smtClean="0">
                        <a:solidFill>
                          <a:schemeClr val="bg1"/>
                        </a:solidFill>
                      </a:endParaRPr>
                    </a:p>
                  </a:txBody>
                  <a:tcPr>
                    <a:solidFill>
                      <a:schemeClr val="accent1"/>
                    </a:solidFill>
                  </a:tcPr>
                </a:tc>
              </a:tr>
              <a:tr h="265356">
                <a:tc>
                  <a:txBody>
                    <a:bodyPr/>
                    <a:lstStyle/>
                    <a:p>
                      <a:pPr marL="285750" indent="-285750">
                        <a:buFont typeface="Arial" panose="020B0604020202020204" pitchFamily="34" charset="0"/>
                        <a:buChar char="•"/>
                      </a:pPr>
                      <a:r>
                        <a:rPr lang="en-US" sz="1600" b="0" dirty="0" smtClean="0">
                          <a:solidFill>
                            <a:schemeClr val="tx1"/>
                          </a:solidFill>
                        </a:rPr>
                        <a:t>Side effects</a:t>
                      </a:r>
                      <a:r>
                        <a:rPr lang="en-US" sz="1600" b="0" baseline="0" dirty="0" smtClean="0">
                          <a:solidFill>
                            <a:schemeClr val="tx1"/>
                          </a:solidFill>
                        </a:rPr>
                        <a:t> limit amount of stimulation that can be applied</a:t>
                      </a:r>
                      <a:r>
                        <a:rPr lang="en-US" sz="1600" b="0" baseline="28000" dirty="0" smtClean="0">
                          <a:solidFill>
                            <a:schemeClr val="tx1"/>
                          </a:solidFill>
                        </a:rPr>
                        <a:t>1</a:t>
                      </a:r>
                      <a:endParaRPr lang="en-US" sz="1600" b="0" baseline="28000" dirty="0">
                        <a:solidFill>
                          <a:schemeClr val="tx1"/>
                        </a:solidFill>
                      </a:endParaRPr>
                    </a:p>
                  </a:txBody>
                  <a:tcPr>
                    <a:solidFill>
                      <a:schemeClr val="bg1"/>
                    </a:solidFill>
                  </a:tcPr>
                </a:tc>
                <a:tc>
                  <a:txBody>
                    <a:bodyPr/>
                    <a:lstStyle/>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dirty="0" smtClean="0">
                          <a:solidFill>
                            <a:schemeClr val="tx1"/>
                          </a:solidFill>
                        </a:rPr>
                        <a:t>Potential for higher stimulation with fewer </a:t>
                      </a:r>
                      <a:r>
                        <a:rPr lang="en-US" sz="1600" b="0" baseline="0" dirty="0" smtClean="0">
                          <a:solidFill>
                            <a:schemeClr val="tx1"/>
                          </a:solidFill>
                        </a:rPr>
                        <a:t>side </a:t>
                      </a:r>
                      <a:r>
                        <a:rPr lang="en-US" sz="1600" b="0" dirty="0" smtClean="0">
                          <a:solidFill>
                            <a:schemeClr val="tx1"/>
                          </a:solidFill>
                        </a:rPr>
                        <a:t>effects</a:t>
                      </a:r>
                      <a:r>
                        <a:rPr lang="en-US" sz="1600" b="0" baseline="30000" dirty="0" smtClean="0">
                          <a:solidFill>
                            <a:schemeClr val="tx1"/>
                          </a:solidFill>
                        </a:rPr>
                        <a:t>2 </a:t>
                      </a:r>
                      <a:r>
                        <a:rPr lang="en-US" sz="1600" b="0" baseline="0" dirty="0" smtClean="0">
                          <a:solidFill>
                            <a:schemeClr val="tx1"/>
                          </a:solidFill>
                        </a:rPr>
                        <a:t>, leading to better therapy</a:t>
                      </a:r>
                      <a:endParaRPr lang="en-US" sz="1600" b="0" dirty="0">
                        <a:solidFill>
                          <a:schemeClr val="tx1"/>
                        </a:solidFill>
                      </a:endParaRPr>
                    </a:p>
                  </a:txBody>
                  <a:tcPr>
                    <a:solidFill>
                      <a:schemeClr val="bg1"/>
                    </a:solidFill>
                  </a:tcPr>
                </a:tc>
              </a:tr>
              <a:tr h="265356">
                <a:tc>
                  <a:txBody>
                    <a:bodyPr/>
                    <a:lstStyle/>
                    <a:p>
                      <a:pPr marL="285750" indent="-285750">
                        <a:buFont typeface="Arial" panose="020B0604020202020204" pitchFamily="34" charset="0"/>
                        <a:buChar char="•"/>
                      </a:pPr>
                      <a:r>
                        <a:rPr lang="en-US" sz="1600" b="0" kern="1200" baseline="0" dirty="0" smtClean="0">
                          <a:solidFill>
                            <a:schemeClr val="tx1"/>
                          </a:solidFill>
                          <a:latin typeface="+mn-lt"/>
                          <a:ea typeface="+mn-ea"/>
                          <a:cs typeface="+mn-cs"/>
                        </a:rPr>
                        <a:t>Limited d</a:t>
                      </a:r>
                      <a:r>
                        <a:rPr lang="en-US" sz="1600" b="0" baseline="0" dirty="0" smtClean="0">
                          <a:solidFill>
                            <a:schemeClr val="tx1"/>
                          </a:solidFill>
                        </a:rPr>
                        <a:t>ata available from lead in final placement</a:t>
                      </a:r>
                      <a:endParaRPr lang="en-US" sz="1600" b="0" baseline="28000" dirty="0">
                        <a:solidFill>
                          <a:schemeClr val="tx1"/>
                        </a:solidFill>
                      </a:endParaRPr>
                    </a:p>
                  </a:txBody>
                  <a:tcPr>
                    <a:solidFill>
                      <a:schemeClr val="bg1"/>
                    </a:solidFill>
                  </a:tcPr>
                </a:tc>
                <a:tc>
                  <a:txBody>
                    <a:bodyPr/>
                    <a:lstStyle/>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dirty="0" smtClean="0">
                          <a:solidFill>
                            <a:schemeClr val="tx1"/>
                          </a:solidFill>
                        </a:rPr>
                        <a:t>Potential to augment </a:t>
                      </a:r>
                      <a:r>
                        <a:rPr lang="en-US" sz="1600" b="0" dirty="0" err="1" smtClean="0">
                          <a:solidFill>
                            <a:schemeClr val="tx1"/>
                          </a:solidFill>
                        </a:rPr>
                        <a:t>interoperative</a:t>
                      </a:r>
                      <a:r>
                        <a:rPr lang="en-US" sz="1600" b="0" baseline="0" dirty="0" smtClean="0">
                          <a:solidFill>
                            <a:schemeClr val="tx1"/>
                          </a:solidFill>
                        </a:rPr>
                        <a:t> data with directionally-sensed LFP </a:t>
                      </a:r>
                      <a:endParaRPr lang="en-US" sz="1600" b="0" dirty="0">
                        <a:solidFill>
                          <a:schemeClr val="tx1"/>
                        </a:solidFill>
                      </a:endParaRPr>
                    </a:p>
                  </a:txBody>
                  <a:tcPr>
                    <a:solidFill>
                      <a:schemeClr val="bg1"/>
                    </a:solidFill>
                  </a:tcPr>
                </a:tc>
              </a:tr>
            </a:tbl>
          </a:graphicData>
        </a:graphic>
      </p:graphicFrame>
      <p:sp>
        <p:nvSpPr>
          <p:cNvPr id="2" name="TextBox 1"/>
          <p:cNvSpPr txBox="1"/>
          <p:nvPr/>
        </p:nvSpPr>
        <p:spPr>
          <a:xfrm>
            <a:off x="235330" y="760485"/>
            <a:ext cx="8634993" cy="830997"/>
          </a:xfrm>
          <a:prstGeom prst="rect">
            <a:avLst/>
          </a:prstGeom>
          <a:noFill/>
        </p:spPr>
        <p:txBody>
          <a:bodyPr wrap="none" rtlCol="0">
            <a:spAutoFit/>
          </a:bodyPr>
          <a:lstStyle/>
          <a:p>
            <a:r>
              <a:rPr lang="en-US" sz="2400" b="1" dirty="0">
                <a:solidFill>
                  <a:srgbClr val="BA0000"/>
                </a:solidFill>
                <a:latin typeface="+mj-lt"/>
                <a:cs typeface="Calibri" panose="020F0502020204030204" pitchFamily="34" charset="0"/>
              </a:rPr>
              <a:t>Potentially better patient outcomes from personalized stimulation</a:t>
            </a:r>
          </a:p>
          <a:p>
            <a:endParaRPr lang="en-US" sz="2400" dirty="0">
              <a:solidFill>
                <a:srgbClr val="BA0000"/>
              </a:solidFill>
              <a:latin typeface="+mj-lt"/>
            </a:endParaRPr>
          </a:p>
        </p:txBody>
      </p:sp>
    </p:spTree>
    <p:extLst>
      <p:ext uri="{BB962C8B-B14F-4D97-AF65-F5344CB8AC3E}">
        <p14:creationId xmlns:p14="http://schemas.microsoft.com/office/powerpoint/2010/main" val="35345259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302525"/>
            <a:ext cx="8915400" cy="664030"/>
          </a:xfrm>
        </p:spPr>
        <p:txBody>
          <a:bodyPr/>
          <a:lstStyle/>
          <a:p>
            <a:r>
              <a:rPr lang="en-US" sz="2600" b="1" dirty="0" smtClean="0">
                <a:solidFill>
                  <a:srgbClr val="BA0000"/>
                </a:solidFill>
              </a:rPr>
              <a:t>TECHNOLOGY SOLUTION = Auto optimization of programming</a:t>
            </a:r>
            <a:endParaRPr lang="en-US" sz="2600" b="1" dirty="0">
              <a:solidFill>
                <a:srgbClr val="BA0000"/>
              </a:solidFill>
            </a:endParaRPr>
          </a:p>
        </p:txBody>
      </p:sp>
      <p:sp>
        <p:nvSpPr>
          <p:cNvPr id="3" name="TextBox 1"/>
          <p:cNvSpPr txBox="1"/>
          <p:nvPr/>
        </p:nvSpPr>
        <p:spPr>
          <a:xfrm>
            <a:off x="3487782" y="1040937"/>
            <a:ext cx="21336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tx2"/>
                </a:solidFill>
              </a:rPr>
              <a:t>Tools provided to today’s neurologist:</a:t>
            </a:r>
            <a:endParaRPr lang="en-US" sz="1600" dirty="0">
              <a:solidFill>
                <a:schemeClr val="tx2"/>
              </a:solidFill>
            </a:endParaRPr>
          </a:p>
        </p:txBody>
      </p:sp>
      <p:sp>
        <p:nvSpPr>
          <p:cNvPr id="4" name="Rectangle 3"/>
          <p:cNvSpPr/>
          <p:nvPr/>
        </p:nvSpPr>
        <p:spPr>
          <a:xfrm>
            <a:off x="3200400" y="1037097"/>
            <a:ext cx="2590800" cy="54439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2"/>
              </a:solidFill>
            </a:endParaRPr>
          </a:p>
        </p:txBody>
      </p:sp>
      <p:sp>
        <p:nvSpPr>
          <p:cNvPr id="5" name="TextBox 20"/>
          <p:cNvSpPr txBox="1"/>
          <p:nvPr/>
        </p:nvSpPr>
        <p:spPr>
          <a:xfrm>
            <a:off x="6043608" y="1014181"/>
            <a:ext cx="274320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tx2"/>
                </a:solidFill>
              </a:rPr>
              <a:t>Can we make an “autorefractor” for the neurologist?</a:t>
            </a:r>
            <a:endParaRPr lang="en-US" sz="1600" dirty="0">
              <a:solidFill>
                <a:schemeClr val="tx2"/>
              </a:solidFill>
            </a:endParaRPr>
          </a:p>
        </p:txBody>
      </p:sp>
      <p:sp>
        <p:nvSpPr>
          <p:cNvPr id="6" name="Rectangle 5"/>
          <p:cNvSpPr/>
          <p:nvPr/>
        </p:nvSpPr>
        <p:spPr>
          <a:xfrm>
            <a:off x="5943600" y="1037097"/>
            <a:ext cx="3048000" cy="54439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2"/>
              </a:solidFill>
            </a:endParaRPr>
          </a:p>
        </p:txBody>
      </p:sp>
      <p:pic>
        <p:nvPicPr>
          <p:cNvPr id="7" name="Picture 6"/>
          <p:cNvPicPr>
            <a:picLocks noChangeAspect="1" noChangeArrowheads="1"/>
          </p:cNvPicPr>
          <p:nvPr/>
        </p:nvPicPr>
        <p:blipFill rotWithShape="1">
          <a:blip r:embed="rId2"/>
          <a:srcRect t="18468"/>
          <a:stretch/>
        </p:blipFill>
        <p:spPr bwMode="auto">
          <a:xfrm>
            <a:off x="533400" y="2856793"/>
            <a:ext cx="2209800" cy="1351439"/>
          </a:xfrm>
          <a:prstGeom prst="rect">
            <a:avLst/>
          </a:prstGeom>
          <a:noFill/>
          <a:ln w="9525">
            <a:noFill/>
            <a:miter lim="800000"/>
            <a:headEnd/>
            <a:tailEnd/>
          </a:ln>
        </p:spPr>
      </p:pic>
      <p:pic>
        <p:nvPicPr>
          <p:cNvPr id="8" name="Picture 7"/>
          <p:cNvPicPr>
            <a:picLocks noChangeAspect="1" noChangeArrowheads="1"/>
          </p:cNvPicPr>
          <p:nvPr/>
        </p:nvPicPr>
        <p:blipFill rotWithShape="1">
          <a:blip r:embed="rId3"/>
          <a:srcRect r="4170"/>
          <a:stretch/>
        </p:blipFill>
        <p:spPr bwMode="auto">
          <a:xfrm>
            <a:off x="457694" y="1591943"/>
            <a:ext cx="2312719" cy="991305"/>
          </a:xfrm>
          <a:prstGeom prst="rect">
            <a:avLst/>
          </a:prstGeom>
          <a:noFill/>
          <a:ln w="9525">
            <a:noFill/>
            <a:miter lim="800000"/>
            <a:headEnd/>
            <a:tailEnd/>
          </a:ln>
        </p:spPr>
      </p:pic>
      <p:pic>
        <p:nvPicPr>
          <p:cNvPr id="9" name="Picture 8"/>
          <p:cNvPicPr>
            <a:picLocks noChangeAspect="1" noChangeArrowheads="1"/>
          </p:cNvPicPr>
          <p:nvPr/>
        </p:nvPicPr>
        <p:blipFill>
          <a:blip r:embed="rId4"/>
          <a:srcRect/>
          <a:stretch>
            <a:fillRect/>
          </a:stretch>
        </p:blipFill>
        <p:spPr bwMode="auto">
          <a:xfrm>
            <a:off x="693759" y="4673391"/>
            <a:ext cx="1840587" cy="1225620"/>
          </a:xfrm>
          <a:prstGeom prst="rect">
            <a:avLst/>
          </a:prstGeom>
          <a:noFill/>
          <a:ln w="9525">
            <a:noFill/>
            <a:miter lim="800000"/>
            <a:headEnd/>
            <a:tailEnd/>
          </a:ln>
        </p:spPr>
      </p:pic>
      <p:sp>
        <p:nvSpPr>
          <p:cNvPr id="10" name="TextBox 1"/>
          <p:cNvSpPr txBox="1">
            <a:spLocks noChangeArrowheads="1"/>
          </p:cNvSpPr>
          <p:nvPr/>
        </p:nvSpPr>
        <p:spPr bwMode="auto">
          <a:xfrm>
            <a:off x="304800" y="5880119"/>
            <a:ext cx="2667000" cy="307777"/>
          </a:xfrm>
          <a:prstGeom prst="rect">
            <a:avLst/>
          </a:prstGeom>
          <a:noFill/>
          <a:ln w="9525">
            <a:noFill/>
            <a:miter lim="800000"/>
            <a:headEnd/>
            <a:tailEnd/>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2"/>
                </a:solidFill>
              </a:rPr>
              <a:t>Effective prescription</a:t>
            </a:r>
          </a:p>
        </p:txBody>
      </p:sp>
      <p:sp>
        <p:nvSpPr>
          <p:cNvPr id="11" name="TextBox 6"/>
          <p:cNvSpPr txBox="1">
            <a:spLocks noChangeArrowheads="1"/>
          </p:cNvSpPr>
          <p:nvPr/>
        </p:nvSpPr>
        <p:spPr bwMode="auto">
          <a:xfrm>
            <a:off x="304800" y="2600374"/>
            <a:ext cx="2667000" cy="307777"/>
          </a:xfrm>
          <a:prstGeom prst="rect">
            <a:avLst/>
          </a:prstGeom>
          <a:noFill/>
          <a:ln w="9525">
            <a:noFill/>
            <a:miter lim="800000"/>
            <a:headEnd/>
            <a:tailEnd/>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2"/>
                </a:solidFill>
              </a:rPr>
              <a:t>Automated starting point</a:t>
            </a:r>
          </a:p>
        </p:txBody>
      </p:sp>
      <p:sp>
        <p:nvSpPr>
          <p:cNvPr id="12" name="TextBox 7"/>
          <p:cNvSpPr txBox="1">
            <a:spLocks noChangeArrowheads="1"/>
          </p:cNvSpPr>
          <p:nvPr/>
        </p:nvSpPr>
        <p:spPr bwMode="auto">
          <a:xfrm>
            <a:off x="389709" y="4163997"/>
            <a:ext cx="2497182" cy="523220"/>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tabLst>
                <a:tab pos="287338" algn="l"/>
              </a:tabLst>
            </a:pPr>
            <a:r>
              <a:rPr lang="en-US" sz="1400" dirty="0">
                <a:solidFill>
                  <a:schemeClr val="tx2"/>
                </a:solidFill>
              </a:rPr>
              <a:t>Patient </a:t>
            </a:r>
            <a:r>
              <a:rPr lang="en-US" sz="1400" dirty="0" smtClean="0">
                <a:solidFill>
                  <a:schemeClr val="tx2"/>
                </a:solidFill>
              </a:rPr>
              <a:t>exam, </a:t>
            </a:r>
            <a:br>
              <a:rPr lang="en-US" sz="1400" dirty="0" smtClean="0">
                <a:solidFill>
                  <a:schemeClr val="tx2"/>
                </a:solidFill>
              </a:rPr>
            </a:br>
            <a:r>
              <a:rPr lang="en-US" sz="1400" dirty="0" smtClean="0">
                <a:solidFill>
                  <a:schemeClr val="tx2"/>
                </a:solidFill>
              </a:rPr>
              <a:t>“subjective </a:t>
            </a:r>
            <a:r>
              <a:rPr lang="en-US" sz="1400" dirty="0">
                <a:solidFill>
                  <a:schemeClr val="tx2"/>
                </a:solidFill>
              </a:rPr>
              <a:t>r</a:t>
            </a:r>
            <a:r>
              <a:rPr lang="en-US" sz="1400" dirty="0" smtClean="0">
                <a:solidFill>
                  <a:schemeClr val="tx2"/>
                </a:solidFill>
              </a:rPr>
              <a:t>efraction”</a:t>
            </a:r>
            <a:endParaRPr lang="en-US" sz="1400" dirty="0">
              <a:solidFill>
                <a:schemeClr val="tx2"/>
              </a:solidFill>
            </a:endParaRPr>
          </a:p>
        </p:txBody>
      </p:sp>
      <p:sp>
        <p:nvSpPr>
          <p:cNvPr id="13" name="TextBox 29"/>
          <p:cNvSpPr txBox="1"/>
          <p:nvPr/>
        </p:nvSpPr>
        <p:spPr>
          <a:xfrm>
            <a:off x="609600" y="1037097"/>
            <a:ext cx="21336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dirty="0" smtClean="0">
                <a:solidFill>
                  <a:schemeClr val="tx2"/>
                </a:solidFill>
              </a:rPr>
              <a:t>Tools provided to today’s optometrist:</a:t>
            </a:r>
            <a:endParaRPr lang="en-US" sz="1600" dirty="0">
              <a:solidFill>
                <a:schemeClr val="tx2"/>
              </a:solidFill>
            </a:endParaRPr>
          </a:p>
        </p:txBody>
      </p:sp>
      <p:sp>
        <p:nvSpPr>
          <p:cNvPr id="14" name="Rectangle 13"/>
          <p:cNvSpPr/>
          <p:nvPr/>
        </p:nvSpPr>
        <p:spPr>
          <a:xfrm>
            <a:off x="266700" y="1037097"/>
            <a:ext cx="2743200" cy="54439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2"/>
              </a:solidFill>
            </a:endParaRPr>
          </a:p>
        </p:txBody>
      </p:sp>
      <p:sp>
        <p:nvSpPr>
          <p:cNvPr id="15" name="TextBox 6"/>
          <p:cNvSpPr txBox="1"/>
          <p:nvPr/>
        </p:nvSpPr>
        <p:spPr>
          <a:xfrm>
            <a:off x="7543800" y="3000675"/>
            <a:ext cx="1295400" cy="1169551"/>
          </a:xfrm>
          <a:prstGeom prst="rect">
            <a:avLst/>
          </a:prstGeom>
          <a:noFill/>
          <a:ln>
            <a:solidFill>
              <a:schemeClr val="accent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smtClean="0">
                <a:solidFill>
                  <a:schemeClr val="tx2"/>
                </a:solidFill>
                <a:latin typeface="Arial Narrow" panose="020B0606020202030204" pitchFamily="34" charset="0"/>
              </a:rPr>
              <a:t>Assign a “score” based on tissue stimulated (target vs side-effect) </a:t>
            </a:r>
            <a:endParaRPr lang="en-US" sz="1400" dirty="0">
              <a:solidFill>
                <a:schemeClr val="tx2"/>
              </a:solidFill>
              <a:latin typeface="Arial Narrow" panose="020B0606020202030204" pitchFamily="34" charset="0"/>
            </a:endParaRPr>
          </a:p>
        </p:txBody>
      </p:sp>
      <p:sp>
        <p:nvSpPr>
          <p:cNvPr id="16" name="TextBox 33"/>
          <p:cNvSpPr txBox="1"/>
          <p:nvPr/>
        </p:nvSpPr>
        <p:spPr>
          <a:xfrm>
            <a:off x="6172200" y="2772075"/>
            <a:ext cx="1295400" cy="954107"/>
          </a:xfrm>
          <a:prstGeom prst="rect">
            <a:avLst/>
          </a:prstGeom>
          <a:noFill/>
          <a:ln>
            <a:solidFill>
              <a:schemeClr val="accent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smtClean="0">
                <a:solidFill>
                  <a:schemeClr val="tx2"/>
                </a:solidFill>
                <a:latin typeface="Arial Narrow" panose="020B0606020202030204" pitchFamily="34" charset="0"/>
              </a:rPr>
              <a:t>Predict the tissue stimulated by a given DBS setting</a:t>
            </a:r>
            <a:endParaRPr lang="en-US" sz="1400" dirty="0">
              <a:solidFill>
                <a:schemeClr val="tx2"/>
              </a:solidFill>
              <a:latin typeface="Arial Narrow" panose="020B0606020202030204" pitchFamily="34" charset="0"/>
            </a:endParaRPr>
          </a:p>
        </p:txBody>
      </p:sp>
      <p:pic>
        <p:nvPicPr>
          <p:cNvPr id="17" name="Picture 16"/>
          <p:cNvPicPr>
            <a:picLocks noChangeAspect="1" noChangeArrowheads="1"/>
          </p:cNvPicPr>
          <p:nvPr/>
        </p:nvPicPr>
        <p:blipFill>
          <a:blip r:embed="rId5"/>
          <a:srcRect t="5072" b="14059"/>
          <a:stretch>
            <a:fillRect/>
          </a:stretch>
        </p:blipFill>
        <p:spPr bwMode="auto">
          <a:xfrm>
            <a:off x="6172200" y="4143675"/>
            <a:ext cx="1064669" cy="1095306"/>
          </a:xfrm>
          <a:prstGeom prst="rect">
            <a:avLst/>
          </a:prstGeom>
          <a:noFill/>
          <a:ln w="9525">
            <a:noFill/>
            <a:miter lim="800000"/>
            <a:headEnd/>
            <a:tailEnd/>
          </a:ln>
          <a:effectLst>
            <a:glow rad="444500">
              <a:schemeClr val="tx2">
                <a:lumMod val="40000"/>
                <a:lumOff val="60000"/>
                <a:alpha val="70000"/>
              </a:schemeClr>
            </a:glow>
          </a:effectLst>
        </p:spPr>
      </p:pic>
      <p:sp>
        <p:nvSpPr>
          <p:cNvPr id="18" name="TextBox 7"/>
          <p:cNvSpPr txBox="1"/>
          <p:nvPr/>
        </p:nvSpPr>
        <p:spPr>
          <a:xfrm>
            <a:off x="7467600" y="4372275"/>
            <a:ext cx="1371600" cy="954107"/>
          </a:xfrm>
          <a:prstGeom prst="rect">
            <a:avLst/>
          </a:prstGeom>
          <a:noFill/>
          <a:ln>
            <a:solidFill>
              <a:schemeClr val="accent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smtClean="0">
                <a:solidFill>
                  <a:schemeClr val="tx2"/>
                </a:solidFill>
                <a:latin typeface="Arial Narrow" panose="020B0606020202030204" pitchFamily="34" charset="0"/>
              </a:rPr>
              <a:t>Conduct smart search to find highest scoring DBS settings</a:t>
            </a:r>
            <a:endParaRPr lang="en-US" sz="1600" dirty="0">
              <a:solidFill>
                <a:schemeClr val="tx2"/>
              </a:solidFill>
              <a:latin typeface="Arial Narrow" panose="020B0606020202030204" pitchFamily="34" charset="0"/>
            </a:endParaRPr>
          </a:p>
        </p:txBody>
      </p:sp>
      <p:pic>
        <p:nvPicPr>
          <p:cNvPr id="19" name="Picture 18"/>
          <p:cNvPicPr>
            <a:picLocks noChangeAspect="1" noChangeArrowheads="1"/>
          </p:cNvPicPr>
          <p:nvPr/>
        </p:nvPicPr>
        <p:blipFill>
          <a:blip r:embed="rId6"/>
          <a:srcRect/>
          <a:stretch>
            <a:fillRect/>
          </a:stretch>
        </p:blipFill>
        <p:spPr bwMode="auto">
          <a:xfrm>
            <a:off x="3276600" y="2823450"/>
            <a:ext cx="1162417" cy="1524002"/>
          </a:xfrm>
          <a:prstGeom prst="rect">
            <a:avLst/>
          </a:prstGeom>
          <a:noFill/>
          <a:ln w="9525">
            <a:noFill/>
            <a:miter lim="800000"/>
            <a:headEnd/>
            <a:tailEnd/>
          </a:ln>
        </p:spPr>
      </p:pic>
      <p:pic>
        <p:nvPicPr>
          <p:cNvPr id="20" name="Picture 19"/>
          <p:cNvPicPr>
            <a:picLocks noChangeAspect="1" noChangeArrowheads="1"/>
          </p:cNvPicPr>
          <p:nvPr/>
        </p:nvPicPr>
        <p:blipFill>
          <a:blip r:embed="rId7"/>
          <a:srcRect l="30946" t="18816" r="21053" b="12274"/>
          <a:stretch>
            <a:fillRect/>
          </a:stretch>
        </p:blipFill>
        <p:spPr bwMode="auto">
          <a:xfrm>
            <a:off x="3922876" y="3981239"/>
            <a:ext cx="1681088" cy="1437774"/>
          </a:xfrm>
          <a:prstGeom prst="rect">
            <a:avLst/>
          </a:prstGeom>
          <a:noFill/>
          <a:ln w="9525">
            <a:solidFill>
              <a:schemeClr val="tx1"/>
            </a:solidFill>
            <a:miter lim="800000"/>
            <a:headEnd/>
            <a:tailEnd/>
          </a:ln>
        </p:spPr>
      </p:pic>
      <p:pic>
        <p:nvPicPr>
          <p:cNvPr id="21" name="Picture 20" descr="http://images.clipartpanda.com/colored-pencils-clipart-black-and-white-pencil-and-notebook-clipart-9TzEazMjc.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15702" y="2681129"/>
            <a:ext cx="1143000" cy="100203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http://www.boala-parkinson.ro/images/activa_accessories_planningnav.jpg"/>
          <p:cNvPicPr>
            <a:picLocks noChangeAspect="1" noChangeArrowheads="1"/>
          </p:cNvPicPr>
          <p:nvPr/>
        </p:nvPicPr>
        <p:blipFill rotWithShape="1">
          <a:blip r:embed="rId9">
            <a:extLst>
              <a:ext uri="{28A0092B-C50C-407E-A947-70E740481C1C}">
                <a14:useLocalDpi xmlns:a14="http://schemas.microsoft.com/office/drawing/2010/main" val="0"/>
              </a:ext>
            </a:extLst>
          </a:blip>
          <a:srcRect r="63383" b="55295"/>
          <a:stretch/>
        </p:blipFill>
        <p:spPr bwMode="auto">
          <a:xfrm>
            <a:off x="7841230" y="1885878"/>
            <a:ext cx="907889" cy="88674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8"/>
          <p:cNvSpPr txBox="1"/>
          <p:nvPr/>
        </p:nvSpPr>
        <p:spPr>
          <a:xfrm>
            <a:off x="6114121" y="1885878"/>
            <a:ext cx="1295400" cy="646331"/>
          </a:xfrm>
          <a:prstGeom prst="rect">
            <a:avLst/>
          </a:prstGeom>
          <a:noFill/>
          <a:ln>
            <a:solidFill>
              <a:schemeClr val="accent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smtClean="0">
                <a:solidFill>
                  <a:schemeClr val="tx2"/>
                </a:solidFill>
                <a:latin typeface="Arial Narrow" panose="020B0606020202030204" pitchFamily="34" charset="0"/>
              </a:rPr>
              <a:t>Software identifies lead location in patient’s brain</a:t>
            </a:r>
            <a:endParaRPr lang="en-US" sz="1200" dirty="0">
              <a:solidFill>
                <a:schemeClr val="tx2"/>
              </a:solidFill>
              <a:latin typeface="Arial Narrow" panose="020B0606020202030204" pitchFamily="34" charset="0"/>
            </a:endParaRPr>
          </a:p>
        </p:txBody>
      </p:sp>
      <p:pic>
        <p:nvPicPr>
          <p:cNvPr id="24" name="Picture 23" descr="http://www.news.wisc.edu/newsphotos/images/WLBIB_monk_fMRI08_2741.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3284" t="19244" r="35628" b="21833"/>
          <a:stretch/>
        </p:blipFill>
        <p:spPr bwMode="auto">
          <a:xfrm>
            <a:off x="4309955" y="1591943"/>
            <a:ext cx="1311427" cy="10064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https://booksaremybabies.files.wordpress.com/2015/01/book-club-clipart-stack-black-books.gif?w=1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87782" y="1872320"/>
            <a:ext cx="914400" cy="77683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6"/>
          <p:cNvSpPr txBox="1">
            <a:spLocks noChangeArrowheads="1"/>
          </p:cNvSpPr>
          <p:nvPr/>
        </p:nvSpPr>
        <p:spPr bwMode="auto">
          <a:xfrm>
            <a:off x="6057899" y="5560248"/>
            <a:ext cx="2667000" cy="523220"/>
          </a:xfrm>
          <a:prstGeom prst="rect">
            <a:avLst/>
          </a:prstGeom>
          <a:noFill/>
          <a:ln w="9525">
            <a:noFill/>
            <a:miter lim="800000"/>
            <a:headEnd/>
            <a:tailEnd/>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tx2"/>
                </a:solidFill>
              </a:rPr>
              <a:t>Automated starting </a:t>
            </a:r>
            <a:r>
              <a:rPr lang="en-US" sz="1400" b="1" dirty="0" smtClean="0">
                <a:solidFill>
                  <a:schemeClr val="tx2"/>
                </a:solidFill>
              </a:rPr>
              <a:t>point </a:t>
            </a:r>
            <a:br>
              <a:rPr lang="en-US" sz="1400" b="1" dirty="0" smtClean="0">
                <a:solidFill>
                  <a:schemeClr val="tx2"/>
                </a:solidFill>
              </a:rPr>
            </a:br>
            <a:r>
              <a:rPr lang="en-US" sz="1400" b="1" dirty="0" smtClean="0">
                <a:solidFill>
                  <a:schemeClr val="tx2"/>
                </a:solidFill>
              </a:rPr>
              <a:t>tailored to this patient</a:t>
            </a:r>
            <a:endParaRPr lang="en-US" sz="1400" b="1" dirty="0">
              <a:solidFill>
                <a:schemeClr val="tx2"/>
              </a:solidFill>
            </a:endParaRPr>
          </a:p>
        </p:txBody>
      </p:sp>
      <p:sp>
        <p:nvSpPr>
          <p:cNvPr id="27" name="Down Arrow 26"/>
          <p:cNvSpPr/>
          <p:nvPr/>
        </p:nvSpPr>
        <p:spPr>
          <a:xfrm rot="757645">
            <a:off x="7124071" y="5237502"/>
            <a:ext cx="306057" cy="376681"/>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2"/>
              </a:solidFill>
            </a:endParaRPr>
          </a:p>
        </p:txBody>
      </p:sp>
      <p:sp>
        <p:nvSpPr>
          <p:cNvPr id="28" name="TextBox 10"/>
          <p:cNvSpPr txBox="1"/>
          <p:nvPr/>
        </p:nvSpPr>
        <p:spPr>
          <a:xfrm>
            <a:off x="3716382" y="5576174"/>
            <a:ext cx="1676400"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smtClean="0">
                <a:solidFill>
                  <a:schemeClr val="tx2"/>
                </a:solidFill>
              </a:rPr>
              <a:t>Manual protocol</a:t>
            </a:r>
            <a:endParaRPr lang="en-US" sz="1400" dirty="0">
              <a:solidFill>
                <a:schemeClr val="tx2"/>
              </a:solidFill>
            </a:endParaRPr>
          </a:p>
        </p:txBody>
      </p:sp>
      <p:sp>
        <p:nvSpPr>
          <p:cNvPr id="29" name="Arc 28"/>
          <p:cNvSpPr/>
          <p:nvPr/>
        </p:nvSpPr>
        <p:spPr>
          <a:xfrm rot="10800000">
            <a:off x="6858000" y="3636732"/>
            <a:ext cx="1066800" cy="1143000"/>
          </a:xfrm>
          <a:prstGeom prst="arc">
            <a:avLst>
              <a:gd name="adj1" fmla="val 16695304"/>
              <a:gd name="adj2" fmla="val 1136638"/>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solidFill>
                <a:schemeClr val="tx2"/>
              </a:solidFill>
            </a:endParaRPr>
          </a:p>
        </p:txBody>
      </p:sp>
      <p:sp>
        <p:nvSpPr>
          <p:cNvPr id="30" name="Arc 29"/>
          <p:cNvSpPr/>
          <p:nvPr/>
        </p:nvSpPr>
        <p:spPr>
          <a:xfrm rot="489931">
            <a:off x="6705164" y="3400361"/>
            <a:ext cx="1066800" cy="1143000"/>
          </a:xfrm>
          <a:prstGeom prst="arc">
            <a:avLst>
              <a:gd name="adj1" fmla="val 16695304"/>
              <a:gd name="adj2" fmla="val 1136638"/>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solidFill>
                <a:schemeClr val="tx2"/>
              </a:solidFill>
            </a:endParaRPr>
          </a:p>
        </p:txBody>
      </p:sp>
      <p:sp>
        <p:nvSpPr>
          <p:cNvPr id="32" name="TextBox 31"/>
          <p:cNvSpPr txBox="1"/>
          <p:nvPr/>
        </p:nvSpPr>
        <p:spPr>
          <a:xfrm>
            <a:off x="5563079" y="6483553"/>
            <a:ext cx="3564735" cy="307777"/>
          </a:xfrm>
          <a:prstGeom prst="rect">
            <a:avLst/>
          </a:prstGeom>
          <a:noFill/>
        </p:spPr>
        <p:txBody>
          <a:bodyPr wrap="none" rtlCol="0">
            <a:spAutoFit/>
          </a:bodyPr>
          <a:lstStyle/>
          <a:p>
            <a:r>
              <a:rPr lang="en-US" sz="1400" dirty="0" smtClean="0"/>
              <a:t>Slide courtesy of Dr. </a:t>
            </a:r>
            <a:r>
              <a:rPr lang="en-US" sz="1400" dirty="0" err="1" smtClean="0"/>
              <a:t>Lothar</a:t>
            </a:r>
            <a:r>
              <a:rPr lang="en-US" sz="1400" dirty="0" smtClean="0"/>
              <a:t> </a:t>
            </a:r>
            <a:r>
              <a:rPr lang="en-US" sz="1400" dirty="0" err="1" smtClean="0"/>
              <a:t>Krinke</a:t>
            </a:r>
            <a:r>
              <a:rPr lang="en-US" sz="1400" dirty="0" smtClean="0"/>
              <a:t>, Medtronic.</a:t>
            </a:r>
            <a:endParaRPr lang="en-US" sz="1400" dirty="0"/>
          </a:p>
        </p:txBody>
      </p:sp>
    </p:spTree>
    <p:extLst>
      <p:ext uri="{BB962C8B-B14F-4D97-AF65-F5344CB8AC3E}">
        <p14:creationId xmlns:p14="http://schemas.microsoft.com/office/powerpoint/2010/main" val="22788006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a:spLocks noGrp="1"/>
          </p:cNvSpPr>
          <p:nvPr/>
        </p:nvSpPr>
        <p:spPr>
          <a:xfrm>
            <a:off x="304800" y="997855"/>
            <a:ext cx="8382000" cy="89735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smtClean="0">
                <a:solidFill>
                  <a:schemeClr val="tx2"/>
                </a:solidFill>
              </a:rPr>
              <a:t>Given patient’s anatomy and lead location,</a:t>
            </a:r>
            <a:br>
              <a:rPr lang="en-US" sz="2000" dirty="0" smtClean="0">
                <a:solidFill>
                  <a:schemeClr val="tx2"/>
                </a:solidFill>
              </a:rPr>
            </a:br>
            <a:r>
              <a:rPr lang="en-US" sz="2000" dirty="0" smtClean="0">
                <a:solidFill>
                  <a:schemeClr val="tx2"/>
                </a:solidFill>
              </a:rPr>
              <a:t>prototype algorithm suggests DBS parameter settings:  </a:t>
            </a:r>
            <a:endParaRPr lang="en-US" sz="2000" dirty="0">
              <a:solidFill>
                <a:schemeClr val="tx2"/>
              </a:solidFill>
            </a:endParaRP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66" t="9030" r="1525" b="2063"/>
          <a:stretch/>
        </p:blipFill>
        <p:spPr bwMode="auto">
          <a:xfrm>
            <a:off x="559185" y="1860612"/>
            <a:ext cx="8244624" cy="4407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ular Callout 3"/>
          <p:cNvSpPr/>
          <p:nvPr/>
        </p:nvSpPr>
        <p:spPr>
          <a:xfrm>
            <a:off x="5410200" y="5061855"/>
            <a:ext cx="3200400" cy="914400"/>
          </a:xfrm>
          <a:prstGeom prst="wedgeRoundRectCallout">
            <a:avLst>
              <a:gd name="adj1" fmla="val -40289"/>
              <a:gd name="adj2" fmla="val 78385"/>
              <a:gd name="adj3" fmla="val 16667"/>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i="1" dirty="0" smtClean="0">
                <a:solidFill>
                  <a:schemeClr val="tx2"/>
                </a:solidFill>
              </a:rPr>
              <a:t>Search completed </a:t>
            </a:r>
            <a:br>
              <a:rPr lang="en-US" b="1" i="1" dirty="0" smtClean="0">
                <a:solidFill>
                  <a:schemeClr val="tx2"/>
                </a:solidFill>
              </a:rPr>
            </a:br>
            <a:r>
              <a:rPr lang="en-US" b="1" i="1" dirty="0" smtClean="0">
                <a:solidFill>
                  <a:schemeClr val="tx2"/>
                </a:solidFill>
              </a:rPr>
              <a:t>(on laptop PC) </a:t>
            </a:r>
            <a:br>
              <a:rPr lang="en-US" b="1" i="1" dirty="0" smtClean="0">
                <a:solidFill>
                  <a:schemeClr val="tx2"/>
                </a:solidFill>
              </a:rPr>
            </a:br>
            <a:r>
              <a:rPr lang="en-US" b="1" i="1" dirty="0" smtClean="0">
                <a:solidFill>
                  <a:schemeClr val="tx2"/>
                </a:solidFill>
              </a:rPr>
              <a:t> in 19.485 seconds</a:t>
            </a:r>
            <a:endParaRPr lang="en-US" b="1" i="1" dirty="0">
              <a:solidFill>
                <a:schemeClr val="tx2"/>
              </a:solidFill>
            </a:endParaRPr>
          </a:p>
        </p:txBody>
      </p:sp>
      <p:sp>
        <p:nvSpPr>
          <p:cNvPr id="5" name="Rounded Rectangular Callout 4"/>
          <p:cNvSpPr/>
          <p:nvPr/>
        </p:nvSpPr>
        <p:spPr>
          <a:xfrm>
            <a:off x="304800" y="5061855"/>
            <a:ext cx="3657600" cy="1066800"/>
          </a:xfrm>
          <a:prstGeom prst="wedgeRoundRectCallout">
            <a:avLst>
              <a:gd name="adj1" fmla="val -19526"/>
              <a:gd name="adj2" fmla="val -81990"/>
              <a:gd name="adj3" fmla="val 16667"/>
            </a:avLst>
          </a:prstGeom>
          <a:solidFill>
            <a:schemeClr val="bg1">
              <a:lumMod val="85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i="1" dirty="0" smtClean="0">
                <a:solidFill>
                  <a:schemeClr val="tx2"/>
                </a:solidFill>
              </a:rPr>
              <a:t>Top-scoring parameter settings</a:t>
            </a:r>
            <a:br>
              <a:rPr lang="en-US" b="1" i="1" dirty="0" smtClean="0">
                <a:solidFill>
                  <a:schemeClr val="tx2"/>
                </a:solidFill>
              </a:rPr>
            </a:br>
            <a:r>
              <a:rPr lang="en-US" b="1" i="1" dirty="0" smtClean="0">
                <a:solidFill>
                  <a:schemeClr val="tx2"/>
                </a:solidFill>
              </a:rPr>
              <a:t>(out of &gt; 90,000 possibilities)</a:t>
            </a:r>
            <a:endParaRPr lang="en-US" b="1" i="1" dirty="0">
              <a:solidFill>
                <a:schemeClr val="tx2"/>
              </a:solidFill>
            </a:endParaRPr>
          </a:p>
        </p:txBody>
      </p:sp>
      <p:sp>
        <p:nvSpPr>
          <p:cNvPr id="7" name="TextBox 6"/>
          <p:cNvSpPr txBox="1"/>
          <p:nvPr/>
        </p:nvSpPr>
        <p:spPr>
          <a:xfrm>
            <a:off x="86806" y="361679"/>
            <a:ext cx="8717003" cy="492443"/>
          </a:xfrm>
          <a:prstGeom prst="rect">
            <a:avLst/>
          </a:prstGeom>
          <a:noFill/>
          <a:ln w="9525">
            <a:noFill/>
          </a:ln>
        </p:spPr>
        <p:txBody>
          <a:bodyPr wrap="none" rtlCol="0" anchor="ctr">
            <a:spAutoFit/>
          </a:bodyPr>
          <a:lstStyle/>
          <a:p>
            <a:pPr algn="ctr">
              <a:spcAft>
                <a:spcPts val="600"/>
              </a:spcAft>
            </a:pPr>
            <a:r>
              <a:rPr lang="en-US" sz="2600" b="1" dirty="0">
                <a:solidFill>
                  <a:srgbClr val="BA0000"/>
                </a:solidFill>
              </a:rPr>
              <a:t>TECHNOLOGY SOLUTION = Auto optimization of programming</a:t>
            </a:r>
            <a:endParaRPr lang="en-US" sz="2600" b="1" dirty="0">
              <a:solidFill>
                <a:srgbClr val="BA0000"/>
              </a:solidFill>
              <a:latin typeface="Calibri" panose="020F0502020204030204" pitchFamily="34" charset="0"/>
              <a:cs typeface="Calibri" panose="020F0502020204030204" pitchFamily="34" charset="0"/>
            </a:endParaRPr>
          </a:p>
        </p:txBody>
      </p:sp>
      <p:sp>
        <p:nvSpPr>
          <p:cNvPr id="9" name="TextBox 8"/>
          <p:cNvSpPr txBox="1"/>
          <p:nvPr/>
        </p:nvSpPr>
        <p:spPr>
          <a:xfrm>
            <a:off x="2307033" y="6371243"/>
            <a:ext cx="3564735" cy="307777"/>
          </a:xfrm>
          <a:prstGeom prst="rect">
            <a:avLst/>
          </a:prstGeom>
          <a:noFill/>
        </p:spPr>
        <p:txBody>
          <a:bodyPr wrap="none" rtlCol="0">
            <a:spAutoFit/>
          </a:bodyPr>
          <a:lstStyle/>
          <a:p>
            <a:r>
              <a:rPr lang="en-US" sz="1400" dirty="0" smtClean="0"/>
              <a:t>Slide courtesy of Dr. </a:t>
            </a:r>
            <a:r>
              <a:rPr lang="en-US" sz="1400" dirty="0" err="1" smtClean="0"/>
              <a:t>Lothar</a:t>
            </a:r>
            <a:r>
              <a:rPr lang="en-US" sz="1400" dirty="0" smtClean="0"/>
              <a:t> </a:t>
            </a:r>
            <a:r>
              <a:rPr lang="en-US" sz="1400" dirty="0" err="1" smtClean="0"/>
              <a:t>Krinke</a:t>
            </a:r>
            <a:r>
              <a:rPr lang="en-US" sz="1400" dirty="0" smtClean="0"/>
              <a:t>, Medtronic.</a:t>
            </a:r>
            <a:endParaRPr lang="en-US" sz="1400" dirty="0"/>
          </a:p>
        </p:txBody>
      </p:sp>
    </p:spTree>
    <p:extLst>
      <p:ext uri="{BB962C8B-B14F-4D97-AF65-F5344CB8AC3E}">
        <p14:creationId xmlns:p14="http://schemas.microsoft.com/office/powerpoint/2010/main" val="12371489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4" y="274638"/>
            <a:ext cx="8523514" cy="1143000"/>
          </a:xfrm>
        </p:spPr>
        <p:txBody>
          <a:bodyPr>
            <a:normAutofit fontScale="90000"/>
          </a:bodyPr>
          <a:lstStyle/>
          <a:p>
            <a:r>
              <a:rPr lang="en-US" dirty="0" smtClean="0">
                <a:solidFill>
                  <a:srgbClr val="BA0000"/>
                </a:solidFill>
              </a:rPr>
              <a:t>PD: How technology can impact future</a:t>
            </a:r>
            <a:endParaRPr lang="en-US" dirty="0">
              <a:solidFill>
                <a:srgbClr val="BA0000"/>
              </a:solidFill>
            </a:endParaRPr>
          </a:p>
        </p:txBody>
      </p:sp>
      <p:sp>
        <p:nvSpPr>
          <p:cNvPr id="3" name="Content Placeholder 2"/>
          <p:cNvSpPr>
            <a:spLocks noGrp="1"/>
          </p:cNvSpPr>
          <p:nvPr>
            <p:ph idx="1"/>
          </p:nvPr>
        </p:nvSpPr>
        <p:spPr>
          <a:xfrm>
            <a:off x="457200" y="1600200"/>
            <a:ext cx="8229600" cy="4822371"/>
          </a:xfrm>
        </p:spPr>
        <p:txBody>
          <a:bodyPr>
            <a:normAutofit lnSpcReduction="10000"/>
          </a:bodyPr>
          <a:lstStyle/>
          <a:p>
            <a:r>
              <a:rPr lang="en-US" dirty="0" smtClean="0"/>
              <a:t>Multi-sensors (motor and non-motor channels), external and internal</a:t>
            </a:r>
          </a:p>
          <a:p>
            <a:r>
              <a:rPr lang="en-US" dirty="0" smtClean="0"/>
              <a:t>Streamlining efforts</a:t>
            </a:r>
          </a:p>
          <a:p>
            <a:r>
              <a:rPr lang="en-US" dirty="0" smtClean="0"/>
              <a:t>Closed-loop: diagnostic tools feeding data to pumps or stimulators</a:t>
            </a:r>
          </a:p>
          <a:p>
            <a:r>
              <a:rPr lang="en-US" dirty="0" smtClean="0"/>
              <a:t>Real-time, auto-optimization of delivery of therapies (infusion, stimulation)</a:t>
            </a:r>
          </a:p>
          <a:p>
            <a:r>
              <a:rPr lang="en-US" dirty="0" smtClean="0"/>
              <a:t>From “big data” to “smart data”: subgrouping into PD clusters</a:t>
            </a:r>
            <a:endParaRPr lang="en-US" dirty="0"/>
          </a:p>
        </p:txBody>
      </p:sp>
    </p:spTree>
    <p:extLst>
      <p:ext uri="{BB962C8B-B14F-4D97-AF65-F5344CB8AC3E}">
        <p14:creationId xmlns:p14="http://schemas.microsoft.com/office/powerpoint/2010/main" val="31214708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businessesgrow.com/wp-content/uploads/2011/02/competition-cartoon.jpg"/>
          <p:cNvPicPr>
            <a:picLocks noChangeAspect="1" noChangeArrowheads="1"/>
          </p:cNvPicPr>
          <p:nvPr/>
        </p:nvPicPr>
        <p:blipFill>
          <a:blip r:embed="rId2" cstate="print"/>
          <a:srcRect/>
          <a:stretch>
            <a:fillRect/>
          </a:stretch>
        </p:blipFill>
        <p:spPr bwMode="auto">
          <a:xfrm>
            <a:off x="1220383" y="488044"/>
            <a:ext cx="6270171" cy="6141356"/>
          </a:xfrm>
          <a:prstGeom prst="rect">
            <a:avLst/>
          </a:prstGeom>
          <a:ln>
            <a:noFill/>
          </a:ln>
          <a:effectLst>
            <a:softEdge rad="112500"/>
          </a:effectLst>
        </p:spPr>
      </p:pic>
      <p:sp>
        <p:nvSpPr>
          <p:cNvPr id="3" name="TextBox 2"/>
          <p:cNvSpPr txBox="1"/>
          <p:nvPr/>
        </p:nvSpPr>
        <p:spPr>
          <a:xfrm>
            <a:off x="4911725" y="290513"/>
            <a:ext cx="4232275" cy="58420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fontAlgn="auto" latinLnBrk="1" hangingPunct="0">
              <a:spcBef>
                <a:spcPts val="0"/>
              </a:spcBef>
              <a:spcAft>
                <a:spcPts val="0"/>
              </a:spcAft>
              <a:defRPr/>
            </a:pPr>
            <a:r>
              <a:rPr lang="en-US" sz="3200" dirty="0">
                <a:solidFill>
                  <a:schemeClr val="tx2">
                    <a:lumMod val="50000"/>
                  </a:schemeClr>
                </a:solidFill>
                <a:latin typeface="Calibri"/>
                <a:ea typeface="Calibri"/>
                <a:cs typeface="Calibri"/>
                <a:sym typeface="Calibri"/>
              </a:rPr>
              <a:t>THANK YOU!</a:t>
            </a:r>
          </a:p>
        </p:txBody>
      </p:sp>
      <p:pic>
        <p:nvPicPr>
          <p:cNvPr id="57347" name="Picture 2" descr="C:\Users\spapapet\Dropbox\Important slides presentations for MDS poster and graphics\2015-05-21_14-25-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4088" y="874713"/>
            <a:ext cx="1177925"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1549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4" y="274638"/>
            <a:ext cx="8523514" cy="1143000"/>
          </a:xfrm>
        </p:spPr>
        <p:txBody>
          <a:bodyPr>
            <a:normAutofit/>
          </a:bodyPr>
          <a:lstStyle/>
          <a:p>
            <a:r>
              <a:rPr lang="en-US" dirty="0" smtClean="0">
                <a:solidFill>
                  <a:srgbClr val="BA0000"/>
                </a:solidFill>
              </a:rPr>
              <a:t>PD: technology in clinical trials</a:t>
            </a:r>
            <a:endParaRPr lang="en-US" dirty="0">
              <a:solidFill>
                <a:srgbClr val="BA0000"/>
              </a:solidFill>
            </a:endParaRPr>
          </a:p>
        </p:txBody>
      </p:sp>
      <p:sp>
        <p:nvSpPr>
          <p:cNvPr id="3" name="Content Placeholder 2"/>
          <p:cNvSpPr>
            <a:spLocks noGrp="1"/>
          </p:cNvSpPr>
          <p:nvPr>
            <p:ph idx="1"/>
          </p:nvPr>
        </p:nvSpPr>
        <p:spPr>
          <a:xfrm>
            <a:off x="457200" y="1600200"/>
            <a:ext cx="8229600" cy="4822371"/>
          </a:xfrm>
        </p:spPr>
        <p:txBody>
          <a:bodyPr>
            <a:normAutofit fontScale="77500" lnSpcReduction="20000"/>
          </a:bodyPr>
          <a:lstStyle/>
          <a:p>
            <a:pPr lvl="0"/>
            <a:r>
              <a:rPr lang="en-US" dirty="0" smtClean="0"/>
              <a:t>Greater </a:t>
            </a:r>
            <a:r>
              <a:rPr lang="en-US" dirty="0"/>
              <a:t>accuracy, sensitivity of collected data/ efficacy measure</a:t>
            </a:r>
          </a:p>
          <a:p>
            <a:pPr lvl="0"/>
            <a:r>
              <a:rPr lang="en-US" dirty="0"/>
              <a:t>Creating richer data sets through the addition of more contextual information</a:t>
            </a:r>
          </a:p>
          <a:p>
            <a:pPr lvl="0"/>
            <a:r>
              <a:rPr lang="en-US" dirty="0"/>
              <a:t>Improves protocol patient compliance, less missing data, out of window events</a:t>
            </a:r>
          </a:p>
          <a:p>
            <a:pPr lvl="0"/>
            <a:r>
              <a:rPr lang="en-US" dirty="0"/>
              <a:t>Interactive tool that allows connecting between Investigators, study personnel and subjects</a:t>
            </a:r>
          </a:p>
          <a:p>
            <a:pPr lvl="0"/>
            <a:r>
              <a:rPr lang="en-US" dirty="0"/>
              <a:t>Allows real-time quality </a:t>
            </a:r>
            <a:r>
              <a:rPr lang="en-US" dirty="0" smtClean="0"/>
              <a:t>tracking: Decreases </a:t>
            </a:r>
            <a:r>
              <a:rPr lang="en-US" dirty="0"/>
              <a:t>in-person clinic visits, while maintaining high quality care and engagement</a:t>
            </a:r>
          </a:p>
          <a:p>
            <a:pPr lvl="0"/>
            <a:r>
              <a:rPr lang="en-US" dirty="0"/>
              <a:t>Reduces study costs (long-term) by improving signal to noise ratio and reducing sample size</a:t>
            </a:r>
          </a:p>
          <a:p>
            <a:pPr lvl="0"/>
            <a:r>
              <a:rPr lang="en-US" dirty="0"/>
              <a:t>Enables new type of research protocols if combined with </a:t>
            </a:r>
            <a:r>
              <a:rPr lang="en-US" dirty="0" err="1"/>
              <a:t>eVisits</a:t>
            </a:r>
            <a:endParaRPr lang="en-US" dirty="0"/>
          </a:p>
        </p:txBody>
      </p:sp>
    </p:spTree>
    <p:extLst>
      <p:ext uri="{BB962C8B-B14F-4D97-AF65-F5344CB8AC3E}">
        <p14:creationId xmlns:p14="http://schemas.microsoft.com/office/powerpoint/2010/main" val="18367446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p:cNvPicPr>
            <a:picLocks noGrp="1" noChangeAspect="1"/>
          </p:cNvPicPr>
          <p:nvPr>
            <p:ph idx="1"/>
          </p:nvPr>
        </p:nvPicPr>
        <p:blipFill>
          <a:blip r:embed="rId2"/>
          <a:srcRect t="148" b="148"/>
          <a:stretch>
            <a:fillRect/>
          </a:stretch>
        </p:blipFill>
        <p:spPr>
          <a:xfrm>
            <a:off x="134938" y="585788"/>
            <a:ext cx="8866187" cy="5540375"/>
          </a:xfrm>
        </p:spPr>
      </p:pic>
    </p:spTree>
    <p:extLst>
      <p:ext uri="{BB962C8B-B14F-4D97-AF65-F5344CB8AC3E}">
        <p14:creationId xmlns:p14="http://schemas.microsoft.com/office/powerpoint/2010/main" val="33567319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hape 88"/>
          <p:cNvSpPr>
            <a:spLocks noGrp="1"/>
          </p:cNvSpPr>
          <p:nvPr>
            <p:ph type="title" idx="4294967295"/>
          </p:nvPr>
        </p:nvSpPr>
        <p:spPr>
          <a:xfrm>
            <a:off x="433388" y="382588"/>
            <a:ext cx="8229600" cy="785812"/>
          </a:xfrm>
        </p:spPr>
        <p:txBody>
          <a:bodyPr lIns="0" tIns="0" rIns="0" bIns="0" anchor="t">
            <a:normAutofit fontScale="90000"/>
          </a:bodyPr>
          <a:lstStyle/>
          <a:p>
            <a:pPr eaLnBrk="1" hangingPunct="1"/>
            <a:r>
              <a:rPr lang="en-US" sz="3600">
                <a:solidFill>
                  <a:schemeClr val="accent1"/>
                </a:solidFill>
                <a:latin typeface="Gotham-Light" charset="0"/>
                <a:cs typeface="Gotham-Light" charset="0"/>
                <a:sym typeface="Gotham-Light" charset="0"/>
              </a:rPr>
              <a:t>Digital Health – Technology </a:t>
            </a:r>
            <a:r>
              <a:rPr lang="en-US" sz="3600">
                <a:solidFill>
                  <a:srgbClr val="B32216"/>
                </a:solidFill>
                <a:latin typeface="Gotham-Light" charset="0"/>
                <a:cs typeface="Gotham-Light" charset="0"/>
                <a:sym typeface="Gotham-Light" charset="0"/>
              </a:rPr>
              <a:t>in Medicine</a:t>
            </a:r>
          </a:p>
        </p:txBody>
      </p:sp>
      <p:pic>
        <p:nvPicPr>
          <p:cNvPr id="31746" name="Screen Shot 2014-07-31 at 11.png" descr="Screen Shot 2014-07-31 at 11.58.14 PM.png"/>
          <p:cNvPicPr>
            <a:picLocks noChangeAspect="1" noChangeArrowheads="1"/>
          </p:cNvPicPr>
          <p:nvPr/>
        </p:nvPicPr>
        <p:blipFill>
          <a:blip r:embed="rId3">
            <a:extLst>
              <a:ext uri="{28A0092B-C50C-407E-A947-70E740481C1C}">
                <a14:useLocalDpi xmlns:a14="http://schemas.microsoft.com/office/drawing/2010/main" val="0"/>
              </a:ext>
            </a:extLst>
          </a:blip>
          <a:srcRect r="72379"/>
          <a:stretch>
            <a:fillRect/>
          </a:stretch>
        </p:blipFill>
        <p:spPr bwMode="auto">
          <a:xfrm>
            <a:off x="930275" y="1319213"/>
            <a:ext cx="2398713"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31747" name="Group 92"/>
          <p:cNvGrpSpPr>
            <a:grpSpLocks/>
          </p:cNvGrpSpPr>
          <p:nvPr/>
        </p:nvGrpSpPr>
        <p:grpSpPr bwMode="auto">
          <a:xfrm>
            <a:off x="3486150" y="1320800"/>
            <a:ext cx="5027613" cy="1190625"/>
            <a:chOff x="0" y="0"/>
            <a:chExt cx="5027612" cy="1190625"/>
          </a:xfrm>
        </p:grpSpPr>
        <p:sp>
          <p:nvSpPr>
            <p:cNvPr id="90" name="Shape 90"/>
            <p:cNvSpPr/>
            <p:nvPr/>
          </p:nvSpPr>
          <p:spPr>
            <a:xfrm>
              <a:off x="0" y="0"/>
              <a:ext cx="5027612" cy="1190625"/>
            </a:xfrm>
            <a:prstGeom prst="rect">
              <a:avLst/>
            </a:prstGeom>
            <a:solidFill>
              <a:srgbClr val="FFFFFF"/>
            </a:solidFill>
            <a:ln w="26425" cap="flat">
              <a:solidFill>
                <a:srgbClr val="292934"/>
              </a:solidFill>
              <a:prstDash val="solid"/>
              <a:round/>
            </a:ln>
            <a:effectLst/>
          </p:spPr>
          <p:txBody>
            <a:bodyPr lIns="0" tIns="0" rIns="0" bIns="0" anchor="ctr"/>
            <a:lstStyle/>
            <a:p>
              <a:pPr algn="ctr" defTabSz="914400" fontAlgn="auto">
                <a:spcBef>
                  <a:spcPts val="0"/>
                </a:spcBef>
                <a:spcAft>
                  <a:spcPts val="0"/>
                </a:spcAft>
                <a:defRPr sz="1800">
                  <a:solidFill>
                    <a:srgbClr val="292934"/>
                  </a:solidFill>
                  <a:latin typeface="Century Schoolbook"/>
                  <a:ea typeface="Century Schoolbook"/>
                  <a:cs typeface="Century Schoolbook"/>
                  <a:sym typeface="Century Schoolbook"/>
                </a:defRPr>
              </a:pPr>
              <a:endParaRPr kern="0">
                <a:solidFill>
                  <a:srgbClr val="292934"/>
                </a:solidFill>
                <a:latin typeface="Century Schoolbook"/>
                <a:ea typeface="Century Schoolbook"/>
                <a:cs typeface="Century Schoolbook"/>
                <a:sym typeface="Century Schoolbook"/>
              </a:endParaRPr>
            </a:p>
          </p:txBody>
        </p:sp>
        <p:sp>
          <p:nvSpPr>
            <p:cNvPr id="31754" name="Shape 91"/>
            <p:cNvSpPr>
              <a:spLocks noChangeArrowheads="1"/>
            </p:cNvSpPr>
            <p:nvPr/>
          </p:nvSpPr>
          <p:spPr bwMode="auto">
            <a:xfrm>
              <a:off x="0" y="130175"/>
              <a:ext cx="5027612"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p>
              <a:pPr algn="ctr" defTabSz="914400"/>
              <a:r>
                <a:rPr lang="en-US">
                  <a:solidFill>
                    <a:srgbClr val="292934"/>
                  </a:solidFill>
                  <a:latin typeface="Century Schoolbook" charset="0"/>
                  <a:cs typeface="Century Schoolbook" charset="0"/>
                  <a:sym typeface="Century Schoolbook" charset="0"/>
                </a:rPr>
                <a:t>“The biggest innovations of the 21</a:t>
              </a:r>
              <a:r>
                <a:rPr lang="en-US" baseline="30000">
                  <a:solidFill>
                    <a:srgbClr val="292934"/>
                  </a:solidFill>
                  <a:latin typeface="Century Schoolbook" charset="0"/>
                  <a:cs typeface="Century Schoolbook" charset="0"/>
                  <a:sym typeface="Century Schoolbook" charset="0"/>
                </a:rPr>
                <a:t>st</a:t>
              </a:r>
              <a:r>
                <a:rPr lang="en-US">
                  <a:solidFill>
                    <a:srgbClr val="292934"/>
                  </a:solidFill>
                  <a:latin typeface="Century Schoolbook" charset="0"/>
                  <a:cs typeface="Century Schoolbook" charset="0"/>
                  <a:sym typeface="Century Schoolbook" charset="0"/>
                </a:rPr>
                <a:t> century will be at the intersection of biology and technology.  A new era is beginning.”</a:t>
              </a:r>
            </a:p>
          </p:txBody>
        </p:sp>
      </p:grpSp>
      <p:sp>
        <p:nvSpPr>
          <p:cNvPr id="93" name="Shape 93"/>
          <p:cNvSpPr/>
          <p:nvPr/>
        </p:nvSpPr>
        <p:spPr>
          <a:xfrm>
            <a:off x="4314825" y="2709863"/>
            <a:ext cx="3494088" cy="371475"/>
          </a:xfrm>
          <a:prstGeom prst="rect">
            <a:avLst/>
          </a:prstGeom>
          <a:ln w="12700">
            <a:miter lim="400000"/>
          </a:ln>
          <a:extLst/>
        </p:spPr>
        <p:txBody>
          <a:bodyPr wrap="none" lIns="45719" rIns="45719">
            <a:spAutoFit/>
          </a:bodyPr>
          <a:lstStyle>
            <a:lvl1pPr defTabSz="914400">
              <a:defRPr sz="1800" i="1">
                <a:solidFill>
                  <a:srgbClr val="292934"/>
                </a:solidFill>
                <a:latin typeface="Century Schoolbook"/>
                <a:ea typeface="Century Schoolbook"/>
                <a:cs typeface="Century Schoolbook"/>
                <a:sym typeface="Century Schoolbook"/>
              </a:defRPr>
            </a:lvl1pPr>
          </a:lstStyle>
          <a:p>
            <a:pPr fontAlgn="auto">
              <a:spcBef>
                <a:spcPts val="0"/>
              </a:spcBef>
              <a:spcAft>
                <a:spcPts val="0"/>
              </a:spcAft>
              <a:defRPr i="0">
                <a:solidFill>
                  <a:srgbClr val="000000"/>
                </a:solidFill>
              </a:defRPr>
            </a:pPr>
            <a:r>
              <a:rPr i="0" kern="0" dirty="0">
                <a:solidFill>
                  <a:srgbClr val="000000"/>
                </a:solidFill>
              </a:rPr>
              <a:t>Steve Jobs, Co-Founder of Apple</a:t>
            </a:r>
          </a:p>
        </p:txBody>
      </p:sp>
      <p:pic>
        <p:nvPicPr>
          <p:cNvPr id="31749" name="ima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3625" y="3529013"/>
            <a:ext cx="3736975"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31750" name="Group 97"/>
          <p:cNvGrpSpPr>
            <a:grpSpLocks/>
          </p:cNvGrpSpPr>
          <p:nvPr/>
        </p:nvGrpSpPr>
        <p:grpSpPr bwMode="auto">
          <a:xfrm>
            <a:off x="282575" y="4283075"/>
            <a:ext cx="4252913" cy="1190625"/>
            <a:chOff x="0" y="9520"/>
            <a:chExt cx="4252912" cy="1189999"/>
          </a:xfrm>
        </p:grpSpPr>
        <p:sp>
          <p:nvSpPr>
            <p:cNvPr id="95" name="Shape 95"/>
            <p:cNvSpPr/>
            <p:nvPr/>
          </p:nvSpPr>
          <p:spPr>
            <a:xfrm>
              <a:off x="0" y="9520"/>
              <a:ext cx="4252912" cy="1189999"/>
            </a:xfrm>
            <a:prstGeom prst="rect">
              <a:avLst/>
            </a:prstGeom>
            <a:solidFill>
              <a:srgbClr val="FFFFFF"/>
            </a:solidFill>
            <a:ln w="26425" cap="flat">
              <a:solidFill>
                <a:srgbClr val="292934"/>
              </a:solidFill>
              <a:prstDash val="solid"/>
              <a:round/>
            </a:ln>
            <a:effectLst/>
          </p:spPr>
          <p:txBody>
            <a:bodyPr lIns="0" tIns="0" rIns="0" bIns="0" anchor="ctr"/>
            <a:lstStyle/>
            <a:p>
              <a:pPr algn="ctr" defTabSz="914400" fontAlgn="auto">
                <a:spcBef>
                  <a:spcPts val="0"/>
                </a:spcBef>
                <a:spcAft>
                  <a:spcPts val="0"/>
                </a:spcAft>
                <a:defRPr sz="1800">
                  <a:solidFill>
                    <a:srgbClr val="292934"/>
                  </a:solidFill>
                  <a:latin typeface="Century Schoolbook"/>
                  <a:ea typeface="Century Schoolbook"/>
                  <a:cs typeface="Century Schoolbook"/>
                  <a:sym typeface="Century Schoolbook"/>
                </a:defRPr>
              </a:pPr>
              <a:endParaRPr kern="0">
                <a:solidFill>
                  <a:srgbClr val="292934"/>
                </a:solidFill>
                <a:latin typeface="Century Schoolbook"/>
                <a:ea typeface="Century Schoolbook"/>
                <a:cs typeface="Century Schoolbook"/>
                <a:sym typeface="Century Schoolbook"/>
              </a:endParaRPr>
            </a:p>
          </p:txBody>
        </p:sp>
        <p:sp>
          <p:nvSpPr>
            <p:cNvPr id="31752" name="Shape 96"/>
            <p:cNvSpPr>
              <a:spLocks noChangeArrowheads="1"/>
            </p:cNvSpPr>
            <p:nvPr/>
          </p:nvSpPr>
          <p:spPr bwMode="auto">
            <a:xfrm>
              <a:off x="0" y="50812"/>
              <a:ext cx="4252912" cy="110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p>
              <a:pPr algn="ctr" defTabSz="914400"/>
              <a:r>
                <a:rPr lang="en-US" dirty="0">
                  <a:solidFill>
                    <a:srgbClr val="292934"/>
                  </a:solidFill>
                  <a:latin typeface="Century Schoolbook" charset="0"/>
                  <a:cs typeface="Century Schoolbook" charset="0"/>
                  <a:sym typeface="Century Schoolbook" charset="0"/>
                </a:rPr>
                <a:t>“Movement Disorders is a unique disease platform for technology measures due to the diversity of motor and </a:t>
              </a:r>
              <a:r>
                <a:rPr lang="en-US" dirty="0" smtClean="0">
                  <a:solidFill>
                    <a:srgbClr val="292934"/>
                  </a:solidFill>
                  <a:latin typeface="Century Schoolbook" charset="0"/>
                  <a:cs typeface="Century Schoolbook" charset="0"/>
                  <a:sym typeface="Century Schoolbook" charset="0"/>
                </a:rPr>
                <a:t>non-</a:t>
              </a:r>
              <a:r>
                <a:rPr lang="en-US" dirty="0">
                  <a:solidFill>
                    <a:srgbClr val="292934"/>
                  </a:solidFill>
                  <a:latin typeface="Century Schoolbook" charset="0"/>
                  <a:cs typeface="Century Schoolbook" charset="0"/>
                  <a:sym typeface="Century Schoolbook" charset="0"/>
                </a:rPr>
                <a:t>motor features”</a:t>
              </a:r>
            </a:p>
          </p:txBody>
        </p:sp>
      </p:grpSp>
    </p:spTree>
    <p:extLst>
      <p:ext uri="{BB962C8B-B14F-4D97-AF65-F5344CB8AC3E}">
        <p14:creationId xmlns:p14="http://schemas.microsoft.com/office/powerpoint/2010/main" val="389988955"/>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201127683"/>
              </p:ext>
            </p:extLst>
          </p:nvPr>
        </p:nvGraphicFramePr>
        <p:xfrm>
          <a:off x="921026" y="609600"/>
          <a:ext cx="7613374"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Left Arrow 2"/>
          <p:cNvSpPr/>
          <p:nvPr/>
        </p:nvSpPr>
        <p:spPr>
          <a:xfrm>
            <a:off x="4463143" y="870857"/>
            <a:ext cx="1578429" cy="743857"/>
          </a:xfrm>
          <a:prstGeom prst="leftArrow">
            <a:avLst/>
          </a:prstGeom>
          <a:solidFill>
            <a:srgbClr val="BA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35948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p:cNvPicPr>
            <a:picLocks noChangeAspect="1"/>
          </p:cNvPicPr>
          <p:nvPr/>
        </p:nvPicPr>
        <p:blipFill>
          <a:blip r:embed="rId3">
            <a:extLst>
              <a:ext uri="{28A0092B-C50C-407E-A947-70E740481C1C}">
                <a14:useLocalDpi xmlns:a14="http://schemas.microsoft.com/office/drawing/2010/main" val="0"/>
              </a:ext>
            </a:extLst>
          </a:blip>
          <a:srcRect l="24266" r="32082"/>
          <a:stretch>
            <a:fillRect/>
          </a:stretch>
        </p:blipFill>
        <p:spPr bwMode="auto">
          <a:xfrm>
            <a:off x="7783513" y="5010150"/>
            <a:ext cx="1184275"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8" name="Picture 7"/>
          <p:cNvPicPr>
            <a:picLocks noChangeAspect="1"/>
          </p:cNvPicPr>
          <p:nvPr/>
        </p:nvPicPr>
        <p:blipFill>
          <a:blip r:embed="rId4">
            <a:extLst>
              <a:ext uri="{28A0092B-C50C-407E-A947-70E740481C1C}">
                <a14:useLocalDpi xmlns:a14="http://schemas.microsoft.com/office/drawing/2010/main" val="0"/>
              </a:ext>
            </a:extLst>
          </a:blip>
          <a:srcRect l="8138" t="6349" r="5765" b="6030"/>
          <a:stretch>
            <a:fillRect/>
          </a:stretch>
        </p:blipFill>
        <p:spPr bwMode="auto">
          <a:xfrm>
            <a:off x="6681788" y="4144963"/>
            <a:ext cx="1135062" cy="13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299" name="Group 13"/>
          <p:cNvGrpSpPr>
            <a:grpSpLocks/>
          </p:cNvGrpSpPr>
          <p:nvPr/>
        </p:nvGrpSpPr>
        <p:grpSpPr bwMode="auto">
          <a:xfrm>
            <a:off x="6991350" y="1274763"/>
            <a:ext cx="1360488" cy="1244600"/>
            <a:chOff x="474798" y="1233584"/>
            <a:chExt cx="1359977" cy="1243983"/>
          </a:xfrm>
        </p:grpSpPr>
        <p:pic>
          <p:nvPicPr>
            <p:cNvPr id="55304" name="Picture 14"/>
            <p:cNvPicPr>
              <a:picLocks noChangeAspect="1"/>
            </p:cNvPicPr>
            <p:nvPr/>
          </p:nvPicPr>
          <p:blipFill>
            <a:blip r:embed="rId5">
              <a:extLst>
                <a:ext uri="{28A0092B-C50C-407E-A947-70E740481C1C}">
                  <a14:useLocalDpi xmlns:a14="http://schemas.microsoft.com/office/drawing/2010/main" val="0"/>
                </a:ext>
              </a:extLst>
            </a:blip>
            <a:srcRect l="9027" t="80162" r="66667" b="655"/>
            <a:stretch>
              <a:fillRect/>
            </a:stretch>
          </p:blipFill>
          <p:spPr bwMode="auto">
            <a:xfrm>
              <a:off x="474798" y="1873556"/>
              <a:ext cx="1114867" cy="60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6">
              <a:extLst/>
            </a:blip>
            <a:stretch>
              <a:fillRect/>
            </a:stretch>
          </p:blipFill>
          <p:spPr>
            <a:xfrm>
              <a:off x="895328" y="1233584"/>
              <a:ext cx="774409" cy="612471"/>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rotWithShape="1">
            <a:blip r:embed="rId7"/>
            <a:srcRect l="21681" t="36398" r="56917" b="37023"/>
            <a:stretch/>
          </p:blipFill>
          <p:spPr>
            <a:xfrm>
              <a:off x="562078" y="1479524"/>
              <a:ext cx="344358" cy="317343"/>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rotWithShape="1">
            <a:blip r:embed="rId8"/>
            <a:srcRect l="31244" t="5143" r="9112" b="33460"/>
            <a:stretch/>
          </p:blipFill>
          <p:spPr>
            <a:xfrm>
              <a:off x="1391030" y="1799277"/>
              <a:ext cx="443745" cy="456782"/>
            </a:xfrm>
            <a:prstGeom prst="ellipse">
              <a:avLst/>
            </a:prstGeom>
            <a:effectLst>
              <a:outerShdw blurRad="50800" dist="38100" dir="5400000" algn="t" rotWithShape="0">
                <a:prstClr val="black">
                  <a:alpha val="40000"/>
                </a:prstClr>
              </a:outerShdw>
            </a:effectLst>
          </p:spPr>
        </p:pic>
      </p:grpSp>
      <p:sp>
        <p:nvSpPr>
          <p:cNvPr id="187" name="Shape 187"/>
          <p:cNvSpPr>
            <a:spLocks noGrp="1"/>
          </p:cNvSpPr>
          <p:nvPr>
            <p:ph type="title"/>
          </p:nvPr>
        </p:nvSpPr>
        <p:spPr>
          <a:xfrm>
            <a:off x="457200" y="167821"/>
            <a:ext cx="8229600" cy="1143000"/>
          </a:xfrm>
        </p:spPr>
        <p:txBody>
          <a:bodyPr lIns="0" tIns="0" rIns="0" bIns="0">
            <a:noAutofit/>
          </a:bodyPr>
          <a:lstStyle/>
          <a:p>
            <a:pPr defTabSz="704087">
              <a:defRPr sz="1800">
                <a:solidFill>
                  <a:srgbClr val="000000"/>
                </a:solidFill>
              </a:defRPr>
            </a:pPr>
            <a:r>
              <a:rPr sz="3200" b="1" dirty="0">
                <a:solidFill>
                  <a:srgbClr val="B32216"/>
                </a:solidFill>
                <a:cs typeface="+mj-cs"/>
              </a:rPr>
              <a:t>Categories of technology-based objective </a:t>
            </a:r>
            <a:r>
              <a:rPr sz="3200" b="1" dirty="0" smtClean="0">
                <a:solidFill>
                  <a:srgbClr val="B32216"/>
                </a:solidFill>
                <a:cs typeface="+mj-cs"/>
              </a:rPr>
              <a:t>measures</a:t>
            </a:r>
            <a:endParaRPr sz="3200" b="1" dirty="0">
              <a:solidFill>
                <a:srgbClr val="B32216"/>
              </a:solidFill>
              <a:cs typeface="+mj-cs"/>
            </a:endParaRPr>
          </a:p>
        </p:txBody>
      </p:sp>
      <p:sp>
        <p:nvSpPr>
          <p:cNvPr id="55301" name="Shape 188"/>
          <p:cNvSpPr>
            <a:spLocks noGrp="1"/>
          </p:cNvSpPr>
          <p:nvPr>
            <p:ph idx="1"/>
          </p:nvPr>
        </p:nvSpPr>
        <p:spPr>
          <a:xfrm>
            <a:off x="290513" y="1349375"/>
            <a:ext cx="6324600" cy="4525963"/>
          </a:xfrm>
        </p:spPr>
        <p:txBody>
          <a:bodyPr lIns="0" tIns="0" rIns="0" bIns="0"/>
          <a:lstStyle/>
          <a:p>
            <a:pPr marL="158750" indent="-158750">
              <a:lnSpc>
                <a:spcPct val="120000"/>
              </a:lnSpc>
            </a:pPr>
            <a:r>
              <a:rPr lang="en-US" sz="2400" b="1" dirty="0">
                <a:solidFill>
                  <a:srgbClr val="000000"/>
                </a:solidFill>
                <a:latin typeface="Arial"/>
                <a:cs typeface="Arial"/>
                <a:sym typeface="Arial Bold" charset="0"/>
              </a:rPr>
              <a:t>Type</a:t>
            </a:r>
            <a:r>
              <a:rPr lang="en-US" sz="2400" dirty="0">
                <a:solidFill>
                  <a:srgbClr val="000000"/>
                </a:solidFill>
                <a:latin typeface="Arial"/>
                <a:cs typeface="Arial"/>
              </a:rPr>
              <a:t>: Monitoring, diagnostic, therapeutic</a:t>
            </a:r>
          </a:p>
          <a:p>
            <a:pPr marL="158750" indent="-158750">
              <a:lnSpc>
                <a:spcPct val="120000"/>
              </a:lnSpc>
            </a:pPr>
            <a:r>
              <a:rPr lang="en-US" sz="2400" b="1" dirty="0">
                <a:solidFill>
                  <a:srgbClr val="000000"/>
                </a:solidFill>
                <a:latin typeface="Arial"/>
                <a:cs typeface="Arial"/>
                <a:sym typeface="Arial Bold" charset="0"/>
              </a:rPr>
              <a:t>What is being measured</a:t>
            </a:r>
            <a:r>
              <a:rPr lang="en-US" sz="2400" dirty="0">
                <a:solidFill>
                  <a:srgbClr val="000000"/>
                </a:solidFill>
                <a:latin typeface="Arial"/>
                <a:cs typeface="Arial"/>
              </a:rPr>
              <a:t>: Motor, non-motor</a:t>
            </a:r>
          </a:p>
          <a:p>
            <a:pPr marL="158750" indent="-158750">
              <a:lnSpc>
                <a:spcPct val="120000"/>
              </a:lnSpc>
            </a:pPr>
            <a:r>
              <a:rPr lang="en-US" sz="2400" b="1" dirty="0">
                <a:solidFill>
                  <a:srgbClr val="000000"/>
                </a:solidFill>
                <a:latin typeface="Arial"/>
                <a:cs typeface="Arial"/>
                <a:sym typeface="Arial Bold" charset="0"/>
              </a:rPr>
              <a:t>Collection paradigm</a:t>
            </a:r>
            <a:r>
              <a:rPr lang="en-US" sz="2400" dirty="0">
                <a:solidFill>
                  <a:srgbClr val="000000"/>
                </a:solidFill>
                <a:latin typeface="Arial"/>
                <a:cs typeface="Arial"/>
              </a:rPr>
              <a:t>: Continuous, on-demand, active, passive</a:t>
            </a:r>
          </a:p>
          <a:p>
            <a:pPr marL="158750" indent="-158750">
              <a:lnSpc>
                <a:spcPct val="120000"/>
              </a:lnSpc>
            </a:pPr>
            <a:r>
              <a:rPr lang="en-US" sz="2400" b="1" dirty="0">
                <a:solidFill>
                  <a:srgbClr val="000000"/>
                </a:solidFill>
                <a:latin typeface="Arial"/>
                <a:cs typeface="Arial"/>
                <a:sym typeface="Arial Bold" charset="0"/>
              </a:rPr>
              <a:t>Site of data collection</a:t>
            </a:r>
            <a:r>
              <a:rPr lang="en-US" sz="2400" dirty="0">
                <a:solidFill>
                  <a:srgbClr val="000000"/>
                </a:solidFill>
                <a:latin typeface="Arial"/>
                <a:cs typeface="Arial"/>
              </a:rPr>
              <a:t>: outpatient, inpatient, remote</a:t>
            </a:r>
          </a:p>
          <a:p>
            <a:pPr marL="158750" indent="-158750">
              <a:lnSpc>
                <a:spcPct val="120000"/>
              </a:lnSpc>
            </a:pPr>
            <a:r>
              <a:rPr lang="en-US" sz="2400" b="1" dirty="0">
                <a:solidFill>
                  <a:srgbClr val="000000"/>
                </a:solidFill>
                <a:latin typeface="Arial"/>
                <a:cs typeface="Arial"/>
                <a:sym typeface="Arial Bold" charset="0"/>
              </a:rPr>
              <a:t>Validation</a:t>
            </a:r>
            <a:r>
              <a:rPr lang="en-US" sz="2400" dirty="0">
                <a:solidFill>
                  <a:srgbClr val="000000"/>
                </a:solidFill>
                <a:latin typeface="Arial"/>
                <a:cs typeface="Arial"/>
              </a:rPr>
              <a:t>: regulatory clearance, clinical grade, consumer grade</a:t>
            </a:r>
          </a:p>
          <a:p>
            <a:pPr marL="158750" indent="-158750">
              <a:lnSpc>
                <a:spcPct val="120000"/>
              </a:lnSpc>
            </a:pPr>
            <a:r>
              <a:rPr lang="en-US" sz="2400" b="1" dirty="0">
                <a:solidFill>
                  <a:srgbClr val="000000"/>
                </a:solidFill>
                <a:latin typeface="Arial"/>
                <a:cs typeface="Arial"/>
                <a:sym typeface="Arial Bold" charset="0"/>
              </a:rPr>
              <a:t>Technology used</a:t>
            </a:r>
            <a:endParaRPr lang="en-US" sz="2400" b="1" dirty="0">
              <a:solidFill>
                <a:srgbClr val="000000"/>
              </a:solidFill>
              <a:latin typeface="Arial"/>
              <a:cs typeface="Arial"/>
            </a:endParaRPr>
          </a:p>
        </p:txBody>
      </p:sp>
      <p:sp>
        <p:nvSpPr>
          <p:cNvPr id="55302" name="Shape 189"/>
          <p:cNvSpPr>
            <a:spLocks noChangeArrowheads="1"/>
          </p:cNvSpPr>
          <p:nvPr/>
        </p:nvSpPr>
        <p:spPr bwMode="auto">
          <a:xfrm>
            <a:off x="7620000" y="39688"/>
            <a:ext cx="10668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xmlns="" val="1"/>
            </a:ext>
          </a:extLst>
        </p:spPr>
        <p:txBody>
          <a:bodyPr lIns="0" tIns="0" rIns="0" bIns="0" anchor="ctr">
            <a:spAutoFit/>
          </a:bodyPr>
          <a:lstStyle/>
          <a:p>
            <a:pPr defTabSz="914400"/>
            <a:r>
              <a:rPr lang="en-US" sz="1400">
                <a:solidFill>
                  <a:srgbClr val="FFFFFF"/>
                </a:solidFill>
                <a:latin typeface="Arial Bold" charset="0"/>
                <a:cs typeface="Arial Bold" charset="0"/>
                <a:sym typeface="Arial Bold" charset="0"/>
              </a:rPr>
              <a:t>8</a:t>
            </a:r>
          </a:p>
        </p:txBody>
      </p:sp>
      <p:pic>
        <p:nvPicPr>
          <p:cNvPr id="55303" name="Picture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642225" y="2663825"/>
            <a:ext cx="1265238"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6388748"/>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hape 242"/>
          <p:cNvSpPr txBox="1">
            <a:spLocks/>
          </p:cNvSpPr>
          <p:nvPr/>
        </p:nvSpPr>
        <p:spPr bwMode="auto">
          <a:xfrm>
            <a:off x="457200" y="300038"/>
            <a:ext cx="822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xmlns="" val="1"/>
            </a:ext>
          </a:extLst>
        </p:spPr>
        <p:txBody>
          <a:bodyPr lIns="0" tIns="0" rIns="0" bIns="0" anchor="ctr"/>
          <a:lstStyle>
            <a:lvl1pPr eaLnBrk="0" hangingPunct="0">
              <a:defRPr sz="2400">
                <a:solidFill>
                  <a:srgbClr val="000000"/>
                </a:solidFill>
                <a:latin typeface="Calibri" charset="0"/>
                <a:ea typeface="MS PGothic" charset="0"/>
                <a:cs typeface="MS PGothic" charset="0"/>
                <a:sym typeface="Calibri" charset="0"/>
              </a:defRPr>
            </a:lvl1pPr>
            <a:lvl2pPr marL="742950" indent="-285750" eaLnBrk="0" hangingPunct="0">
              <a:defRPr sz="2400">
                <a:solidFill>
                  <a:srgbClr val="000000"/>
                </a:solidFill>
                <a:latin typeface="Calibri" charset="0"/>
                <a:ea typeface="MS PGothic" charset="0"/>
                <a:cs typeface="MS PGothic" charset="0"/>
                <a:sym typeface="Calibri" charset="0"/>
              </a:defRPr>
            </a:lvl2pPr>
            <a:lvl3pPr marL="1143000" indent="-228600" eaLnBrk="0" hangingPunct="0">
              <a:defRPr sz="2400">
                <a:solidFill>
                  <a:srgbClr val="000000"/>
                </a:solidFill>
                <a:latin typeface="Calibri" charset="0"/>
                <a:ea typeface="MS PGothic" charset="0"/>
                <a:cs typeface="MS PGothic" charset="0"/>
                <a:sym typeface="Calibri" charset="0"/>
              </a:defRPr>
            </a:lvl3pPr>
            <a:lvl4pPr marL="1600200" indent="-228600" eaLnBrk="0" hangingPunct="0">
              <a:defRPr sz="2400">
                <a:solidFill>
                  <a:srgbClr val="000000"/>
                </a:solidFill>
                <a:latin typeface="Calibri" charset="0"/>
                <a:ea typeface="MS PGothic" charset="0"/>
                <a:cs typeface="MS PGothic" charset="0"/>
                <a:sym typeface="Calibri" charset="0"/>
              </a:defRPr>
            </a:lvl4pPr>
            <a:lvl5pPr marL="2057400" indent="-228600" eaLnBrk="0" hangingPunct="0">
              <a:defRPr sz="2400">
                <a:solidFill>
                  <a:srgbClr val="000000"/>
                </a:solidFill>
                <a:latin typeface="Calibri" charset="0"/>
                <a:ea typeface="MS PGothic" charset="0"/>
                <a:cs typeface="MS PGothic" charset="0"/>
                <a:sym typeface="Calibri" charset="0"/>
              </a:defRPr>
            </a:lvl5pPr>
            <a:lvl6pPr marL="2514600" indent="-228600" eaLnBrk="0" fontAlgn="base" hangingPunct="0">
              <a:spcBef>
                <a:spcPct val="0"/>
              </a:spcBef>
              <a:spcAft>
                <a:spcPct val="0"/>
              </a:spcAft>
              <a:defRPr sz="2400">
                <a:solidFill>
                  <a:srgbClr val="000000"/>
                </a:solidFill>
                <a:latin typeface="Calibri" charset="0"/>
                <a:ea typeface="MS PGothic" charset="0"/>
                <a:cs typeface="MS PGothic" charset="0"/>
                <a:sym typeface="Calibri" charset="0"/>
              </a:defRPr>
            </a:lvl6pPr>
            <a:lvl7pPr marL="2971800" indent="-228600" eaLnBrk="0" fontAlgn="base" hangingPunct="0">
              <a:spcBef>
                <a:spcPct val="0"/>
              </a:spcBef>
              <a:spcAft>
                <a:spcPct val="0"/>
              </a:spcAft>
              <a:defRPr sz="2400">
                <a:solidFill>
                  <a:srgbClr val="000000"/>
                </a:solidFill>
                <a:latin typeface="Calibri" charset="0"/>
                <a:ea typeface="MS PGothic" charset="0"/>
                <a:cs typeface="MS PGothic" charset="0"/>
                <a:sym typeface="Calibri" charset="0"/>
              </a:defRPr>
            </a:lvl7pPr>
            <a:lvl8pPr marL="3429000" indent="-228600" eaLnBrk="0" fontAlgn="base" hangingPunct="0">
              <a:spcBef>
                <a:spcPct val="0"/>
              </a:spcBef>
              <a:spcAft>
                <a:spcPct val="0"/>
              </a:spcAft>
              <a:defRPr sz="2400">
                <a:solidFill>
                  <a:srgbClr val="000000"/>
                </a:solidFill>
                <a:latin typeface="Calibri" charset="0"/>
                <a:ea typeface="MS PGothic" charset="0"/>
                <a:cs typeface="MS PGothic" charset="0"/>
                <a:sym typeface="Calibri" charset="0"/>
              </a:defRPr>
            </a:lvl8pPr>
            <a:lvl9pPr marL="3886200" indent="-228600" eaLnBrk="0" fontAlgn="base" hangingPunct="0">
              <a:spcBef>
                <a:spcPct val="0"/>
              </a:spcBef>
              <a:spcAft>
                <a:spcPct val="0"/>
              </a:spcAft>
              <a:defRPr sz="2400">
                <a:solidFill>
                  <a:srgbClr val="000000"/>
                </a:solidFill>
                <a:latin typeface="Calibri" charset="0"/>
                <a:ea typeface="MS PGothic" charset="0"/>
                <a:cs typeface="MS PGothic" charset="0"/>
                <a:sym typeface="Calibri" charset="0"/>
              </a:defRPr>
            </a:lvl9pPr>
          </a:lstStyle>
          <a:p>
            <a:pPr eaLnBrk="1" hangingPunct="1"/>
            <a:r>
              <a:rPr lang="en-US" sz="2600" b="1" dirty="0">
                <a:solidFill>
                  <a:srgbClr val="B32216"/>
                </a:solidFill>
                <a:latin typeface="Arial" charset="0"/>
                <a:cs typeface="Arial" charset="0"/>
                <a:sym typeface="Arial" charset="0"/>
              </a:rPr>
              <a:t>Barriers for technology-based outcome measures in Parkinson’s disease clinical trials</a:t>
            </a:r>
          </a:p>
        </p:txBody>
      </p:sp>
      <p:graphicFrame>
        <p:nvGraphicFramePr>
          <p:cNvPr id="3" name="Table 2"/>
          <p:cNvGraphicFramePr>
            <a:graphicFrameLocks noGrp="1"/>
          </p:cNvGraphicFramePr>
          <p:nvPr/>
        </p:nvGraphicFramePr>
        <p:xfrm>
          <a:off x="306388" y="1692275"/>
          <a:ext cx="8499475" cy="4170430"/>
        </p:xfrm>
        <a:graphic>
          <a:graphicData uri="http://schemas.openxmlformats.org/drawingml/2006/table">
            <a:tbl>
              <a:tblPr firstRow="1" bandRow="1"/>
              <a:tblGrid>
                <a:gridCol w="2683676"/>
                <a:gridCol w="5815799"/>
              </a:tblGrid>
              <a:tr h="37079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rPr>
                        <a:t>Evaluation</a:t>
                      </a:r>
                      <a:r>
                        <a:rPr lang="en-US" sz="1600" baseline="0" dirty="0" smtClean="0">
                          <a:solidFill>
                            <a:schemeClr val="tx1"/>
                          </a:solidFill>
                        </a:rPr>
                        <a:t> Criteria</a:t>
                      </a:r>
                      <a:endParaRPr lang="en-US" sz="1600" dirty="0" smtClean="0">
                        <a:solidFill>
                          <a:schemeClr val="tx1"/>
                        </a:solidFill>
                      </a:endParaRPr>
                    </a:p>
                  </a:txBody>
                  <a:tcPr marL="91435" marR="91435" marT="45715" marB="45715">
                    <a:lnR w="12700" cap="flat" cmpd="sng" algn="ctr">
                      <a:noFill/>
                      <a:prstDash val="solid"/>
                      <a:round/>
                      <a:headEnd type="none" w="med" len="med"/>
                      <a:tailEnd type="none" w="med" len="med"/>
                    </a:lnR>
                    <a:lnB w="28575" cap="flat" cmpd="sng" algn="ctr">
                      <a:solidFill>
                        <a:srgbClr val="3366FF"/>
                      </a:solidFill>
                      <a:prstDash val="solid"/>
                      <a:round/>
                      <a:headEnd type="none" w="med" len="med"/>
                      <a:tailEnd type="none" w="med" len="med"/>
                    </a:lnB>
                  </a:tcPr>
                </a:tc>
                <a:tc>
                  <a:txBody>
                    <a:bodyPr/>
                    <a:lstStyle/>
                    <a:p>
                      <a:r>
                        <a:rPr lang="en-US" sz="1600" dirty="0" smtClean="0">
                          <a:solidFill>
                            <a:schemeClr val="tx1"/>
                          </a:solidFill>
                        </a:rPr>
                        <a:t>Description</a:t>
                      </a:r>
                      <a:endParaRPr lang="en-US" sz="1600" dirty="0">
                        <a:solidFill>
                          <a:schemeClr val="tx1"/>
                        </a:solidFill>
                      </a:endParaRPr>
                    </a:p>
                  </a:txBody>
                  <a:tcPr marL="91435" marR="91435" marT="45715" marB="45715">
                    <a:lnL w="12700" cap="flat" cmpd="sng" algn="ctr">
                      <a:noFill/>
                      <a:prstDash val="solid"/>
                      <a:round/>
                      <a:headEnd type="none" w="med" len="med"/>
                      <a:tailEnd type="none" w="med" len="med"/>
                    </a:lnL>
                    <a:lnB w="28575" cap="flat" cmpd="sng" algn="ctr">
                      <a:solidFill>
                        <a:srgbClr val="3366FF"/>
                      </a:solidFill>
                      <a:prstDash val="solid"/>
                      <a:round/>
                      <a:headEnd type="none" w="med" len="med"/>
                      <a:tailEnd type="none" w="med" len="med"/>
                    </a:lnB>
                  </a:tcPr>
                </a:tc>
              </a:tr>
              <a:tr h="370798">
                <a:tc>
                  <a:txBody>
                    <a:bodyPr/>
                    <a:lstStyle/>
                    <a:p>
                      <a:r>
                        <a:rPr lang="en-US" sz="1600" dirty="0" smtClean="0"/>
                        <a:t>Validation</a:t>
                      </a:r>
                      <a:endParaRPr lang="en-US" sz="1600" dirty="0"/>
                    </a:p>
                  </a:txBody>
                  <a:tcPr marL="91435" marR="91435" marT="45715" marB="45715">
                    <a:lnR w="12700" cap="flat" cmpd="sng" algn="ctr">
                      <a:noFill/>
                      <a:prstDash val="solid"/>
                      <a:round/>
                      <a:headEnd type="none" w="med" len="med"/>
                      <a:tailEnd type="none" w="med" len="med"/>
                    </a:lnR>
                    <a:lnT w="28575" cap="flat" cmpd="sng" algn="ctr">
                      <a:solidFill>
                        <a:srgbClr val="3366FF"/>
                      </a:solidFill>
                      <a:prstDash val="solid"/>
                      <a:round/>
                      <a:headEnd type="none" w="med" len="med"/>
                      <a:tailEnd type="none" w="med" len="med"/>
                    </a:lnT>
                    <a:lnB w="12700" cap="flat" cmpd="sng" algn="ctr">
                      <a:solidFill>
                        <a:scrgbClr r="0" g="0" b="0"/>
                      </a:solidFill>
                      <a:prstDash val="sysDash"/>
                      <a:round/>
                      <a:headEnd type="none" w="med" len="med"/>
                      <a:tailEnd type="none" w="med" len="med"/>
                    </a:lnB>
                  </a:tcPr>
                </a:tc>
                <a:tc>
                  <a:txBody>
                    <a:bodyPr/>
                    <a:lstStyle/>
                    <a:p>
                      <a:r>
                        <a:rPr lang="en-US" sz="1600" dirty="0" smtClean="0"/>
                        <a:t>Does the device measure what is supposed to measure?</a:t>
                      </a:r>
                      <a:endParaRPr lang="en-US" sz="1600" dirty="0"/>
                    </a:p>
                  </a:txBody>
                  <a:tcPr marL="91435" marR="91435" marT="45715" marB="45715">
                    <a:lnL w="12700" cap="flat" cmpd="sng" algn="ctr">
                      <a:noFill/>
                      <a:prstDash val="solid"/>
                      <a:round/>
                      <a:headEnd type="none" w="med" len="med"/>
                      <a:tailEnd type="none" w="med" len="med"/>
                    </a:lnL>
                    <a:lnT w="28575" cap="flat" cmpd="sng" algn="ctr">
                      <a:solidFill>
                        <a:srgbClr val="3366FF"/>
                      </a:solidFill>
                      <a:prstDash val="solid"/>
                      <a:round/>
                      <a:headEnd type="none" w="med" len="med"/>
                      <a:tailEnd type="none" w="med" len="med"/>
                    </a:lnT>
                    <a:lnB w="12700" cap="flat" cmpd="sng" algn="ctr">
                      <a:solidFill>
                        <a:scrgbClr r="0" g="0" b="0"/>
                      </a:solidFill>
                      <a:prstDash val="sysDash"/>
                      <a:round/>
                      <a:headEnd type="none" w="med" len="med"/>
                      <a:tailEnd type="none" w="med" len="med"/>
                    </a:lnB>
                  </a:tcPr>
                </a:tc>
              </a:tr>
              <a:tr h="370798">
                <a:tc>
                  <a:txBody>
                    <a:bodyPr/>
                    <a:lstStyle/>
                    <a:p>
                      <a:r>
                        <a:rPr lang="en-US" sz="1600" dirty="0" smtClean="0"/>
                        <a:t>User Interface</a:t>
                      </a:r>
                      <a:endParaRPr lang="en-US" sz="1600" dirty="0"/>
                    </a:p>
                  </a:txBody>
                  <a:tcPr marL="91435" marR="91435" marT="45715" marB="45715">
                    <a:lnR w="12700" cap="flat" cmpd="sng" algn="ctr">
                      <a:noFill/>
                      <a:prstDash val="solid"/>
                      <a:round/>
                      <a:headEnd type="none" w="med" len="med"/>
                      <a:tailEnd type="none" w="med" len="med"/>
                    </a:lnR>
                    <a:lnT w="12700" cap="flat" cmpd="sng" algn="ctr">
                      <a:solidFill>
                        <a:scrgbClr r="0" g="0" b="0"/>
                      </a:solidFill>
                      <a:prstDash val="sysDash"/>
                      <a:round/>
                      <a:headEnd type="none" w="med" len="med"/>
                      <a:tailEnd type="none" w="med" len="med"/>
                    </a:lnT>
                    <a:lnB w="12700" cap="flat" cmpd="sng" algn="ctr">
                      <a:solidFill>
                        <a:scrgbClr r="0" g="0" b="0"/>
                      </a:solidFill>
                      <a:prstDash val="sysDash"/>
                      <a:round/>
                      <a:headEnd type="none" w="med" len="med"/>
                      <a:tailEnd type="none" w="med" len="med"/>
                    </a:lnB>
                  </a:tcPr>
                </a:tc>
                <a:tc>
                  <a:txBody>
                    <a:bodyPr/>
                    <a:lstStyle/>
                    <a:p>
                      <a:r>
                        <a:rPr lang="en-US" sz="1600" dirty="0" smtClean="0"/>
                        <a:t>Is the device easy to</a:t>
                      </a:r>
                      <a:r>
                        <a:rPr lang="en-US" sz="1600" baseline="0" dirty="0" smtClean="0"/>
                        <a:t> wear, clean, use, sync, charge by PD subjects ?</a:t>
                      </a:r>
                      <a:endParaRPr lang="en-US" sz="1600" dirty="0"/>
                    </a:p>
                  </a:txBody>
                  <a:tcPr marL="91435" marR="91435" marT="45715" marB="45715">
                    <a:lnL w="12700" cap="flat" cmpd="sng" algn="ctr">
                      <a:noFill/>
                      <a:prstDash val="solid"/>
                      <a:round/>
                      <a:headEnd type="none" w="med" len="med"/>
                      <a:tailEnd type="none" w="med" len="med"/>
                    </a:lnL>
                    <a:lnT w="12700" cap="flat" cmpd="sng" algn="ctr">
                      <a:solidFill>
                        <a:scrgbClr r="0" g="0" b="0"/>
                      </a:solidFill>
                      <a:prstDash val="sysDash"/>
                      <a:round/>
                      <a:headEnd type="none" w="med" len="med"/>
                      <a:tailEnd type="none" w="med" len="med"/>
                    </a:lnT>
                    <a:lnB w="12700" cap="flat" cmpd="sng" algn="ctr">
                      <a:solidFill>
                        <a:scrgbClr r="0" g="0" b="0"/>
                      </a:solidFill>
                      <a:prstDash val="sysDash"/>
                      <a:round/>
                      <a:headEnd type="none" w="med" len="med"/>
                      <a:tailEnd type="none" w="med" len="med"/>
                    </a:lnB>
                  </a:tcPr>
                </a:tc>
              </a:tr>
              <a:tr h="579093">
                <a:tc>
                  <a:txBody>
                    <a:bodyPr/>
                    <a:lstStyle/>
                    <a:p>
                      <a:r>
                        <a:rPr lang="en-US" sz="1600" dirty="0" smtClean="0"/>
                        <a:t>Test methodology</a:t>
                      </a:r>
                      <a:endParaRPr lang="en-US" sz="1600" dirty="0"/>
                    </a:p>
                  </a:txBody>
                  <a:tcPr marL="91435" marR="91435" marT="45715" marB="45715">
                    <a:lnR w="12700" cap="flat" cmpd="sng" algn="ctr">
                      <a:noFill/>
                      <a:prstDash val="solid"/>
                      <a:round/>
                      <a:headEnd type="none" w="med" len="med"/>
                      <a:tailEnd type="none" w="med" len="med"/>
                    </a:lnR>
                    <a:lnT w="12700" cap="flat" cmpd="sng" algn="ctr">
                      <a:solidFill>
                        <a:scrgbClr r="0" g="0" b="0"/>
                      </a:solidFill>
                      <a:prstDash val="sysDash"/>
                      <a:round/>
                      <a:headEnd type="none" w="med" len="med"/>
                      <a:tailEnd type="none" w="med" len="med"/>
                    </a:lnT>
                    <a:lnB w="12700" cap="flat" cmpd="sng" algn="ctr">
                      <a:solidFill>
                        <a:scrgbClr r="0" g="0" b="0"/>
                      </a:solidFill>
                      <a:prstDash val="sysDash"/>
                      <a:round/>
                      <a:headEnd type="none" w="med" len="med"/>
                      <a:tailEnd type="none" w="med" len="med"/>
                    </a:lnB>
                  </a:tcPr>
                </a:tc>
                <a:tc>
                  <a:txBody>
                    <a:bodyPr/>
                    <a:lstStyle/>
                    <a:p>
                      <a:r>
                        <a:rPr lang="en-US" sz="1600" dirty="0" smtClean="0"/>
                        <a:t>Is there standard methodology for administration</a:t>
                      </a:r>
                      <a:r>
                        <a:rPr lang="en-US" sz="1600" baseline="0" dirty="0" smtClean="0"/>
                        <a:t> of technology based tests?</a:t>
                      </a:r>
                      <a:endParaRPr lang="en-US" sz="1600" dirty="0"/>
                    </a:p>
                  </a:txBody>
                  <a:tcPr marL="91435" marR="91435" marT="45715" marB="45715">
                    <a:lnL w="12700" cap="flat" cmpd="sng" algn="ctr">
                      <a:noFill/>
                      <a:prstDash val="solid"/>
                      <a:round/>
                      <a:headEnd type="none" w="med" len="med"/>
                      <a:tailEnd type="none" w="med" len="med"/>
                    </a:lnL>
                    <a:lnT w="12700" cap="flat" cmpd="sng" algn="ctr">
                      <a:solidFill>
                        <a:scrgbClr r="0" g="0" b="0"/>
                      </a:solidFill>
                      <a:prstDash val="sysDash"/>
                      <a:round/>
                      <a:headEnd type="none" w="med" len="med"/>
                      <a:tailEnd type="none" w="med" len="med"/>
                    </a:lnT>
                    <a:lnB w="12700" cap="flat" cmpd="sng" algn="ctr">
                      <a:solidFill>
                        <a:scrgbClr r="0" g="0" b="0"/>
                      </a:solidFill>
                      <a:prstDash val="sysDash"/>
                      <a:round/>
                      <a:headEnd type="none" w="med" len="med"/>
                      <a:tailEnd type="none" w="med" len="med"/>
                    </a:lnB>
                  </a:tcPr>
                </a:tc>
              </a:tr>
              <a:tr h="579093">
                <a:tc>
                  <a:txBody>
                    <a:bodyPr/>
                    <a:lstStyle/>
                    <a:p>
                      <a:r>
                        <a:rPr lang="en-US" sz="1600" dirty="0" smtClean="0"/>
                        <a:t>FDA Clearance/Regulatory precedent</a:t>
                      </a:r>
                      <a:endParaRPr lang="en-US" sz="1600" dirty="0"/>
                    </a:p>
                  </a:txBody>
                  <a:tcPr marL="91435" marR="91435" marT="45715" marB="45715">
                    <a:lnR w="12700" cap="flat" cmpd="sng" algn="ctr">
                      <a:noFill/>
                      <a:prstDash val="solid"/>
                      <a:round/>
                      <a:headEnd type="none" w="med" len="med"/>
                      <a:tailEnd type="none" w="med" len="med"/>
                    </a:lnR>
                    <a:lnT w="12700" cap="flat" cmpd="sng" algn="ctr">
                      <a:solidFill>
                        <a:scrgbClr r="0" g="0" b="0"/>
                      </a:solidFill>
                      <a:prstDash val="sysDash"/>
                      <a:round/>
                      <a:headEnd type="none" w="med" len="med"/>
                      <a:tailEnd type="none" w="med" len="med"/>
                    </a:lnT>
                    <a:lnB w="12700" cap="flat" cmpd="sng" algn="ctr">
                      <a:solidFill>
                        <a:scrgbClr r="0" g="0" b="0"/>
                      </a:solidFill>
                      <a:prstDash val="sysDash"/>
                      <a:round/>
                      <a:headEnd type="none" w="med" len="med"/>
                      <a:tailEnd type="none" w="med" len="med"/>
                    </a:lnB>
                  </a:tcPr>
                </a:tc>
                <a:tc>
                  <a:txBody>
                    <a:bodyPr/>
                    <a:lstStyle/>
                    <a:p>
                      <a:r>
                        <a:rPr lang="en-US" sz="1600" dirty="0" smtClean="0"/>
                        <a:t>Has the device received</a:t>
                      </a:r>
                      <a:r>
                        <a:rPr lang="en-US" sz="1600" baseline="0" dirty="0" smtClean="0"/>
                        <a:t> clearance? Is it safe? Can the measure be used as a regulatory endpoint?</a:t>
                      </a:r>
                      <a:endParaRPr lang="en-US" sz="1600" dirty="0"/>
                    </a:p>
                  </a:txBody>
                  <a:tcPr marL="91435" marR="91435" marT="45715" marB="45715">
                    <a:lnL w="12700" cap="flat" cmpd="sng" algn="ctr">
                      <a:noFill/>
                      <a:prstDash val="solid"/>
                      <a:round/>
                      <a:headEnd type="none" w="med" len="med"/>
                      <a:tailEnd type="none" w="med" len="med"/>
                    </a:lnL>
                    <a:lnT w="12700" cap="flat" cmpd="sng" algn="ctr">
                      <a:solidFill>
                        <a:scrgbClr r="0" g="0" b="0"/>
                      </a:solidFill>
                      <a:prstDash val="sysDash"/>
                      <a:round/>
                      <a:headEnd type="none" w="med" len="med"/>
                      <a:tailEnd type="none" w="med" len="med"/>
                    </a:lnT>
                    <a:lnB w="12700" cap="flat" cmpd="sng" algn="ctr">
                      <a:solidFill>
                        <a:scrgbClr r="0" g="0" b="0"/>
                      </a:solidFill>
                      <a:prstDash val="sysDash"/>
                      <a:round/>
                      <a:headEnd type="none" w="med" len="med"/>
                      <a:tailEnd type="none" w="med" len="med"/>
                    </a:lnB>
                  </a:tcPr>
                </a:tc>
              </a:tr>
              <a:tr h="579093">
                <a:tc>
                  <a:txBody>
                    <a:bodyPr/>
                    <a:lstStyle/>
                    <a:p>
                      <a:r>
                        <a:rPr lang="en-US" sz="1600" dirty="0" smtClean="0"/>
                        <a:t>Ease and Automation of data transmission</a:t>
                      </a:r>
                      <a:endParaRPr lang="en-US" sz="1600" dirty="0"/>
                    </a:p>
                  </a:txBody>
                  <a:tcPr marL="91435" marR="91435" marT="45715" marB="45715">
                    <a:lnR w="12700" cap="flat" cmpd="sng" algn="ctr">
                      <a:noFill/>
                      <a:prstDash val="solid"/>
                      <a:round/>
                      <a:headEnd type="none" w="med" len="med"/>
                      <a:tailEnd type="none" w="med" len="med"/>
                    </a:lnR>
                    <a:lnT w="12700" cap="flat" cmpd="sng" algn="ctr">
                      <a:solidFill>
                        <a:scrgbClr r="0" g="0" b="0"/>
                      </a:solidFill>
                      <a:prstDash val="sysDash"/>
                      <a:round/>
                      <a:headEnd type="none" w="med" len="med"/>
                      <a:tailEnd type="none" w="med" len="med"/>
                    </a:lnT>
                    <a:lnB w="12700" cap="flat" cmpd="sng" algn="ctr">
                      <a:solidFill>
                        <a:scrgbClr r="0" g="0" b="0"/>
                      </a:solidFill>
                      <a:prstDash val="sysDash"/>
                      <a:round/>
                      <a:headEnd type="none" w="med" len="med"/>
                      <a:tailEnd type="none" w="med" len="med"/>
                    </a:lnB>
                  </a:tcPr>
                </a:tc>
                <a:tc>
                  <a:txBody>
                    <a:bodyPr/>
                    <a:lstStyle/>
                    <a:p>
                      <a:r>
                        <a:rPr lang="en-US" sz="1600" dirty="0" smtClean="0"/>
                        <a:t>What</a:t>
                      </a:r>
                      <a:r>
                        <a:rPr lang="en-US" sz="1600" baseline="0" dirty="0" smtClean="0"/>
                        <a:t> infrastructure is needed to allow data transmission? How is data managed and analyzed?</a:t>
                      </a:r>
                      <a:endParaRPr lang="en-US" sz="1600" dirty="0"/>
                    </a:p>
                  </a:txBody>
                  <a:tcPr marL="91435" marR="91435" marT="45715" marB="45715">
                    <a:lnL w="12700" cap="flat" cmpd="sng" algn="ctr">
                      <a:noFill/>
                      <a:prstDash val="solid"/>
                      <a:round/>
                      <a:headEnd type="none" w="med" len="med"/>
                      <a:tailEnd type="none" w="med" len="med"/>
                    </a:lnL>
                    <a:lnT w="12700" cap="flat" cmpd="sng" algn="ctr">
                      <a:solidFill>
                        <a:scrgbClr r="0" g="0" b="0"/>
                      </a:solidFill>
                      <a:prstDash val="sysDash"/>
                      <a:round/>
                      <a:headEnd type="none" w="med" len="med"/>
                      <a:tailEnd type="none" w="med" len="med"/>
                    </a:lnT>
                    <a:lnB w="12700" cap="flat" cmpd="sng" algn="ctr">
                      <a:solidFill>
                        <a:scrgbClr r="0" g="0" b="0"/>
                      </a:solidFill>
                      <a:prstDash val="sysDash"/>
                      <a:round/>
                      <a:headEnd type="none" w="med" len="med"/>
                      <a:tailEnd type="none" w="med" len="med"/>
                    </a:lnB>
                  </a:tcPr>
                </a:tc>
              </a:tr>
              <a:tr h="579093">
                <a:tc>
                  <a:txBody>
                    <a:bodyPr/>
                    <a:lstStyle/>
                    <a:p>
                      <a:r>
                        <a:rPr lang="en-US" sz="1600" dirty="0" smtClean="0"/>
                        <a:t>Real-time access and actuation</a:t>
                      </a:r>
                      <a:endParaRPr lang="en-US" sz="1600" dirty="0"/>
                    </a:p>
                  </a:txBody>
                  <a:tcPr marL="91435" marR="91435" marT="45715" marB="45715">
                    <a:lnR w="12700" cap="flat" cmpd="sng" algn="ctr">
                      <a:noFill/>
                      <a:prstDash val="solid"/>
                      <a:round/>
                      <a:headEnd type="none" w="med" len="med"/>
                      <a:tailEnd type="none" w="med" len="med"/>
                    </a:lnR>
                    <a:lnT w="12700" cap="flat" cmpd="sng" algn="ctr">
                      <a:solidFill>
                        <a:scrgbClr r="0" g="0" b="0"/>
                      </a:solidFill>
                      <a:prstDash val="sysDash"/>
                      <a:round/>
                      <a:headEnd type="none" w="med" len="med"/>
                      <a:tailEnd type="none" w="med" len="med"/>
                    </a:lnT>
                    <a:lnB w="12700" cap="flat" cmpd="sng" algn="ctr">
                      <a:solidFill>
                        <a:scrgbClr r="0" g="0" b="0"/>
                      </a:solidFill>
                      <a:prstDash val="sysDash"/>
                      <a:round/>
                      <a:headEnd type="none" w="med" len="med"/>
                      <a:tailEnd type="none" w="med" len="med"/>
                    </a:lnB>
                  </a:tcPr>
                </a:tc>
                <a:tc>
                  <a:txBody>
                    <a:bodyPr/>
                    <a:lstStyle/>
                    <a:p>
                      <a:r>
                        <a:rPr lang="en-US" sz="1600" dirty="0" smtClean="0"/>
                        <a:t>Does the sensor provide real-time or near real-time data in order to make clinical</a:t>
                      </a:r>
                      <a:r>
                        <a:rPr lang="en-US" sz="1600" baseline="0" dirty="0" smtClean="0"/>
                        <a:t> decisions? How can these decisions be made?</a:t>
                      </a:r>
                      <a:endParaRPr lang="en-US" sz="1600" dirty="0"/>
                    </a:p>
                  </a:txBody>
                  <a:tcPr marL="91435" marR="91435" marT="45715" marB="45715">
                    <a:lnL w="12700" cap="flat" cmpd="sng" algn="ctr">
                      <a:noFill/>
                      <a:prstDash val="solid"/>
                      <a:round/>
                      <a:headEnd type="none" w="med" len="med"/>
                      <a:tailEnd type="none" w="med" len="med"/>
                    </a:lnL>
                    <a:lnT w="12700" cap="flat" cmpd="sng" algn="ctr">
                      <a:solidFill>
                        <a:scrgbClr r="0" g="0" b="0"/>
                      </a:solidFill>
                      <a:prstDash val="sysDash"/>
                      <a:round/>
                      <a:headEnd type="none" w="med" len="med"/>
                      <a:tailEnd type="none" w="med" len="med"/>
                    </a:lnT>
                    <a:lnB w="12700" cap="flat" cmpd="sng" algn="ctr">
                      <a:solidFill>
                        <a:scrgbClr r="0" g="0" b="0"/>
                      </a:solidFill>
                      <a:prstDash val="sysDash"/>
                      <a:round/>
                      <a:headEnd type="none" w="med" len="med"/>
                      <a:tailEnd type="none" w="med" len="med"/>
                    </a:lnB>
                  </a:tcPr>
                </a:tc>
              </a:tr>
              <a:tr h="370798">
                <a:tc>
                  <a:txBody>
                    <a:bodyPr/>
                    <a:lstStyle/>
                    <a:p>
                      <a:r>
                        <a:rPr lang="en-US" sz="1600" dirty="0" smtClean="0"/>
                        <a:t>Price</a:t>
                      </a:r>
                      <a:endParaRPr lang="en-US" sz="1600" dirty="0"/>
                    </a:p>
                  </a:txBody>
                  <a:tcPr marL="91435" marR="91435" marT="45715" marB="45715">
                    <a:lnR w="12700" cap="flat" cmpd="sng" algn="ctr">
                      <a:noFill/>
                      <a:prstDash val="solid"/>
                      <a:round/>
                      <a:headEnd type="none" w="med" len="med"/>
                      <a:tailEnd type="none" w="med" len="med"/>
                    </a:lnR>
                    <a:lnT w="12700" cap="flat" cmpd="sng" algn="ctr">
                      <a:solidFill>
                        <a:scrgbClr r="0" g="0" b="0"/>
                      </a:solidFill>
                      <a:prstDash val="sysDash"/>
                      <a:round/>
                      <a:headEnd type="none" w="med" len="med"/>
                      <a:tailEnd type="none" w="med" len="med"/>
                    </a:lnT>
                    <a:lnB w="12700" cap="flat" cmpd="sng" algn="ctr">
                      <a:solidFill>
                        <a:scrgbClr r="0" g="0" b="0"/>
                      </a:solidFill>
                      <a:prstDash val="sysDash"/>
                      <a:round/>
                      <a:headEnd type="none" w="med" len="med"/>
                      <a:tailEnd type="none" w="med" len="med"/>
                    </a:lnB>
                  </a:tcPr>
                </a:tc>
                <a:tc>
                  <a:txBody>
                    <a:bodyPr/>
                    <a:lstStyle/>
                    <a:p>
                      <a:r>
                        <a:rPr lang="en-US" sz="1600" dirty="0" smtClean="0"/>
                        <a:t>What is the price? How does it compare to standard measures?</a:t>
                      </a:r>
                      <a:endParaRPr lang="en-US" sz="1600" dirty="0">
                        <a:solidFill>
                          <a:schemeClr val="tx1"/>
                        </a:solidFill>
                      </a:endParaRPr>
                    </a:p>
                  </a:txBody>
                  <a:tcPr marL="91435" marR="91435" marT="45715" marB="45715">
                    <a:lnL w="12700" cap="flat" cmpd="sng" algn="ctr">
                      <a:noFill/>
                      <a:prstDash val="solid"/>
                      <a:round/>
                      <a:headEnd type="none" w="med" len="med"/>
                      <a:tailEnd type="none" w="med" len="med"/>
                    </a:lnL>
                    <a:lnT w="12700" cap="flat" cmpd="sng" algn="ctr">
                      <a:solidFill>
                        <a:scrgbClr r="0" g="0" b="0"/>
                      </a:solidFill>
                      <a:prstDash val="sysDash"/>
                      <a:round/>
                      <a:headEnd type="none" w="med" len="med"/>
                      <a:tailEnd type="none" w="med" len="med"/>
                    </a:lnT>
                    <a:lnB w="12700" cap="flat" cmpd="sng" algn="ctr">
                      <a:solidFill>
                        <a:scrgbClr r="0" g="0" b="0"/>
                      </a:solidFill>
                      <a:prstDash val="sysDash"/>
                      <a:round/>
                      <a:headEnd type="none" w="med" len="med"/>
                      <a:tailEnd type="none" w="med" len="med"/>
                    </a:lnB>
                  </a:tcPr>
                </a:tc>
              </a:tr>
              <a:tr h="370798">
                <a:tc>
                  <a:txBody>
                    <a:bodyPr/>
                    <a:lstStyle/>
                    <a:p>
                      <a:r>
                        <a:rPr lang="en-US" sz="1600" dirty="0" smtClean="0"/>
                        <a:t>Purchase channels</a:t>
                      </a:r>
                      <a:endParaRPr lang="en-US" sz="1600" dirty="0"/>
                    </a:p>
                  </a:txBody>
                  <a:tcPr marL="91435" marR="91435" marT="45715" marB="45715">
                    <a:lnR w="12700" cap="flat" cmpd="sng" algn="ctr">
                      <a:noFill/>
                      <a:prstDash val="solid"/>
                      <a:round/>
                      <a:headEnd type="none" w="med" len="med"/>
                      <a:tailEnd type="none" w="med" len="med"/>
                    </a:lnR>
                    <a:lnT w="12700" cap="flat" cmpd="sng" algn="ctr">
                      <a:solidFill>
                        <a:scrgbClr r="0" g="0" b="0"/>
                      </a:solidFill>
                      <a:prstDash val="sysDash"/>
                      <a:round/>
                      <a:headEnd type="none" w="med" len="med"/>
                      <a:tailEnd type="none" w="med" len="med"/>
                    </a:lnT>
                  </a:tcPr>
                </a:tc>
                <a:tc>
                  <a:txBody>
                    <a:bodyPr/>
                    <a:lstStyle/>
                    <a:p>
                      <a:r>
                        <a:rPr lang="en-US" sz="1600" dirty="0" smtClean="0"/>
                        <a:t>How</a:t>
                      </a:r>
                      <a:r>
                        <a:rPr lang="en-US" sz="1600" baseline="0" dirty="0" smtClean="0"/>
                        <a:t> are the sensors sourced and supported (channels, BYOD, etc.)?</a:t>
                      </a:r>
                      <a:endParaRPr lang="en-US" sz="1600" dirty="0">
                        <a:solidFill>
                          <a:schemeClr val="tx1"/>
                        </a:solidFill>
                      </a:endParaRPr>
                    </a:p>
                  </a:txBody>
                  <a:tcPr marL="91435" marR="91435" marT="45715" marB="45715">
                    <a:lnL w="12700" cap="flat" cmpd="sng" algn="ctr">
                      <a:noFill/>
                      <a:prstDash val="solid"/>
                      <a:round/>
                      <a:headEnd type="none" w="med" len="med"/>
                      <a:tailEnd type="none" w="med" len="med"/>
                    </a:lnL>
                    <a:lnT w="12700" cap="flat" cmpd="sng" algn="ctr">
                      <a:solidFill>
                        <a:scrgbClr r="0" g="0" b="0"/>
                      </a:solidFill>
                      <a:prstDash val="sysDash"/>
                      <a:round/>
                      <a:headEnd type="none" w="med" len="med"/>
                      <a:tailEnd type="none" w="med" len="med"/>
                    </a:lnT>
                  </a:tcPr>
                </a:tc>
              </a:tr>
            </a:tbl>
          </a:graphicData>
        </a:graphic>
      </p:graphicFrame>
    </p:spTree>
    <p:extLst>
      <p:ext uri="{BB962C8B-B14F-4D97-AF65-F5344CB8AC3E}">
        <p14:creationId xmlns:p14="http://schemas.microsoft.com/office/powerpoint/2010/main" val="2539740645"/>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hape 99"/>
          <p:cNvSpPr>
            <a:spLocks noChangeArrowheads="1"/>
          </p:cNvSpPr>
          <p:nvPr/>
        </p:nvSpPr>
        <p:spPr bwMode="auto">
          <a:xfrm>
            <a:off x="9059863" y="288925"/>
            <a:ext cx="90487"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p>
            <a:pPr defTabSz="914400"/>
            <a:endParaRPr lang="en-US">
              <a:solidFill>
                <a:srgbClr val="292934"/>
              </a:solidFill>
              <a:latin typeface="Arial" charset="0"/>
              <a:cs typeface="Arial" charset="0"/>
              <a:sym typeface="Arial" charset="0"/>
            </a:endParaRPr>
          </a:p>
        </p:txBody>
      </p:sp>
      <p:sp>
        <p:nvSpPr>
          <p:cNvPr id="100" name="Shape 100"/>
          <p:cNvSpPr/>
          <p:nvPr/>
        </p:nvSpPr>
        <p:spPr>
          <a:xfrm>
            <a:off x="252413" y="2560638"/>
            <a:ext cx="8796337" cy="650875"/>
          </a:xfrm>
          <a:custGeom>
            <a:avLst/>
            <a:gdLst/>
            <a:ahLst/>
            <a:cxnLst>
              <a:cxn ang="0">
                <a:pos x="wd2" y="hd2"/>
              </a:cxn>
              <a:cxn ang="5400000">
                <a:pos x="wd2" y="hd2"/>
              </a:cxn>
              <a:cxn ang="10800000">
                <a:pos x="wd2" y="hd2"/>
              </a:cxn>
              <a:cxn ang="16200000">
                <a:pos x="wd2" y="hd2"/>
              </a:cxn>
            </a:cxnLst>
            <a:rect l="0" t="0" r="r" b="b"/>
            <a:pathLst>
              <a:path w="21600" h="21600" extrusionOk="0">
                <a:moveTo>
                  <a:pt x="20801" y="0"/>
                </a:moveTo>
                <a:lnTo>
                  <a:pt x="20801" y="5400"/>
                </a:lnTo>
                <a:lnTo>
                  <a:pt x="0" y="5400"/>
                </a:lnTo>
                <a:lnTo>
                  <a:pt x="400" y="10800"/>
                </a:lnTo>
                <a:lnTo>
                  <a:pt x="0" y="16200"/>
                </a:lnTo>
                <a:lnTo>
                  <a:pt x="20801" y="16200"/>
                </a:lnTo>
                <a:lnTo>
                  <a:pt x="20801" y="21600"/>
                </a:lnTo>
                <a:lnTo>
                  <a:pt x="21600" y="10800"/>
                </a:lnTo>
                <a:close/>
              </a:path>
            </a:pathLst>
          </a:custGeom>
          <a:gradFill>
            <a:gsLst>
              <a:gs pos="0">
                <a:srgbClr val="C00000"/>
              </a:gs>
              <a:gs pos="100000">
                <a:srgbClr val="FF4C00"/>
              </a:gs>
            </a:gsLst>
          </a:gradFill>
          <a:ln>
            <a:solidFill>
              <a:srgbClr val="93A299"/>
            </a:solidFill>
            <a:round/>
          </a:ln>
          <a:effectLst>
            <a:outerShdw blurRad="38100" dist="25400" dir="2700000" rotWithShape="0">
              <a:srgbClr val="808080">
                <a:alpha val="59999"/>
              </a:srgbClr>
            </a:outerShdw>
          </a:effectLst>
        </p:spPr>
        <p:txBody>
          <a:bodyPr lIns="0" tIns="0" rIns="0" bIns="0" anchor="ctr"/>
          <a:lstStyle/>
          <a:p>
            <a:pPr algn="ctr" defTabSz="914400">
              <a:defRPr sz="1600">
                <a:solidFill>
                  <a:srgbClr val="FFFFFF"/>
                </a:solidFill>
                <a:latin typeface="Arial"/>
                <a:ea typeface="Arial"/>
                <a:cs typeface="Arial"/>
                <a:sym typeface="Arial"/>
              </a:defRPr>
            </a:pPr>
            <a:endParaRPr sz="1600">
              <a:solidFill>
                <a:srgbClr val="FFFFFF"/>
              </a:solidFill>
              <a:latin typeface="Arial"/>
              <a:ea typeface="Arial"/>
              <a:cs typeface="Arial"/>
              <a:sym typeface="Arial"/>
            </a:endParaRPr>
          </a:p>
        </p:txBody>
      </p:sp>
      <p:sp>
        <p:nvSpPr>
          <p:cNvPr id="33795" name="Shape 101"/>
          <p:cNvSpPr>
            <a:spLocks noChangeArrowheads="1"/>
          </p:cNvSpPr>
          <p:nvPr/>
        </p:nvSpPr>
        <p:spPr bwMode="auto">
          <a:xfrm>
            <a:off x="277813" y="1960563"/>
            <a:ext cx="140970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spAutoFit/>
          </a:bodyPr>
          <a:lstStyle/>
          <a:p>
            <a:pPr algn="ctr" defTabSz="914400"/>
            <a:r>
              <a:rPr lang="en-US" sz="1600">
                <a:solidFill>
                  <a:srgbClr val="292934"/>
                </a:solidFill>
                <a:latin typeface="Arial" charset="0"/>
                <a:cs typeface="Arial" charset="0"/>
                <a:sym typeface="Arial" charset="0"/>
              </a:rPr>
              <a:t>Heart Rate</a:t>
            </a:r>
            <a:br>
              <a:rPr lang="en-US" sz="1600">
                <a:solidFill>
                  <a:srgbClr val="292934"/>
                </a:solidFill>
                <a:latin typeface="Arial" charset="0"/>
                <a:cs typeface="Arial" charset="0"/>
                <a:sym typeface="Arial" charset="0"/>
              </a:rPr>
            </a:br>
            <a:r>
              <a:rPr lang="en-US" sz="1600">
                <a:solidFill>
                  <a:srgbClr val="292934"/>
                </a:solidFill>
                <a:latin typeface="Arial" charset="0"/>
                <a:cs typeface="Arial" charset="0"/>
                <a:sym typeface="Arial" charset="0"/>
              </a:rPr>
              <a:t>Chest Straps</a:t>
            </a:r>
          </a:p>
        </p:txBody>
      </p:sp>
      <p:sp>
        <p:nvSpPr>
          <p:cNvPr id="33796" name="Shape 102"/>
          <p:cNvSpPr>
            <a:spLocks noChangeArrowheads="1"/>
          </p:cNvSpPr>
          <p:nvPr/>
        </p:nvSpPr>
        <p:spPr bwMode="auto">
          <a:xfrm>
            <a:off x="3300413" y="2068513"/>
            <a:ext cx="97790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spAutoFit/>
          </a:bodyPr>
          <a:lstStyle/>
          <a:p>
            <a:pPr defTabSz="914400"/>
            <a:r>
              <a:rPr lang="en-US" sz="1600">
                <a:solidFill>
                  <a:srgbClr val="292934"/>
                </a:solidFill>
                <a:latin typeface="Arial" charset="0"/>
                <a:cs typeface="Arial" charset="0"/>
                <a:sym typeface="Arial" charset="0"/>
              </a:rPr>
              <a:t>Activity Trackers</a:t>
            </a:r>
          </a:p>
        </p:txBody>
      </p:sp>
      <p:sp>
        <p:nvSpPr>
          <p:cNvPr id="33797" name="Shape 103"/>
          <p:cNvSpPr>
            <a:spLocks noChangeArrowheads="1"/>
          </p:cNvSpPr>
          <p:nvPr/>
        </p:nvSpPr>
        <p:spPr bwMode="auto">
          <a:xfrm>
            <a:off x="3471863" y="1698625"/>
            <a:ext cx="53340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spAutoFit/>
          </a:bodyPr>
          <a:lstStyle/>
          <a:p>
            <a:pPr defTabSz="914400"/>
            <a:r>
              <a:rPr lang="en-US" sz="1600">
                <a:solidFill>
                  <a:srgbClr val="292934"/>
                </a:solidFill>
                <a:latin typeface="Arial" charset="0"/>
                <a:cs typeface="Arial" charset="0"/>
                <a:sym typeface="Arial" charset="0"/>
              </a:rPr>
              <a:t>GPS </a:t>
            </a:r>
          </a:p>
        </p:txBody>
      </p:sp>
      <p:sp>
        <p:nvSpPr>
          <p:cNvPr id="33798" name="Shape 104"/>
          <p:cNvSpPr>
            <a:spLocks noChangeArrowheads="1"/>
          </p:cNvSpPr>
          <p:nvPr/>
        </p:nvSpPr>
        <p:spPr bwMode="auto">
          <a:xfrm>
            <a:off x="1179513" y="1955800"/>
            <a:ext cx="214788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spAutoFit/>
          </a:bodyPr>
          <a:lstStyle/>
          <a:p>
            <a:pPr algn="ctr" defTabSz="914400"/>
            <a:r>
              <a:rPr lang="en-US" sz="1600">
                <a:solidFill>
                  <a:srgbClr val="292934"/>
                </a:solidFill>
                <a:latin typeface="Arial" charset="0"/>
                <a:cs typeface="Arial" charset="0"/>
                <a:sym typeface="Arial" charset="0"/>
              </a:rPr>
              <a:t>Armband</a:t>
            </a:r>
          </a:p>
          <a:p>
            <a:pPr algn="ctr" defTabSz="914400"/>
            <a:r>
              <a:rPr lang="en-US" sz="1600">
                <a:solidFill>
                  <a:srgbClr val="292934"/>
                </a:solidFill>
                <a:latin typeface="Arial" charset="0"/>
                <a:cs typeface="Arial" charset="0"/>
                <a:sym typeface="Arial" charset="0"/>
              </a:rPr>
              <a:t>Calorimetry</a:t>
            </a:r>
          </a:p>
        </p:txBody>
      </p:sp>
      <p:sp>
        <p:nvSpPr>
          <p:cNvPr id="33799" name="Shape 105"/>
          <p:cNvSpPr>
            <a:spLocks noChangeArrowheads="1"/>
          </p:cNvSpPr>
          <p:nvPr/>
        </p:nvSpPr>
        <p:spPr bwMode="auto">
          <a:xfrm>
            <a:off x="5014913" y="1246188"/>
            <a:ext cx="1565275"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spAutoFit/>
          </a:bodyPr>
          <a:lstStyle/>
          <a:p>
            <a:pPr defTabSz="914400"/>
            <a:r>
              <a:rPr lang="en-US" sz="1600">
                <a:solidFill>
                  <a:srgbClr val="292934"/>
                </a:solidFill>
                <a:latin typeface="Arial" charset="0"/>
                <a:cs typeface="Arial" charset="0"/>
                <a:sym typeface="Arial" charset="0"/>
              </a:rPr>
              <a:t>Wireless vital signs monitors</a:t>
            </a:r>
          </a:p>
        </p:txBody>
      </p:sp>
      <p:sp>
        <p:nvSpPr>
          <p:cNvPr id="33800" name="Shape 106"/>
          <p:cNvSpPr>
            <a:spLocks noChangeArrowheads="1"/>
          </p:cNvSpPr>
          <p:nvPr/>
        </p:nvSpPr>
        <p:spPr bwMode="auto">
          <a:xfrm>
            <a:off x="7813675" y="1157288"/>
            <a:ext cx="1330325"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spAutoFit/>
          </a:bodyPr>
          <a:lstStyle/>
          <a:p>
            <a:pPr defTabSz="914400"/>
            <a:r>
              <a:rPr lang="en-US" sz="1600">
                <a:solidFill>
                  <a:srgbClr val="292934"/>
                </a:solidFill>
                <a:latin typeface="Arial" charset="0"/>
                <a:cs typeface="Arial" charset="0"/>
                <a:sym typeface="Arial" charset="0"/>
              </a:rPr>
              <a:t>Integrated solutions/ smart-devices</a:t>
            </a:r>
          </a:p>
        </p:txBody>
      </p:sp>
      <p:pic>
        <p:nvPicPr>
          <p:cNvPr id="33801" name="im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38" y="4008438"/>
            <a:ext cx="803275"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3802" name="ima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4888" y="4054475"/>
            <a:ext cx="5270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3803" name="polarstrap.png" descr="http://techforhomehealthcare.files.wordpress.com/2012/06/polarstrap.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3" y="3335338"/>
            <a:ext cx="14097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3804" name="sportwatch_sensor.jpg" descr="http://g-ecx.images-amazon.com/images/G/02/uk-electronics/product_content/tomtom/sportwatch_sensor._V147027908_.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7838" y="3197225"/>
            <a:ext cx="911225"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3805" name="fitness180.jpg" descr="http://images.usatoday.com/tech/_photos/2005/05/28/fitness18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3088" y="3392488"/>
            <a:ext cx="931862"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3806" name="Garmin Forerunner 205 cropped.jpg" descr="File:Garmin Forerunner 205 cropped.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89388" y="3252788"/>
            <a:ext cx="5762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3807" name="Fitbit_Ultra_Wireless_Tracker_im_Profil.jpg" descr="http://www.klonblog.com/images/2012/05/Fitbit_Ultra_Wireless_Tracker_im_Profil.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3238" y="3863975"/>
            <a:ext cx="9080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3808" name="main_lb_transp.png" descr="http://www.withings.com/images/scales/main_lb_transp.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49913" y="4221163"/>
            <a:ext cx="1471612"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3809" name="1_4830.png" descr="http://doxz7msmg7sxx.cloudfront.net/media/catalog/product/cache/7/image/592x333/c2f10b1d8f5a5ddacfb442b817d0e244/1/_/1_483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32438" y="3271838"/>
            <a:ext cx="1539875"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3810" name="823nnf.jpg" descr="http://cdn.medgadget.com/img/823nnf.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86438" y="5046663"/>
            <a:ext cx="1046162"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3811" name="Shape 117"/>
          <p:cNvSpPr>
            <a:spLocks noChangeArrowheads="1"/>
          </p:cNvSpPr>
          <p:nvPr/>
        </p:nvSpPr>
        <p:spPr bwMode="auto">
          <a:xfrm>
            <a:off x="609600" y="2692400"/>
            <a:ext cx="61277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xmlns="" val="1"/>
            </a:ext>
          </a:extLst>
        </p:spPr>
        <p:txBody>
          <a:bodyPr wrap="none" lIns="45719" rIns="45719">
            <a:spAutoFit/>
          </a:bodyPr>
          <a:lstStyle/>
          <a:p>
            <a:pPr defTabSz="914400"/>
            <a:r>
              <a:rPr lang="en-US">
                <a:solidFill>
                  <a:srgbClr val="FFFFFF"/>
                </a:solidFill>
                <a:latin typeface="Arial" charset="0"/>
                <a:cs typeface="Arial" charset="0"/>
                <a:sym typeface="Arial" charset="0"/>
              </a:rPr>
              <a:t>1990</a:t>
            </a:r>
          </a:p>
        </p:txBody>
      </p:sp>
      <p:sp>
        <p:nvSpPr>
          <p:cNvPr id="33812" name="Shape 118"/>
          <p:cNvSpPr>
            <a:spLocks noChangeArrowheads="1"/>
          </p:cNvSpPr>
          <p:nvPr/>
        </p:nvSpPr>
        <p:spPr bwMode="auto">
          <a:xfrm>
            <a:off x="1973263" y="2705100"/>
            <a:ext cx="61277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xmlns="" val="1"/>
            </a:ext>
          </a:extLst>
        </p:spPr>
        <p:txBody>
          <a:bodyPr wrap="none" lIns="45719" rIns="45719">
            <a:spAutoFit/>
          </a:bodyPr>
          <a:lstStyle/>
          <a:p>
            <a:pPr defTabSz="914400"/>
            <a:r>
              <a:rPr lang="en-US">
                <a:solidFill>
                  <a:srgbClr val="FFFFFF"/>
                </a:solidFill>
                <a:latin typeface="Arial" charset="0"/>
                <a:cs typeface="Arial" charset="0"/>
                <a:sym typeface="Arial" charset="0"/>
              </a:rPr>
              <a:t>2000</a:t>
            </a:r>
          </a:p>
        </p:txBody>
      </p:sp>
      <p:sp>
        <p:nvSpPr>
          <p:cNvPr id="33813" name="Shape 119"/>
          <p:cNvSpPr>
            <a:spLocks noChangeArrowheads="1"/>
          </p:cNvSpPr>
          <p:nvPr/>
        </p:nvSpPr>
        <p:spPr bwMode="auto">
          <a:xfrm>
            <a:off x="3319463" y="2719388"/>
            <a:ext cx="809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xmlns="" val="1"/>
            </a:ext>
          </a:extLst>
        </p:spPr>
        <p:txBody>
          <a:bodyPr wrap="none" lIns="45719" rIns="45719">
            <a:spAutoFit/>
          </a:bodyPr>
          <a:lstStyle/>
          <a:p>
            <a:pPr defTabSz="914400"/>
            <a:r>
              <a:rPr lang="en-US">
                <a:solidFill>
                  <a:srgbClr val="FFFFFF"/>
                </a:solidFill>
                <a:latin typeface="Arial" charset="0"/>
                <a:cs typeface="Arial" charset="0"/>
                <a:sym typeface="Arial" charset="0"/>
              </a:rPr>
              <a:t>2006-9</a:t>
            </a:r>
          </a:p>
        </p:txBody>
      </p:sp>
      <p:sp>
        <p:nvSpPr>
          <p:cNvPr id="33814" name="Shape 120"/>
          <p:cNvSpPr>
            <a:spLocks noChangeArrowheads="1"/>
          </p:cNvSpPr>
          <p:nvPr/>
        </p:nvSpPr>
        <p:spPr bwMode="auto">
          <a:xfrm>
            <a:off x="5981700" y="2705100"/>
            <a:ext cx="61277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xmlns="" val="1"/>
            </a:ext>
          </a:extLst>
        </p:spPr>
        <p:txBody>
          <a:bodyPr wrap="none" lIns="45719" rIns="45719">
            <a:spAutoFit/>
          </a:bodyPr>
          <a:lstStyle/>
          <a:p>
            <a:pPr defTabSz="914400"/>
            <a:r>
              <a:rPr lang="en-US">
                <a:solidFill>
                  <a:srgbClr val="FFFFFF"/>
                </a:solidFill>
                <a:latin typeface="Arial" charset="0"/>
                <a:cs typeface="Arial" charset="0"/>
                <a:sym typeface="Arial" charset="0"/>
              </a:rPr>
              <a:t>2012</a:t>
            </a:r>
          </a:p>
        </p:txBody>
      </p:sp>
      <p:pic>
        <p:nvPicPr>
          <p:cNvPr id="33815" name="nike-fuel-band.jpg" descr="http://royalstache.com/wp-content/uploads/2012/10/nike-fuel-band.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83413" y="3241675"/>
            <a:ext cx="820737"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3816" name="Shape 122"/>
          <p:cNvSpPr>
            <a:spLocks noChangeArrowheads="1"/>
          </p:cNvSpPr>
          <p:nvPr/>
        </p:nvSpPr>
        <p:spPr bwMode="auto">
          <a:xfrm>
            <a:off x="4856163" y="2705100"/>
            <a:ext cx="61277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xmlns="" val="1"/>
            </a:ext>
          </a:extLst>
        </p:spPr>
        <p:txBody>
          <a:bodyPr wrap="none" lIns="45719" rIns="45719">
            <a:spAutoFit/>
          </a:bodyPr>
          <a:lstStyle/>
          <a:p>
            <a:pPr defTabSz="914400"/>
            <a:r>
              <a:rPr lang="en-US">
                <a:solidFill>
                  <a:srgbClr val="FFFFFF"/>
                </a:solidFill>
                <a:latin typeface="Arial" charset="0"/>
                <a:cs typeface="Arial" charset="0"/>
                <a:sym typeface="Arial" charset="0"/>
              </a:rPr>
              <a:t>2010</a:t>
            </a:r>
          </a:p>
        </p:txBody>
      </p:sp>
      <p:pic>
        <p:nvPicPr>
          <p:cNvPr id="33817" name="sleep-time-1.jpg" descr="http://www.148apps.com/wp-content/uploads/2012/04/sleep-time-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92675" y="3187700"/>
            <a:ext cx="561975"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3818" name="moves-520x933.jpg" descr="http://cdn.thenextweb.com/wp-content/blogs.dir/1/files/2013/01/moves-520x933.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49813" y="4156075"/>
            <a:ext cx="649287"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3819" name="Shape 125"/>
          <p:cNvSpPr>
            <a:spLocks noChangeArrowheads="1"/>
          </p:cNvSpPr>
          <p:nvPr/>
        </p:nvSpPr>
        <p:spPr bwMode="auto">
          <a:xfrm>
            <a:off x="4335463" y="1938338"/>
            <a:ext cx="165735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spAutoFit/>
          </a:bodyPr>
          <a:lstStyle/>
          <a:p>
            <a:pPr algn="ctr" defTabSz="914400"/>
            <a:r>
              <a:rPr lang="en-US" sz="1600">
                <a:solidFill>
                  <a:srgbClr val="292934"/>
                </a:solidFill>
                <a:latin typeface="Arial" charset="0"/>
                <a:cs typeface="Arial" charset="0"/>
                <a:sym typeface="Arial" charset="0"/>
              </a:rPr>
              <a:t>Mobile </a:t>
            </a:r>
            <a:br>
              <a:rPr lang="en-US" sz="1600">
                <a:solidFill>
                  <a:srgbClr val="292934"/>
                </a:solidFill>
                <a:latin typeface="Arial" charset="0"/>
                <a:cs typeface="Arial" charset="0"/>
                <a:sym typeface="Arial" charset="0"/>
              </a:rPr>
            </a:br>
            <a:r>
              <a:rPr lang="en-US" sz="1600">
                <a:solidFill>
                  <a:srgbClr val="292934"/>
                </a:solidFill>
                <a:latin typeface="Arial" charset="0"/>
                <a:cs typeface="Arial" charset="0"/>
                <a:sym typeface="Arial" charset="0"/>
              </a:rPr>
              <a:t>Tracking Apps</a:t>
            </a:r>
          </a:p>
        </p:txBody>
      </p:sp>
      <p:sp>
        <p:nvSpPr>
          <p:cNvPr id="33820" name="Shape 126"/>
          <p:cNvSpPr>
            <a:spLocks noChangeArrowheads="1"/>
          </p:cNvSpPr>
          <p:nvPr/>
        </p:nvSpPr>
        <p:spPr bwMode="auto">
          <a:xfrm>
            <a:off x="7018338" y="2705100"/>
            <a:ext cx="61277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xmlns="" val="1"/>
            </a:ext>
          </a:extLst>
        </p:spPr>
        <p:txBody>
          <a:bodyPr wrap="none" lIns="45719" rIns="45719">
            <a:spAutoFit/>
          </a:bodyPr>
          <a:lstStyle/>
          <a:p>
            <a:pPr defTabSz="914400"/>
            <a:r>
              <a:rPr lang="en-US">
                <a:solidFill>
                  <a:srgbClr val="FFFFFF"/>
                </a:solidFill>
                <a:latin typeface="Arial" charset="0"/>
                <a:cs typeface="Arial" charset="0"/>
                <a:sym typeface="Arial" charset="0"/>
              </a:rPr>
              <a:t>2013</a:t>
            </a:r>
          </a:p>
        </p:txBody>
      </p:sp>
      <p:pic>
        <p:nvPicPr>
          <p:cNvPr id="33821" name="fitbug.jpg" descr="http://cdn.medgadget.com/wp-content/uploads/2012/09/fitbug.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35413" y="4113213"/>
            <a:ext cx="92392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3822" name="1671589-slide-fitbit-flex-black-3lights-72dpi.png" descr="http://www.fastcodesign.com/multisite_files/codesign/imagecache/slideshow-large/slideshow/2013/01/1671589-slide-fitbit-flex-black-3lights-72dpi.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67475" y="3648075"/>
            <a:ext cx="1820863"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3823" name="Shape 129"/>
          <p:cNvSpPr>
            <a:spLocks noChangeArrowheads="1"/>
          </p:cNvSpPr>
          <p:nvPr/>
        </p:nvSpPr>
        <p:spPr bwMode="auto">
          <a:xfrm>
            <a:off x="6373813" y="1625600"/>
            <a:ext cx="1565275"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xmlns="" val="1"/>
            </a:ext>
          </a:extLst>
        </p:spPr>
        <p:txBody>
          <a:bodyPr lIns="45719" rIns="45719">
            <a:spAutoFit/>
          </a:bodyPr>
          <a:lstStyle/>
          <a:p>
            <a:pPr defTabSz="914400"/>
            <a:r>
              <a:rPr lang="en-US" sz="1600">
                <a:solidFill>
                  <a:srgbClr val="292934"/>
                </a:solidFill>
                <a:latin typeface="Arial" charset="0"/>
                <a:cs typeface="Arial" charset="0"/>
                <a:sym typeface="Arial" charset="0"/>
              </a:rPr>
              <a:t>Wrist/arm activity trackers</a:t>
            </a:r>
          </a:p>
        </p:txBody>
      </p:sp>
      <p:sp>
        <p:nvSpPr>
          <p:cNvPr id="33824" name="Shape 130"/>
          <p:cNvSpPr>
            <a:spLocks/>
          </p:cNvSpPr>
          <p:nvPr/>
        </p:nvSpPr>
        <p:spPr bwMode="auto">
          <a:xfrm>
            <a:off x="5932488" y="1778000"/>
            <a:ext cx="374650" cy="955675"/>
          </a:xfrm>
          <a:custGeom>
            <a:avLst/>
            <a:gdLst>
              <a:gd name="T0" fmla="*/ 3249152 w 21600"/>
              <a:gd name="T1" fmla="*/ 21141566 h 21600"/>
              <a:gd name="T2" fmla="*/ 3249152 w 21600"/>
              <a:gd name="T3" fmla="*/ 21141566 h 21600"/>
              <a:gd name="T4" fmla="*/ 3249152 w 21600"/>
              <a:gd name="T5" fmla="*/ 21141566 h 21600"/>
              <a:gd name="T6" fmla="*/ 3249152 w 21600"/>
              <a:gd name="T7" fmla="*/ 2114156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10643"/>
                </a:lnTo>
                <a:lnTo>
                  <a:pt x="21600" y="21600"/>
                </a:lnTo>
              </a:path>
            </a:pathLst>
          </a:custGeom>
          <a:noFill/>
          <a:ln w="26425">
            <a:solidFill>
              <a:srgbClr val="696986"/>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p>
            <a:endParaRPr lang="en-US"/>
          </a:p>
        </p:txBody>
      </p:sp>
      <p:sp>
        <p:nvSpPr>
          <p:cNvPr id="33825" name="Shape 131"/>
          <p:cNvSpPr>
            <a:spLocks/>
          </p:cNvSpPr>
          <p:nvPr/>
        </p:nvSpPr>
        <p:spPr bwMode="auto">
          <a:xfrm>
            <a:off x="7219950" y="2178050"/>
            <a:ext cx="76200" cy="555625"/>
          </a:xfrm>
          <a:custGeom>
            <a:avLst/>
            <a:gdLst>
              <a:gd name="T0" fmla="*/ 134408 w 21600"/>
              <a:gd name="T1" fmla="*/ 7146289 h 21600"/>
              <a:gd name="T2" fmla="*/ 134408 w 21600"/>
              <a:gd name="T3" fmla="*/ 7146289 h 21600"/>
              <a:gd name="T4" fmla="*/ 134408 w 21600"/>
              <a:gd name="T5" fmla="*/ 7146289 h 21600"/>
              <a:gd name="T6" fmla="*/ 134408 w 21600"/>
              <a:gd name="T7" fmla="*/ 714628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10643"/>
                </a:lnTo>
                <a:lnTo>
                  <a:pt x="21600" y="21600"/>
                </a:lnTo>
              </a:path>
            </a:pathLst>
          </a:custGeom>
          <a:noFill/>
          <a:ln w="26425">
            <a:solidFill>
              <a:srgbClr val="696986"/>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p>
            <a:endParaRPr lang="en-US"/>
          </a:p>
        </p:txBody>
      </p:sp>
      <p:pic>
        <p:nvPicPr>
          <p:cNvPr id="33826" name="Basis-band.png" descr="http://www.cesweb.org/cesweb/media/CESWeb/Innovation%20Awards/2012%20Innovations%20Honorees/Health%20and%20Wellness/Basis-band.bmp"/>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580188" y="4398963"/>
            <a:ext cx="170815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3827" name="ANd9GcTo5YG45qOErV33e-TMoY1gCGRpNJaWs8RuDqQK3pG4p9I3RqUY.png" descr="https://encrypted-tbn3.gstatic.com/images?q=tbn:ANd9GcTo5YG45qOErV33e-TMoY1gCGRpNJaWs8RuDqQK3pG4p9I3RqUY"/>
          <p:cNvPicPr>
            <a:picLocks noChangeAspect="1" noChangeArrowheads="1"/>
          </p:cNvPicPr>
          <p:nvPr/>
        </p:nvPicPr>
        <p:blipFill>
          <a:blip r:embed="rId19">
            <a:extLst>
              <a:ext uri="{28A0092B-C50C-407E-A947-70E740481C1C}">
                <a14:useLocalDpi xmlns:a14="http://schemas.microsoft.com/office/drawing/2010/main" val="0"/>
              </a:ext>
            </a:extLst>
          </a:blip>
          <a:srcRect t="38400" b="38400"/>
          <a:stretch>
            <a:fillRect/>
          </a:stretch>
        </p:blipFill>
        <p:spPr bwMode="auto">
          <a:xfrm>
            <a:off x="7907338" y="4578350"/>
            <a:ext cx="13176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3828" name="Shape 134"/>
          <p:cNvSpPr>
            <a:spLocks/>
          </p:cNvSpPr>
          <p:nvPr/>
        </p:nvSpPr>
        <p:spPr bwMode="auto">
          <a:xfrm>
            <a:off x="8229600" y="2209800"/>
            <a:ext cx="63500" cy="504825"/>
          </a:xfrm>
          <a:custGeom>
            <a:avLst/>
            <a:gdLst>
              <a:gd name="T0" fmla="*/ 93339 w 21600"/>
              <a:gd name="T1" fmla="*/ 5899277 h 21600"/>
              <a:gd name="T2" fmla="*/ 93339 w 21600"/>
              <a:gd name="T3" fmla="*/ 5899277 h 21600"/>
              <a:gd name="T4" fmla="*/ 93339 w 21600"/>
              <a:gd name="T5" fmla="*/ 5899277 h 21600"/>
              <a:gd name="T6" fmla="*/ 93339 w 21600"/>
              <a:gd name="T7" fmla="*/ 5899277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10643"/>
                </a:lnTo>
                <a:lnTo>
                  <a:pt x="21600" y="21600"/>
                </a:lnTo>
              </a:path>
            </a:pathLst>
          </a:custGeom>
          <a:noFill/>
          <a:ln w="26425">
            <a:solidFill>
              <a:srgbClr val="696986"/>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p>
            <a:endParaRPr lang="en-US"/>
          </a:p>
        </p:txBody>
      </p:sp>
      <p:sp>
        <p:nvSpPr>
          <p:cNvPr id="33829" name="Shape 135"/>
          <p:cNvSpPr>
            <a:spLocks noChangeArrowheads="1"/>
          </p:cNvSpPr>
          <p:nvPr/>
        </p:nvSpPr>
        <p:spPr bwMode="auto">
          <a:xfrm>
            <a:off x="8037513" y="2700338"/>
            <a:ext cx="8112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xmlns="" val="1"/>
            </a:ext>
          </a:extLst>
        </p:spPr>
        <p:txBody>
          <a:bodyPr wrap="none" lIns="45719" rIns="45719">
            <a:spAutoFit/>
          </a:bodyPr>
          <a:lstStyle/>
          <a:p>
            <a:pPr defTabSz="914400"/>
            <a:r>
              <a:rPr lang="en-US">
                <a:solidFill>
                  <a:srgbClr val="FFFFFF"/>
                </a:solidFill>
                <a:latin typeface="Arial" charset="0"/>
                <a:cs typeface="Arial" charset="0"/>
                <a:sym typeface="Arial" charset="0"/>
              </a:rPr>
              <a:t>2014-5</a:t>
            </a:r>
          </a:p>
        </p:txBody>
      </p:sp>
      <p:grpSp>
        <p:nvGrpSpPr>
          <p:cNvPr id="33830" name="Group 138"/>
          <p:cNvGrpSpPr>
            <a:grpSpLocks/>
          </p:cNvGrpSpPr>
          <p:nvPr/>
        </p:nvGrpSpPr>
        <p:grpSpPr bwMode="auto">
          <a:xfrm>
            <a:off x="8064500" y="3670300"/>
            <a:ext cx="914400" cy="1035050"/>
            <a:chOff x="0" y="0"/>
            <a:chExt cx="914400" cy="1035050"/>
          </a:xfrm>
        </p:grpSpPr>
        <p:pic>
          <p:nvPicPr>
            <p:cNvPr id="33836" name="image.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91440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3837" name="iriver-logo.png" descr="http://blog.audiomagic.pl/wp-content/uploads/iriver-logo.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8452" y="139785"/>
              <a:ext cx="237649" cy="10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pic>
        <p:nvPicPr>
          <p:cNvPr id="33831" name="image.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70138" y="4579938"/>
            <a:ext cx="9874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3832" name="image.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124825" y="5089525"/>
            <a:ext cx="8540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3833" name="image.pn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215313" y="3335338"/>
            <a:ext cx="5730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3834" name="image.pn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872413" y="5670550"/>
            <a:ext cx="1154112"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3835" name="Shape 143"/>
          <p:cNvSpPr>
            <a:spLocks noGrp="1"/>
          </p:cNvSpPr>
          <p:nvPr>
            <p:ph type="title" idx="4294967295"/>
          </p:nvPr>
        </p:nvSpPr>
        <p:spPr>
          <a:xfrm>
            <a:off x="527050" y="-80963"/>
            <a:ext cx="8229600" cy="1508126"/>
          </a:xfrm>
        </p:spPr>
        <p:txBody>
          <a:bodyPr/>
          <a:lstStyle/>
          <a:p>
            <a:r>
              <a:rPr lang="en-US" sz="2400" b="1">
                <a:solidFill>
                  <a:srgbClr val="B32216"/>
                </a:solidFill>
                <a:latin typeface="Gotham-Light" charset="0"/>
                <a:cs typeface="Gotham-Light" charset="0"/>
                <a:sym typeface="Gotham-Light" charset="0"/>
              </a:rPr>
              <a:t>The evolution in the sensor and data analytics industry has been rapid the last few years </a:t>
            </a:r>
          </a:p>
        </p:txBody>
      </p:sp>
    </p:spTree>
    <p:extLst>
      <p:ext uri="{BB962C8B-B14F-4D97-AF65-F5344CB8AC3E}">
        <p14:creationId xmlns:p14="http://schemas.microsoft.com/office/powerpoint/2010/main" val="3735499393"/>
      </p:ext>
    </p:extLst>
  </p:cSld>
  <p:clrMapOvr>
    <a:masterClrMapping/>
  </p:clrMapOvr>
  <p:transition spd="med"/>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OLORSETCLASSNAME" val="ColorSet1"/>
  <p:tag name="COLORS" val="HighlightColor2;Scheme1;-2;-2;-1;-2"/>
</p:tagLst>
</file>

<file path=ppt/tags/tag2.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Scheme2;Scheme1;-1;-2"/>
</p:tagLst>
</file>

<file path=ppt/tags/tag3.xml><?xml version="1.0" encoding="utf-8"?>
<p:tagLst xmlns:a="http://schemas.openxmlformats.org/drawingml/2006/main" xmlns:r="http://schemas.openxmlformats.org/officeDocument/2006/relationships" xmlns:p="http://schemas.openxmlformats.org/presentationml/2006/main">
  <p:tag name="COLORSETCLASSNAME" val="ColorSet1"/>
  <p:tag name="COLORS" val="HighlightColor2;Scheme1;-2;-2;-1;-2"/>
</p:tagLst>
</file>

<file path=ppt/tags/tag4.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Scheme2;Scheme1;-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13748</TotalTime>
  <Words>3749</Words>
  <Application>Microsoft Office PowerPoint</Application>
  <PresentationFormat>On-screen Show (4:3)</PresentationFormat>
  <Paragraphs>478</Paragraphs>
  <Slides>49</Slides>
  <Notes>17</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Technology and Parkinson’s disease: Challenges and Promises</vt:lpstr>
      <vt:lpstr>Disclosures</vt:lpstr>
      <vt:lpstr>PowerPoint Presentation</vt:lpstr>
      <vt:lpstr>MDS Task Force on Technology</vt:lpstr>
      <vt:lpstr>Digital Health – Technology in Medicine</vt:lpstr>
      <vt:lpstr>PowerPoint Presentation</vt:lpstr>
      <vt:lpstr>Categories of technology-based objective measures</vt:lpstr>
      <vt:lpstr>PowerPoint Presentation</vt:lpstr>
      <vt:lpstr>The evolution in the sensor and data analytics industry has been rapid the last few years </vt:lpstr>
      <vt:lpstr>Smartphones, Wearable Devices and Health Sensors are capable of quantifying health and disease</vt:lpstr>
      <vt:lpstr>PowerPoint Presentation</vt:lpstr>
      <vt:lpstr>PowerPoint Presentation</vt:lpstr>
      <vt:lpstr>PowerPoint Presentation</vt:lpstr>
      <vt:lpstr>PowerPoint Presentation</vt:lpstr>
      <vt:lpstr>PowerPoint Presentation</vt:lpstr>
      <vt:lpstr>Technology in Movement Disorders: Many Years of Research  </vt:lpstr>
      <vt:lpstr>Technology is Changing Fast Example: The evolution of finger tapping</vt:lpstr>
      <vt:lpstr>Pressure to Innovate</vt:lpstr>
      <vt:lpstr>Evolution of Healthcare</vt:lpstr>
      <vt:lpstr>Spectrum of Care</vt:lpstr>
      <vt:lpstr>Sensors and Connected Care</vt:lpstr>
      <vt:lpstr>Opportunities with Chronic Disease Management</vt:lpstr>
      <vt:lpstr>What are the critical missing features to fully leverage the digital revolution?</vt:lpstr>
      <vt:lpstr>What are the critical missing features to fully leverage the digital revolution?</vt:lpstr>
      <vt:lpstr>PowerPoint Presentation</vt:lpstr>
      <vt:lpstr>PowerPoint Presentation</vt:lpstr>
      <vt:lpstr>PowerPoint Presentation</vt:lpstr>
      <vt:lpstr>PowerPoint Presentation</vt:lpstr>
      <vt:lpstr>Problems with the “PD script”</vt:lpstr>
      <vt:lpstr>PowerPoint Presentation</vt:lpstr>
      <vt:lpstr>PowerPoint Presentation</vt:lpstr>
      <vt:lpstr>PowerPoint Presentation</vt:lpstr>
      <vt:lpstr>Pitfalls in technologies: measurements</vt:lpstr>
      <vt:lpstr>PowerPoint Presentation</vt:lpstr>
      <vt:lpstr>What can we learn from Cardiac Resynchronization Therapy?</vt:lpstr>
      <vt:lpstr>What can we learn from Diabetes?</vt:lpstr>
      <vt:lpstr>What can we learn from Pain Management?</vt:lpstr>
      <vt:lpstr>PowerPoint Presentation</vt:lpstr>
      <vt:lpstr>Brain sensing = Medtronic Integrated technology Physiological Brain Modulation enabled by sensing technology and algorithms</vt:lpstr>
      <vt:lpstr>PowerPoint Presentation</vt:lpstr>
      <vt:lpstr>PowerPoint Presentation</vt:lpstr>
      <vt:lpstr>PowerPoint Presentation</vt:lpstr>
      <vt:lpstr>PowerPoint Presentation</vt:lpstr>
      <vt:lpstr>TECHNOLOGY SOLUTION = Auto optimization of programming</vt:lpstr>
      <vt:lpstr>PowerPoint Presentation</vt:lpstr>
      <vt:lpstr>PD: How technology can impact future</vt:lpstr>
      <vt:lpstr>PowerPoint Presentation</vt:lpstr>
      <vt:lpstr>PD: technology in clinical trials</vt:lpstr>
      <vt:lpstr>PowerPoint Presentation</vt:lpstr>
    </vt:vector>
  </TitlesOfParts>
  <Company>University of Cincinnati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Technology and Parkinson’s disease: Challenges and promises</dc:title>
  <dc:creator>Alberto J. Espay</dc:creator>
  <cp:lastModifiedBy>administrator</cp:lastModifiedBy>
  <cp:revision>29</cp:revision>
  <dcterms:created xsi:type="dcterms:W3CDTF">2015-07-21T18:21:32Z</dcterms:created>
  <dcterms:modified xsi:type="dcterms:W3CDTF">2015-08-24T14:54:15Z</dcterms:modified>
</cp:coreProperties>
</file>