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349" r:id="rId3"/>
    <p:sldId id="256" r:id="rId4"/>
    <p:sldId id="258" r:id="rId5"/>
    <p:sldId id="278" r:id="rId6"/>
    <p:sldId id="363" r:id="rId7"/>
    <p:sldId id="285" r:id="rId8"/>
    <p:sldId id="348" r:id="rId9"/>
    <p:sldId id="319" r:id="rId10"/>
    <p:sldId id="366" r:id="rId11"/>
    <p:sldId id="315" r:id="rId12"/>
    <p:sldId id="320" r:id="rId13"/>
    <p:sldId id="316" r:id="rId14"/>
    <p:sldId id="382" r:id="rId15"/>
    <p:sldId id="375" r:id="rId16"/>
    <p:sldId id="381" r:id="rId17"/>
    <p:sldId id="359" r:id="rId18"/>
    <p:sldId id="324" r:id="rId19"/>
    <p:sldId id="330" r:id="rId20"/>
    <p:sldId id="321" r:id="rId21"/>
    <p:sldId id="376" r:id="rId22"/>
    <p:sldId id="377" r:id="rId23"/>
    <p:sldId id="323" r:id="rId24"/>
    <p:sldId id="265" r:id="rId25"/>
    <p:sldId id="267" r:id="rId26"/>
    <p:sldId id="259" r:id="rId27"/>
    <p:sldId id="380" r:id="rId28"/>
    <p:sldId id="262" r:id="rId29"/>
    <p:sldId id="338" r:id="rId30"/>
    <p:sldId id="268" r:id="rId31"/>
    <p:sldId id="261" r:id="rId32"/>
    <p:sldId id="263" r:id="rId33"/>
    <p:sldId id="378" r:id="rId34"/>
    <p:sldId id="379" r:id="rId35"/>
    <p:sldId id="368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6666"/>
    <a:srgbClr val="808080"/>
    <a:srgbClr val="804000"/>
    <a:srgbClr val="999999"/>
    <a:srgbClr val="FFFF00"/>
    <a:srgbClr val="0080FF"/>
    <a:srgbClr val="00FFFF"/>
    <a:srgbClr val="13A2FF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6" autoAdjust="0"/>
    <p:restoredTop sz="98273" autoAdjust="0"/>
  </p:normalViewPr>
  <p:slideViewPr>
    <p:cSldViewPr snapToGrid="0" snapToObjects="1" showGuides="1">
      <p:cViewPr>
        <p:scale>
          <a:sx n="130" d="100"/>
          <a:sy n="130" d="100"/>
        </p:scale>
        <p:origin x="3462" y="-72"/>
      </p:cViewPr>
      <p:guideLst>
        <p:guide orient="horz" pos="2158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Stage</c:v>
                </c:pt>
              </c:strCache>
            </c:strRef>
          </c:tx>
          <c:invertIfNegative val="0"/>
          <c:cat>
            <c:strRef>
              <c:f>Sheet1!$A$2:$A$12</c:f>
              <c:strCache>
                <c:ptCount val="11"/>
                <c:pt idx="0">
                  <c:v>Parkinson's </c:v>
                </c:pt>
                <c:pt idx="1">
                  <c:v>Migraine</c:v>
                </c:pt>
                <c:pt idx="2">
                  <c:v>Multiple Sclerosis</c:v>
                </c:pt>
                <c:pt idx="3">
                  <c:v>Restless Legs Syndrome</c:v>
                </c:pt>
                <c:pt idx="4">
                  <c:v>Epilepsy</c:v>
                </c:pt>
                <c:pt idx="5">
                  <c:v>Memory Disorders</c:v>
                </c:pt>
                <c:pt idx="6">
                  <c:v>Brain Tumors</c:v>
                </c:pt>
                <c:pt idx="7">
                  <c:v>Concussion</c:v>
                </c:pt>
                <c:pt idx="8">
                  <c:v>Stroke</c:v>
                </c:pt>
                <c:pt idx="9">
                  <c:v>Brain Health</c:v>
                </c:pt>
                <c:pt idx="10">
                  <c:v>Neuropathy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3</c:v>
                </c:pt>
                <c:pt idx="8">
                  <c:v>2</c:v>
                </c:pt>
                <c:pt idx="9">
                  <c:v>2</c:v>
                </c:pt>
                <c:pt idx="10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329024"/>
        <c:axId val="23773184"/>
      </c:barChart>
      <c:catAx>
        <c:axId val="23329024"/>
        <c:scaling>
          <c:orientation val="minMax"/>
        </c:scaling>
        <c:delete val="0"/>
        <c:axPos val="b"/>
        <c:majorTickMark val="out"/>
        <c:minorTickMark val="none"/>
        <c:tickLblPos val="nextTo"/>
        <c:crossAx val="23773184"/>
        <c:crosses val="autoZero"/>
        <c:auto val="1"/>
        <c:lblAlgn val="ctr"/>
        <c:lblOffset val="100"/>
        <c:noMultiLvlLbl val="0"/>
      </c:catAx>
      <c:valAx>
        <c:axId val="23773184"/>
        <c:scaling>
          <c:orientation val="minMax"/>
          <c:max val="7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329024"/>
        <c:crosses val="autoZero"/>
        <c:crossBetween val="between"/>
        <c:minorUnit val="0.2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8057896462716603"/>
          <c:y val="0.21590521177482"/>
          <c:w val="0.67101241422439295"/>
          <c:h val="0.74761636363355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Enrollment</c:v>
                </c:pt>
              </c:strCache>
            </c:strRef>
          </c:tx>
          <c:invertIfNegative val="0"/>
          <c:cat>
            <c:strRef>
              <c:f>Sheet1!$A$2:$A$12</c:f>
              <c:strCache>
                <c:ptCount val="11"/>
                <c:pt idx="0">
                  <c:v>Parkinson's</c:v>
                </c:pt>
                <c:pt idx="1">
                  <c:v>Migraine</c:v>
                </c:pt>
                <c:pt idx="2">
                  <c:v>Multiple Sclerosis</c:v>
                </c:pt>
                <c:pt idx="3">
                  <c:v>Restless Legs Syndrome</c:v>
                </c:pt>
                <c:pt idx="4">
                  <c:v>Epilepsy</c:v>
                </c:pt>
                <c:pt idx="5">
                  <c:v>Memory Disorders</c:v>
                </c:pt>
                <c:pt idx="6">
                  <c:v>Brain Tumors</c:v>
                </c:pt>
                <c:pt idx="7">
                  <c:v>Concussion</c:v>
                </c:pt>
                <c:pt idx="8">
                  <c:v>Stroke</c:v>
                </c:pt>
                <c:pt idx="9">
                  <c:v>Brain Health</c:v>
                </c:pt>
                <c:pt idx="10">
                  <c:v>Neuropathy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538</c:v>
                </c:pt>
                <c:pt idx="1">
                  <c:v>725</c:v>
                </c:pt>
                <c:pt idx="2">
                  <c:v>227</c:v>
                </c:pt>
                <c:pt idx="3">
                  <c:v>363</c:v>
                </c:pt>
                <c:pt idx="4">
                  <c:v>202</c:v>
                </c:pt>
                <c:pt idx="5">
                  <c:v>248</c:v>
                </c:pt>
                <c:pt idx="6">
                  <c:v>125</c:v>
                </c:pt>
                <c:pt idx="7">
                  <c:v>78</c:v>
                </c:pt>
                <c:pt idx="8">
                  <c:v>77</c:v>
                </c:pt>
                <c:pt idx="9">
                  <c:v>40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105344"/>
        <c:axId val="24437504"/>
      </c:barChart>
      <c:catAx>
        <c:axId val="24105344"/>
        <c:scaling>
          <c:orientation val="maxMin"/>
        </c:scaling>
        <c:delete val="0"/>
        <c:axPos val="l"/>
        <c:majorTickMark val="out"/>
        <c:minorTickMark val="none"/>
        <c:tickLblPos val="nextTo"/>
        <c:crossAx val="24437504"/>
        <c:crosses val="autoZero"/>
        <c:auto val="1"/>
        <c:lblAlgn val="ctr"/>
        <c:lblOffset val="100"/>
        <c:noMultiLvlLbl val="0"/>
      </c:catAx>
      <c:valAx>
        <c:axId val="24437504"/>
        <c:scaling>
          <c:orientation val="minMax"/>
          <c:max val="1000"/>
        </c:scaling>
        <c:delete val="0"/>
        <c:axPos val="t"/>
        <c:majorGridlines/>
        <c:numFmt formatCode="General" sourceLinked="1"/>
        <c:majorTickMark val="out"/>
        <c:minorTickMark val="none"/>
        <c:tickLblPos val="nextTo"/>
        <c:crossAx val="24105344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D4CD-9137-204D-A1A1-FB70B070909F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373E-E268-374E-9609-954B3E8034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699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D4CD-9137-204D-A1A1-FB70B070909F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373E-E268-374E-9609-954B3E8034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D4CD-9137-204D-A1A1-FB70B070909F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373E-E268-374E-9609-954B3E8034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91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D4CD-9137-204D-A1A1-FB70B070909F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373E-E268-374E-9609-954B3E8034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518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D4CD-9137-204D-A1A1-FB70B070909F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373E-E268-374E-9609-954B3E8034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097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D4CD-9137-204D-A1A1-FB70B070909F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373E-E268-374E-9609-954B3E8034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393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D4CD-9137-204D-A1A1-FB70B070909F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373E-E268-374E-9609-954B3E8034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934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D4CD-9137-204D-A1A1-FB70B070909F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373E-E268-374E-9609-954B3E8034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023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D4CD-9137-204D-A1A1-FB70B070909F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373E-E268-374E-9609-954B3E8034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957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D4CD-9137-204D-A1A1-FB70B070909F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373E-E268-374E-9609-954B3E8034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789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D4CD-9137-204D-A1A1-FB70B070909F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373E-E268-374E-9609-954B3E8034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37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2D4CD-9137-204D-A1A1-FB70B070909F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A373E-E268-374E-9609-954B3E8034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86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file:///\\localhost\Users\maragand\Dropbox\Print.pdf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hyperlink" Target="file:///\\localhost\Users\maragand\Desktop\The%20Shaun%20Reports\DodoNA%20analyses\PD2_Descriptive_Analysis_V2.html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hyperlink" Target="file:///\\localhost\Users\maragand\Desktop\The%20Shaun%20Reports\DodoNA%20analyses\PD_longitudinal.html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439" y="1188467"/>
            <a:ext cx="8762332" cy="147002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Quality Improvement and Practice-Based Research in Neurology Using the EMR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425" y="3213078"/>
            <a:ext cx="64008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Demetrius (“Jim”) M. Maraganore, MD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Ruth Cain Ruggles Chairman, Department of Neurology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Medical Director, Neurological Institute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NorthShore University HealthSystem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Evanston, Illinois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0" y="185934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	</a:t>
            </a:r>
            <a:endParaRPr lang="en-US" baseline="30000" dirty="0"/>
          </a:p>
        </p:txBody>
      </p:sp>
      <p:pic>
        <p:nvPicPr>
          <p:cNvPr id="5" name="Picture 4" descr="Neuro Institute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41" y="5621187"/>
            <a:ext cx="2553004" cy="824474"/>
          </a:xfrm>
          <a:prstGeom prst="rect">
            <a:avLst/>
          </a:prstGeom>
        </p:spPr>
      </p:pic>
      <p:pic>
        <p:nvPicPr>
          <p:cNvPr id="8" name="Picture 7" descr="NPBRN_Logo_Final-cro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24" y="5625001"/>
            <a:ext cx="3235217" cy="85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8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200"/>
            <a:ext cx="9144000" cy="61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2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17700" y="0"/>
            <a:ext cx="5300178" cy="6858000"/>
            <a:chOff x="1917700" y="0"/>
            <a:chExt cx="5300178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7700" y="0"/>
              <a:ext cx="5300178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3361246" y="3194094"/>
              <a:ext cx="667118" cy="1667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Striped Right Arrow 6">
            <a:hlinkClick r:id="rId3" action="ppaction://hlinkfile"/>
          </p:cNvPr>
          <p:cNvSpPr/>
          <p:nvPr/>
        </p:nvSpPr>
        <p:spPr>
          <a:xfrm>
            <a:off x="8172191" y="6324046"/>
            <a:ext cx="795406" cy="356359"/>
          </a:xfrm>
          <a:prstGeom prst="striped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0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028" y="2859267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Stage 2: Enrollment Reports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1121" y="647700"/>
            <a:ext cx="8877794" cy="5555730"/>
            <a:chOff x="0" y="647700"/>
            <a:chExt cx="9144000" cy="55557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7700"/>
              <a:ext cx="9144000" cy="555573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041869" y="4541000"/>
              <a:ext cx="2399057" cy="1398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349768" y="4349468"/>
            <a:ext cx="2323923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Discrete fields:</a:t>
            </a:r>
          </a:p>
          <a:p>
            <a:r>
              <a:rPr lang="en-US" sz="1300" dirty="0" smtClean="0"/>
              <a:t>Brain Health 373</a:t>
            </a:r>
          </a:p>
          <a:p>
            <a:r>
              <a:rPr lang="en-US" sz="1300" dirty="0" smtClean="0"/>
              <a:t>Brain Tumors 796</a:t>
            </a:r>
          </a:p>
          <a:p>
            <a:r>
              <a:rPr lang="en-US" sz="1300" dirty="0" smtClean="0"/>
              <a:t>Epilepsy 897</a:t>
            </a:r>
          </a:p>
          <a:p>
            <a:r>
              <a:rPr lang="en-US" sz="1300" dirty="0" smtClean="0"/>
              <a:t>Memory 363</a:t>
            </a:r>
          </a:p>
          <a:p>
            <a:r>
              <a:rPr lang="en-US" sz="1300" dirty="0" smtClean="0"/>
              <a:t>Migraine 491</a:t>
            </a:r>
          </a:p>
          <a:p>
            <a:r>
              <a:rPr lang="en-US" sz="1300" dirty="0" smtClean="0"/>
              <a:t>Mild Traumatic Brain Injury 575</a:t>
            </a:r>
          </a:p>
          <a:p>
            <a:r>
              <a:rPr lang="en-US" sz="1300" dirty="0" smtClean="0"/>
              <a:t>Multiple Sclerosis 1000</a:t>
            </a:r>
          </a:p>
          <a:p>
            <a:r>
              <a:rPr lang="en-US" sz="1300" dirty="0" smtClean="0"/>
              <a:t>Neuropathy TBD</a:t>
            </a:r>
          </a:p>
          <a:p>
            <a:r>
              <a:rPr lang="en-US" sz="1300" dirty="0" smtClean="0"/>
              <a:t>Parkinson’s Disease 767</a:t>
            </a:r>
          </a:p>
          <a:p>
            <a:r>
              <a:rPr lang="en-US" sz="1300" dirty="0" smtClean="0"/>
              <a:t>Sleep Disorders 857</a:t>
            </a:r>
          </a:p>
          <a:p>
            <a:r>
              <a:rPr lang="en-US" sz="1300" dirty="0" smtClean="0"/>
              <a:t>Stroke 899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04630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467086" y="5452180"/>
            <a:ext cx="229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As of </a:t>
            </a:r>
            <a:r>
              <a:rPr lang="en-US" dirty="0" smtClean="0"/>
              <a:t>January 24, 2016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706642" y="87239"/>
            <a:ext cx="4499435" cy="6692609"/>
            <a:chOff x="540145" y="0"/>
            <a:chExt cx="4545935" cy="6878224"/>
          </a:xfrm>
        </p:grpSpPr>
        <p:grpSp>
          <p:nvGrpSpPr>
            <p:cNvPr id="13" name="Group 12"/>
            <p:cNvGrpSpPr/>
            <p:nvPr/>
          </p:nvGrpSpPr>
          <p:grpSpPr>
            <a:xfrm>
              <a:off x="540145" y="0"/>
              <a:ext cx="4347943" cy="6391658"/>
              <a:chOff x="540145" y="0"/>
              <a:chExt cx="4347943" cy="6391658"/>
            </a:xfrm>
          </p:grpSpPr>
          <p:pic>
            <p:nvPicPr>
              <p:cNvPr id="7" name="Picture 6" descr="PD enrollment report 1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145" y="0"/>
                <a:ext cx="4347943" cy="6262077"/>
              </a:xfrm>
              <a:prstGeom prst="rect">
                <a:avLst/>
              </a:prstGeom>
            </p:spPr>
          </p:pic>
          <p:pic>
            <p:nvPicPr>
              <p:cNvPr id="11" name="Picture 10" descr="PD enrollment report 2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452" y="6210302"/>
                <a:ext cx="1148588" cy="181356"/>
              </a:xfrm>
              <a:prstGeom prst="rect">
                <a:avLst/>
              </a:prstGeom>
            </p:spPr>
          </p:pic>
        </p:grpSp>
        <p:pic>
          <p:nvPicPr>
            <p:cNvPr id="14" name="Picture 13" descr="PD enrollment report 18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452" y="6391658"/>
              <a:ext cx="4516628" cy="345440"/>
            </a:xfrm>
            <a:prstGeom prst="rect">
              <a:avLst/>
            </a:prstGeom>
          </p:spPr>
        </p:pic>
        <p:pic>
          <p:nvPicPr>
            <p:cNvPr id="15" name="Picture 14" descr="PD enrollment report 18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955" y="6714140"/>
              <a:ext cx="4499356" cy="164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319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76855" y="6048111"/>
            <a:ext cx="229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As of </a:t>
            </a:r>
            <a:r>
              <a:rPr lang="en-US" dirty="0" smtClean="0"/>
              <a:t>January 24, 2016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9308" y="145543"/>
            <a:ext cx="9095154" cy="5642366"/>
            <a:chOff x="29308" y="145543"/>
            <a:chExt cx="9095154" cy="5642366"/>
          </a:xfrm>
        </p:grpSpPr>
        <p:pic>
          <p:nvPicPr>
            <p:cNvPr id="6" name="Picture 5" descr="PD enrollment report 19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08" y="145543"/>
              <a:ext cx="9095154" cy="564236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776107" y="3038231"/>
              <a:ext cx="596970" cy="2207845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560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74154" y="5996651"/>
            <a:ext cx="229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of January 24, 2016</a:t>
            </a:r>
            <a:endParaRPr lang="en-US" dirty="0"/>
          </a:p>
        </p:txBody>
      </p:sp>
      <p:pic>
        <p:nvPicPr>
          <p:cNvPr id="2" name="Picture 1" descr="Summary Enrollment Report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2" y="74157"/>
            <a:ext cx="8294079" cy="67297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15705" y="6212197"/>
            <a:ext cx="909353" cy="44896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9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93622" y="5601566"/>
            <a:ext cx="229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As of </a:t>
            </a:r>
            <a:r>
              <a:rPr lang="en-US" dirty="0" smtClean="0"/>
              <a:t>January 24, 2016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8616" y="1863621"/>
            <a:ext cx="9049261" cy="3179016"/>
            <a:chOff x="58616" y="1863621"/>
            <a:chExt cx="9049261" cy="3179016"/>
          </a:xfrm>
        </p:grpSpPr>
        <p:pic>
          <p:nvPicPr>
            <p:cNvPr id="2" name="Picture 1" descr="Level of consent 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16" y="1863621"/>
              <a:ext cx="9049261" cy="317901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602893" y="4685334"/>
              <a:ext cx="1077791" cy="291857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6768" y="4698041"/>
              <a:ext cx="1077790" cy="269381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750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908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Stage 3: Quality Reports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57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4597" y="716212"/>
            <a:ext cx="9028455" cy="5408383"/>
            <a:chOff x="54597" y="716212"/>
            <a:chExt cx="9028455" cy="5408383"/>
          </a:xfrm>
        </p:grpSpPr>
        <p:pic>
          <p:nvPicPr>
            <p:cNvPr id="2" name="Picture 1" descr="data quality report 1.pdf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72" t="3099" r="5354" b="55484"/>
            <a:stretch/>
          </p:blipFill>
          <p:spPr>
            <a:xfrm>
              <a:off x="54597" y="716212"/>
              <a:ext cx="9028455" cy="540838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514520" y="2219189"/>
              <a:ext cx="679947" cy="192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514520" y="4513812"/>
              <a:ext cx="679947" cy="192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514520" y="4974076"/>
              <a:ext cx="679947" cy="192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282722" y="2219189"/>
              <a:ext cx="679947" cy="192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282722" y="4513812"/>
              <a:ext cx="679947" cy="192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282722" y="4974076"/>
              <a:ext cx="679947" cy="192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8379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Conflict of Interest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77" y="1885802"/>
            <a:ext cx="9065847" cy="3102272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smtClean="0"/>
              <a:t>Funding support</a:t>
            </a:r>
          </a:p>
          <a:p>
            <a:pPr marL="0" indent="0">
              <a:buNone/>
            </a:pPr>
            <a:endParaRPr lang="en-US" sz="3000" dirty="0" smtClean="0"/>
          </a:p>
          <a:p>
            <a:pPr lvl="1"/>
            <a:r>
              <a:rPr lang="en-US" sz="2600" dirty="0" smtClean="0"/>
              <a:t>Agency for Healthcare Research and Quality:1R01HS024057</a:t>
            </a:r>
            <a:r>
              <a:rPr lang="en-US" sz="2600" dirty="0"/>
              <a:t>-</a:t>
            </a:r>
            <a:r>
              <a:rPr lang="en-US" sz="2600" dirty="0" smtClean="0"/>
              <a:t>01 </a:t>
            </a:r>
            <a:r>
              <a:rPr lang="en-US" sz="2600" dirty="0"/>
              <a:t>“</a:t>
            </a:r>
            <a:r>
              <a:rPr lang="en-US" sz="2600" dirty="0" smtClean="0"/>
              <a:t>Quality Improvement and Practice Based Research in Neurology Using the EMR”.</a:t>
            </a:r>
          </a:p>
          <a:p>
            <a:pPr marL="457200" lvl="1" indent="0">
              <a:buNone/>
            </a:pPr>
            <a:endParaRPr lang="en-US" sz="2600" dirty="0" smtClean="0"/>
          </a:p>
          <a:p>
            <a:pPr lvl="1"/>
            <a:r>
              <a:rPr lang="en-US" sz="2600" dirty="0" smtClean="0"/>
              <a:t>Auxiliary of NorthShore University HealthSystem: “DodoNA Project: DNA Predictions to Improve Neurological Health”.</a:t>
            </a:r>
          </a:p>
        </p:txBody>
      </p:sp>
    </p:spTree>
    <p:extLst>
      <p:ext uri="{BB962C8B-B14F-4D97-AF65-F5344CB8AC3E}">
        <p14:creationId xmlns:p14="http://schemas.microsoft.com/office/powerpoint/2010/main" val="317214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98" y="2853002"/>
            <a:ext cx="8545679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Stage 4: Descriptive Cohort Reports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0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iped Right Arrow 6">
            <a:hlinkClick r:id="rId2" action="ppaction://hlinkfile"/>
          </p:cNvPr>
          <p:cNvSpPr/>
          <p:nvPr/>
        </p:nvSpPr>
        <p:spPr>
          <a:xfrm>
            <a:off x="8172191" y="6324046"/>
            <a:ext cx="795406" cy="356359"/>
          </a:xfrm>
          <a:prstGeom prst="stripedRightArrow">
            <a:avLst/>
          </a:prstGeom>
          <a:solidFill>
            <a:srgbClr val="4F81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61241" y="4548267"/>
            <a:ext cx="3775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Description of Initial </a:t>
            </a:r>
            <a:r>
              <a:rPr lang="en-US" b="1" dirty="0">
                <a:solidFill>
                  <a:schemeClr val="accent1"/>
                </a:solidFill>
              </a:rPr>
              <a:t>V</a:t>
            </a:r>
            <a:r>
              <a:rPr lang="en-US" b="1" dirty="0" smtClean="0">
                <a:solidFill>
                  <a:schemeClr val="accent1"/>
                </a:solidFill>
              </a:rPr>
              <a:t>isits: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HTML for </a:t>
            </a:r>
            <a:r>
              <a:rPr lang="en-US" b="1" dirty="0">
                <a:solidFill>
                  <a:schemeClr val="accent1"/>
                </a:solidFill>
              </a:rPr>
              <a:t>P</a:t>
            </a:r>
            <a:r>
              <a:rPr lang="en-US" b="1" dirty="0" smtClean="0">
                <a:solidFill>
                  <a:schemeClr val="accent1"/>
                </a:solidFill>
              </a:rPr>
              <a:t>osting on the NNI Website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2" name="Picture 1" descr="DodoNA, Parkinson’s Disease_ Ciptive Report at Initial Visit 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29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6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iped Right Arrow 6">
            <a:hlinkClick r:id="rId2" action="ppaction://hlinkfile"/>
          </p:cNvPr>
          <p:cNvSpPr/>
          <p:nvPr/>
        </p:nvSpPr>
        <p:spPr>
          <a:xfrm>
            <a:off x="8172191" y="6324046"/>
            <a:ext cx="795406" cy="356359"/>
          </a:xfrm>
          <a:prstGeom prst="stripedRightArrow">
            <a:avLst/>
          </a:prstGeom>
          <a:solidFill>
            <a:srgbClr val="4F81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61241" y="4550466"/>
            <a:ext cx="3775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Description of Longitudinal </a:t>
            </a:r>
            <a:r>
              <a:rPr lang="en-US" b="1" dirty="0">
                <a:solidFill>
                  <a:schemeClr val="accent1"/>
                </a:solidFill>
              </a:rPr>
              <a:t>V</a:t>
            </a:r>
            <a:r>
              <a:rPr lang="en-US" b="1" dirty="0" smtClean="0">
                <a:solidFill>
                  <a:schemeClr val="accent1"/>
                </a:solidFill>
              </a:rPr>
              <a:t>isits: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HTML for Posting on the NNI Website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" name="Picture 2" descr="DodoNA Parkinson’s Disease, Lotudinal Report for Score Tests 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3" y="24427"/>
            <a:ext cx="67183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0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369" y="285908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Next Steps: QI, SUBA, NPBRN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84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982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4F81BD"/>
                </a:solidFill>
              </a:rPr>
              <a:t>Quality Improvement and Practice-Based Research in Neurology Using the EMR</a:t>
            </a:r>
            <a:endParaRPr lang="en-US" sz="3600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735" y="1561717"/>
            <a:ext cx="8962462" cy="5169876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b="1" i="1" dirty="0" smtClean="0"/>
              <a:t>Aim 1: </a:t>
            </a:r>
            <a:r>
              <a:rPr lang="en-US" b="1" i="1" dirty="0"/>
              <a:t>C</a:t>
            </a:r>
            <a:r>
              <a:rPr lang="en-US" b="1" i="1" dirty="0" smtClean="0"/>
              <a:t>reate </a:t>
            </a:r>
            <a:r>
              <a:rPr lang="en-US" b="1" i="1" dirty="0"/>
              <a:t>a Neurology Practice Based Research Network (NPBRN).</a:t>
            </a:r>
            <a:r>
              <a:rPr lang="en-US" b="1" dirty="0"/>
              <a:t> </a:t>
            </a:r>
            <a:r>
              <a:rPr lang="en-US" dirty="0" smtClean="0"/>
              <a:t>NorthShore will </a:t>
            </a:r>
            <a:r>
              <a:rPr lang="en-US" dirty="0"/>
              <a:t>share SCDS </a:t>
            </a:r>
            <a:r>
              <a:rPr lang="en-US" dirty="0" smtClean="0"/>
              <a:t>tools </a:t>
            </a:r>
            <a:r>
              <a:rPr lang="en-US" dirty="0"/>
              <a:t>for 10 common neurological disorders </a:t>
            </a:r>
            <a:r>
              <a:rPr lang="en-US" dirty="0" smtClean="0"/>
              <a:t>with other </a:t>
            </a:r>
            <a:r>
              <a:rPr lang="en-US" dirty="0"/>
              <a:t>Neurology </a:t>
            </a:r>
            <a:r>
              <a:rPr lang="en-US" dirty="0" smtClean="0"/>
              <a:t>Departments that use Epic.  </a:t>
            </a:r>
            <a:r>
              <a:rPr lang="en-US" dirty="0"/>
              <a:t>The NPBRN will share </a:t>
            </a:r>
            <a:r>
              <a:rPr lang="en-US" dirty="0" smtClean="0"/>
              <a:t>data </a:t>
            </a:r>
            <a:r>
              <a:rPr lang="en-US" dirty="0"/>
              <a:t>for quality improvement and </a:t>
            </a:r>
            <a:r>
              <a:rPr lang="en-US" dirty="0" smtClean="0"/>
              <a:t>practice-based research</a:t>
            </a:r>
            <a:r>
              <a:rPr lang="en-US" dirty="0"/>
              <a:t>. </a:t>
            </a:r>
            <a:r>
              <a:rPr lang="en-US" dirty="0" smtClean="0"/>
              <a:t> </a:t>
            </a:r>
            <a:endParaRPr lang="en-US" dirty="0"/>
          </a:p>
          <a:p>
            <a:pPr marL="0" lvl="0" indent="0">
              <a:buNone/>
            </a:pPr>
            <a:endParaRPr lang="en-US" sz="2100" dirty="0"/>
          </a:p>
          <a:p>
            <a:pPr lvl="0"/>
            <a:r>
              <a:rPr lang="en-US" b="1" i="1" dirty="0" smtClean="0"/>
              <a:t>Aim 2: </a:t>
            </a:r>
            <a:r>
              <a:rPr lang="en-US" b="1" i="1" dirty="0"/>
              <a:t>C</a:t>
            </a:r>
            <a:r>
              <a:rPr lang="en-US" b="1" i="1" dirty="0" smtClean="0"/>
              <a:t>onduct pragmatic </a:t>
            </a:r>
            <a:r>
              <a:rPr lang="en-US" b="1" i="1" dirty="0"/>
              <a:t>trials using the EMR for 10 common neurological disorders</a:t>
            </a:r>
            <a:r>
              <a:rPr lang="en-US" i="1" dirty="0"/>
              <a:t>.</a:t>
            </a:r>
            <a:r>
              <a:rPr lang="en-US" dirty="0"/>
              <a:t> </a:t>
            </a:r>
            <a:r>
              <a:rPr lang="en-US" dirty="0" smtClean="0"/>
              <a:t>We will </a:t>
            </a:r>
            <a:r>
              <a:rPr lang="en-US" dirty="0"/>
              <a:t>demonstrate the feasibility of subgroup based adaptive assignment of </a:t>
            </a:r>
            <a:r>
              <a:rPr lang="en-US" dirty="0" smtClean="0"/>
              <a:t>treatments, and </a:t>
            </a:r>
            <a:r>
              <a:rPr lang="en-US" dirty="0"/>
              <a:t>outcomes data </a:t>
            </a:r>
            <a:r>
              <a:rPr lang="en-US" dirty="0" smtClean="0"/>
              <a:t>capture, </a:t>
            </a:r>
            <a:r>
              <a:rPr lang="en-US" dirty="0"/>
              <a:t>at the point of care using the EMR.  We will identify the most effective treatments for common neurological disorders and </a:t>
            </a:r>
            <a:r>
              <a:rPr lang="en-US" dirty="0" smtClean="0"/>
              <a:t>build CDS </a:t>
            </a:r>
            <a:r>
              <a:rPr lang="en-US" dirty="0"/>
              <a:t>tools for </a:t>
            </a:r>
            <a:r>
              <a:rPr lang="en-US" dirty="0" smtClean="0"/>
              <a:t>dissemination through </a:t>
            </a:r>
            <a:r>
              <a:rPr lang="en-US" dirty="0"/>
              <a:t>the NPBRN.  </a:t>
            </a:r>
          </a:p>
        </p:txBody>
      </p:sp>
    </p:spTree>
    <p:extLst>
      <p:ext uri="{BB962C8B-B14F-4D97-AF65-F5344CB8AC3E}">
        <p14:creationId xmlns:p14="http://schemas.microsoft.com/office/powerpoint/2010/main" val="76359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62263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Aim 1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00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804420"/>
              </p:ext>
            </p:extLst>
          </p:nvPr>
        </p:nvGraphicFramePr>
        <p:xfrm>
          <a:off x="79091" y="82972"/>
          <a:ext cx="8988496" cy="6658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671"/>
                <a:gridCol w="2553007"/>
                <a:gridCol w="3717818"/>
              </a:tblGrid>
              <a:tr h="43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Quality </a:t>
                      </a:r>
                      <a:r>
                        <a:rPr lang="en-US" sz="1100" b="1" dirty="0" smtClean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Initiatives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Disorders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Quality </a:t>
                      </a:r>
                      <a:r>
                        <a:rPr lang="en-US" sz="1100" b="1" dirty="0" smtClean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Measures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Detect and manage psychosocial stress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Brain Tumors, Epilepsy 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If NCCN or QOLIE-</a:t>
                      </a:r>
                      <a:r>
                        <a:rPr lang="en-US" sz="1100" dirty="0" smtClean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10 positive</a:t>
                      </a: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, </a:t>
                      </a:r>
                      <a:r>
                        <a:rPr lang="en-US" sz="1100" dirty="0" smtClean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% social </a:t>
                      </a: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worker </a:t>
                      </a:r>
                      <a:r>
                        <a:rPr lang="en-US" sz="1100" dirty="0" smtClean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order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Detect and manage depression or anxiety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Brain Tumors, Epilepsy, Migraine, MCI, mTBI, MS, Neuropathy, PD, RLS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If CES-D, GAD-7, GDS, or NDDI-E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positive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 antidepressant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or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anxiolytic or psychiatry order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Detect and manage cognitive impairment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Brain Tumors, Epilepsy, MCI, MS, PD, Stroke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If MoCA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positive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 neuropsychological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testing order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or advanced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care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planning documentation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Prevent fall-related injury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Brain Tumors, MCI, MS, Neuropathy, PD, Stroke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If falls in the past year or </a:t>
                      </a:r>
                      <a:r>
                        <a:rPr lang="en-US" sz="1100" dirty="0" smtClean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HY stage </a:t>
                      </a: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3+ (PD), </a:t>
                      </a:r>
                      <a:r>
                        <a:rPr lang="en-US" sz="1100" dirty="0" smtClean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% physical therapy order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Detect and manage osteoporosis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Brain Tumors, Epilepsy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If on enzyme-inducing anticonvulsant,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 bone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density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test</a:t>
                      </a:r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order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Prevent teratogenesis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Brain Tumors, Epilepsy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If woman of childbearing age on anticonvulsant,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 folate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medication order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Detect and manage sleep disorder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Epilepsy, Migraine, mTBI, PD, RLS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If ESS or ISI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positive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 sleep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study order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Detect temporal arteritis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Migraine 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If age &gt;55 years and headache less than one year, </a:t>
                      </a:r>
                      <a:r>
                        <a:rPr lang="en-US" sz="1100" dirty="0" smtClean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% </a:t>
                      </a: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ESR and/or CRP </a:t>
                      </a:r>
                      <a:r>
                        <a:rPr lang="en-US" sz="1100" dirty="0" smtClean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order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Protect vulnerable adults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MCI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If FAQ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positive (e.g., financial management difficulty),</a:t>
                      </a:r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%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social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worker order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Prevent motor vehicle accidents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MCI, Neuropathy, PD 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If driving safety screen positive,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 driving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evaluation order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Prevent complications of immunotherapy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MS, Neuropathy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If steroids or disease modifying therapies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prescribed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 orders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(CBC, CMP, TSH, pregnancy test, VZV antibody, JCV index, urinalysis, EKG, ophthalmology)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Detect Wilson’s disease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PD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If symptoms onset &lt; age 55 years,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 ceruloplasmin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order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Detect and manage compulsive disorder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PD, RLS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If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compulsive </a:t>
                      </a:r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symptoms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, % discontinuation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of dopamine agonists orders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Detect iron deficiency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RLS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If no ferritin or anemia testing in past year,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 orders (iron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, total iron binding capacity, ferritin,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CBC)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953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1-24 at 12.58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6" y="556845"/>
            <a:ext cx="8983728" cy="577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1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372661"/>
              </p:ext>
            </p:extLst>
          </p:nvPr>
        </p:nvGraphicFramePr>
        <p:xfrm>
          <a:off x="116520" y="1576015"/>
          <a:ext cx="8919892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7460"/>
                <a:gridCol w="1704144"/>
                <a:gridCol w="1704144"/>
                <a:gridCol w="1704144"/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NPBRN Site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New Visits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Established Visits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Total </a:t>
                      </a:r>
                      <a:r>
                        <a:rPr lang="en-US" sz="1400" b="1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Visits/Year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Dartmouth-Hitchcock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8,150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30,260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38,410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Medical University of South Carolina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6,475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17,503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23,978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NorthShore University HealthSystem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10,904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24,583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35,487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Ochsner Health System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4,130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11,166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15,296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The Nebraska Medical Center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2,762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9,112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11,874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University of Arkansas for Medical Sciences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2,001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6,692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8,693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University of </a:t>
                      </a: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Pennsylvania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 Health System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8,674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22,080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30,754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Wake Forest University Baptist Medical Center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5,742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16,850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22,592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TOTALS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48,838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138,246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187,084*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6519" y="5930570"/>
            <a:ext cx="6400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Data for 2013; projecting to ~ 1 million total office visits over 5 years for the eight sites combined.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2248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PBRNDataFlow_v1.8 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 t="4932" r="18726" b="3356"/>
          <a:stretch/>
        </p:blipFill>
        <p:spPr>
          <a:xfrm rot="5400000">
            <a:off x="2286486" y="-1117495"/>
            <a:ext cx="4585517" cy="912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7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811739" y="1176388"/>
            <a:ext cx="5486400" cy="548640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8" name="Oval 7"/>
          <p:cNvSpPr/>
          <p:nvPr/>
        </p:nvSpPr>
        <p:spPr>
          <a:xfrm>
            <a:off x="2266950" y="1633588"/>
            <a:ext cx="4572000" cy="4572000"/>
          </a:xfrm>
          <a:prstGeom prst="ellipse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7" name="Oval 6"/>
          <p:cNvSpPr/>
          <p:nvPr/>
        </p:nvSpPr>
        <p:spPr>
          <a:xfrm>
            <a:off x="2724150" y="2090788"/>
            <a:ext cx="3657600" cy="3657600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6" name="Oval 5"/>
          <p:cNvSpPr/>
          <p:nvPr/>
        </p:nvSpPr>
        <p:spPr>
          <a:xfrm>
            <a:off x="3181350" y="2547988"/>
            <a:ext cx="2743200" cy="2743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5" name="Oval 4"/>
          <p:cNvSpPr>
            <a:spLocks/>
          </p:cNvSpPr>
          <p:nvPr/>
        </p:nvSpPr>
        <p:spPr>
          <a:xfrm>
            <a:off x="3638550" y="3005188"/>
            <a:ext cx="1828800" cy="18288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" name="Oval 3"/>
          <p:cNvSpPr/>
          <p:nvPr/>
        </p:nvSpPr>
        <p:spPr>
          <a:xfrm>
            <a:off x="4095750" y="3462388"/>
            <a:ext cx="914400" cy="914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095751" y="3687083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SCDS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16457968">
            <a:off x="3888910" y="3275482"/>
            <a:ext cx="1374250" cy="134031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Enrollment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Reports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046267">
            <a:off x="3514178" y="2817490"/>
            <a:ext cx="2196287" cy="1956638"/>
          </a:xfrm>
          <a:prstGeom prst="rect">
            <a:avLst/>
          </a:prstGeom>
          <a:noFill/>
        </p:spPr>
        <p:txBody>
          <a:bodyPr wrap="none" rtlCol="0">
            <a:prstTxWarp prst="textCircle">
              <a:avLst/>
            </a:prstTxWarp>
            <a:spAutoFit/>
          </a:bodyPr>
          <a:lstStyle/>
          <a:p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Quality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Reports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2782537" y="2445993"/>
            <a:ext cx="3552861" cy="335524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Descriptive Reports (Cohorts)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 rot="444483">
            <a:off x="2522086" y="1863796"/>
            <a:ext cx="4053292" cy="4028740"/>
          </a:xfrm>
          <a:prstGeom prst="rect">
            <a:avLst/>
          </a:prstGeom>
          <a:noFill/>
        </p:spPr>
        <p:txBody>
          <a:bodyPr wrap="none" rtlCol="0">
            <a:prstTxWarp prst="textCircle">
              <a:avLst/>
            </a:prstTxWarp>
            <a:spAutoFit/>
          </a:bodyPr>
          <a:lstStyle/>
          <a:p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Quality Improvement Projects (Baseline Data)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 rot="516273">
            <a:off x="2031143" y="1416051"/>
            <a:ext cx="5038493" cy="5103021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Quality Improvement Projects (Clinical Decision Support)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333195" y="2965014"/>
            <a:ext cx="4484989" cy="34702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Subgroup Based Adaptive Assignments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 rot="16200000">
            <a:off x="1731426" y="938420"/>
            <a:ext cx="5658761" cy="5759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Neurology Practice Based Research Network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904132" y="73510"/>
            <a:ext cx="1345891" cy="4245860"/>
            <a:chOff x="3904132" y="94788"/>
            <a:chExt cx="1345891" cy="4245860"/>
          </a:xfrm>
        </p:grpSpPr>
        <p:cxnSp>
          <p:nvCxnSpPr>
            <p:cNvPr id="37" name="Straight Arrow Connector 36"/>
            <p:cNvCxnSpPr/>
            <p:nvPr/>
          </p:nvCxnSpPr>
          <p:spPr>
            <a:xfrm flipV="1">
              <a:off x="4587405" y="492905"/>
              <a:ext cx="0" cy="384774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904132" y="94788"/>
              <a:ext cx="13458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Research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46431" y="625376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Our Quality Journey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855695" y="5705448"/>
            <a:ext cx="11614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Structure</a:t>
            </a:r>
          </a:p>
          <a:p>
            <a:pPr algn="ctr"/>
            <a:r>
              <a:rPr lang="en-US" b="1" dirty="0" smtClean="0"/>
              <a:t>Process</a:t>
            </a:r>
          </a:p>
          <a:p>
            <a:pPr algn="ctr"/>
            <a:r>
              <a:rPr lang="en-US" b="1" dirty="0" smtClean="0"/>
              <a:t>Outcomes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3306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  <p:bldP spid="6" grpId="0" animBg="1"/>
      <p:bldP spid="5" grpId="0" animBg="1"/>
      <p:bldP spid="4" grpId="0" animBg="1"/>
      <p:bldP spid="10" grpId="0"/>
      <p:bldP spid="13" grpId="0"/>
      <p:bldP spid="14" grpId="0"/>
      <p:bldP spid="17" grpId="0"/>
      <p:bldP spid="19" grpId="0"/>
      <p:bldP spid="22" grpId="2"/>
      <p:bldP spid="24" grpId="1"/>
      <p:bldP spid="34" grpId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28527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Aim 2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7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832661"/>
              </p:ext>
            </p:extLst>
          </p:nvPr>
        </p:nvGraphicFramePr>
        <p:xfrm>
          <a:off x="109615" y="86848"/>
          <a:ext cx="8937821" cy="6607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4161"/>
                <a:gridCol w="1767589"/>
                <a:gridCol w="5486071"/>
              </a:tblGrid>
              <a:tr h="5505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Disorder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Compared Treatments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Outcome Measures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05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Brain Tumors (seizures)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Lamotrigine 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Levetiracetam 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Valproic acid 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Survival (free of discontinuation, adjunctive therapy, seizures, hospice, death); 50% reduction of seizure frequency; Δ CES-D, GAD-7, KPS, MDASI, MoCA, NCCN 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05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Epilepsy </a:t>
                      </a:r>
                      <a:r>
                        <a:rPr lang="en-US" sz="1100" smtClean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(</a:t>
                      </a: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other seizures)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Lamotrigine 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Levetiracetam 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Valproic acid 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Survival (free of discontinuation, adjunctive therapy, seizures, death); 50% reduction of seizure frequency; Δ ESS, GAD-7, MoCA, NDDI-E, QOLIE-10 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05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MCI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Donepezil (hs)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Rivastigmine patch</a:t>
                      </a:r>
                      <a:b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Namenda XR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Survival (free of discontinuation, adjunctive therapy, dementia); Δ FAQ, GDS, MoCA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05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Migraine (prophylaxis)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Amitriptyline (hs)</a:t>
                      </a:r>
                      <a:b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Propranolol LA</a:t>
                      </a:r>
                      <a:b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Topiramate (bid)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Survival (free of discontinuation, adjunctive therapy, medication overuse, chronic transformation); 50% reduction of migraine frequency; Δ CES-D, GAD-7, ISI, MIDAS, MSQ 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05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Migraine  (abortive)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Sumatriptan 100 mg (po)</a:t>
                      </a:r>
                      <a:b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Rizatriptan 10 mg (po)</a:t>
                      </a:r>
                      <a:b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Zolmitriptan 5 mg (po)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Survival (free of discontinuation, adjunctive therapy,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medication overuse, chronic transformation</a:t>
                      </a: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)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; 2 hours pain relief; 2 hours and 24 hours pain free; Δ CES-D, GAD-7, ISI, MIDAS, MSQ 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05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mTBI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Omega-3 fatty acids </a:t>
                      </a:r>
                      <a:endParaRPr lang="en-US" sz="11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Education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only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Survival (free of discontinuation,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adjunctive therapy); RPCQ/Symptom Inventory (2 weeks, 3 months); Δ CES-D, GAD-7, ISI (3 months) 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05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MS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Acthar (SQ)</a:t>
                      </a:r>
                      <a:b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Methylprednisolone (IV)</a:t>
                      </a:r>
                      <a:b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Crossover (relapses)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Survival (free of discontinuation,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adjunctive therapy, relapse, disease progression); Δ 9-hole peg, 25 ft walk, CES-D, EDSS, FSS, GAD-7, MoCA 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05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Neuropathy (painful)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Duloxetine (am)</a:t>
                      </a:r>
                      <a:b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Pregabalin (bid)</a:t>
                      </a:r>
                      <a:b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Amitryptiline (hs) 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Survival (free of discontinuation,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adjunctive therapy); Δ CES-D, EQ-5D, Neuropathic Pain scale 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05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PD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Pramipexole ER</a:t>
                      </a:r>
                      <a:b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Ropinirole XL</a:t>
                      </a:r>
                      <a:b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Rotigotine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patch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Survival (free of discontinuation, adjunctive therapy, levodopa, dyskinesias, motor fluctuations, freezing, falls, nursing home, death); Δ 9-hole peg, ESS, GDS, MoCA, UPDRS 1-6 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05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RLS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Pramipexole (hs) </a:t>
                      </a:r>
                      <a:b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Ropinirole (hs)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Rotigotine patch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Survival (free of discontinuation, adjunctive therapy, augmentation, impulse control); Δ CES-D, ESS, GAD-7, IRLSSG, ISI, PSQI 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05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Stroke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Aspirin</a:t>
                      </a:r>
                      <a:b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Clopidogrel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Clopidogrel (</a:t>
                      </a:r>
                      <a:r>
                        <a:rPr lang="en-US" sz="1100" i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CYP2C19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Survival (free of discontinuation, adjunctive therapy, transient ischemic attack, ischemic stroke, intracranial hemorrhage, systemic hemorrhage, myocardial infarction, cancer, nursing home, death); Δ Barthel index, MoCA, mRankin, NIHSS </a:t>
                      </a:r>
                      <a:endParaRPr lang="en-US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15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685131"/>
              </p:ext>
            </p:extLst>
          </p:nvPr>
        </p:nvGraphicFramePr>
        <p:xfrm>
          <a:off x="93217" y="1397000"/>
          <a:ext cx="8951399" cy="419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8060"/>
                <a:gridCol w="4090603"/>
                <a:gridCol w="1243808"/>
                <a:gridCol w="1358928"/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Disorder 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ICD-9 Codes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New Patients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Total </a:t>
                      </a:r>
                      <a:r>
                        <a:rPr lang="en-US" sz="1400" b="1" dirty="0" smtClean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Patients*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Brain Tumors 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191x, 198.3, 198.4, 215.9, 225.1, 225.2, 237.5, 237.6, 239.6, 239.7, V12.41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335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810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Epilepsy 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7865" algn="l"/>
                        </a:tabLs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345x, 780.39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774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2,194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Mild Cognitive Impairment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780.93, 331.83 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798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1,100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Migraine 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346x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1,408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2,682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Mild Traumatic Brain Injury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850.9, 310.2, 850.11, 850.12, 850.5, 850.0, 850.49, 959.01, 857.69, 854.09, 854.0, 908.9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398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468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Multiple Sclerosis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340x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179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701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Neuropathy 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356.9, 355.9, 357.4, 357.2, 357.5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804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1,236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Parkinson’s Disease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332x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463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1,361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Restless Legs Syndrome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333.94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382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644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Stroke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433x, 434x, 435x, 436x, 437x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865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1,231</a:t>
                      </a:r>
                      <a:endParaRPr lang="en-US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3217" y="6015696"/>
            <a:ext cx="5639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 Data for 2013; projecting to &gt;30,000 new patients over 5 years at the NorthShore site.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2194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est_Advances_of_2015__Picks_from_the_Neurology.1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73" y="-3175"/>
            <a:ext cx="7302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5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_Advances_of_2015__Picks_from_the_Neurology.1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817"/>
            <a:ext cx="9144625" cy="498555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-19538" y="2784233"/>
            <a:ext cx="2442307" cy="160215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061307" y="19538"/>
            <a:ext cx="6867770" cy="1406769"/>
            <a:chOff x="2061307" y="19538"/>
            <a:chExt cx="6867770" cy="1406769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2061307" y="19538"/>
              <a:ext cx="6867770" cy="1406769"/>
            </a:xfrm>
            <a:prstGeom prst="wedgeRoundRectCallout">
              <a:avLst>
                <a:gd name="adj1" fmla="val -71993"/>
                <a:gd name="adj2" fmla="val 113620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27385" y="48849"/>
              <a:ext cx="656492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The </a:t>
              </a:r>
              <a:r>
                <a:rPr lang="en-US" sz="1600" dirty="0"/>
                <a:t>authors’ group is a leader in </a:t>
              </a:r>
              <a:r>
                <a:rPr lang="en-US" sz="1600" dirty="0" smtClean="0"/>
                <a:t>successfully implementing </a:t>
              </a:r>
              <a:r>
                <a:rPr lang="en-US" sz="1600" dirty="0"/>
                <a:t>these </a:t>
              </a:r>
              <a:r>
                <a:rPr lang="en-US" sz="1600" dirty="0" smtClean="0"/>
                <a:t>futuristic ideas </a:t>
              </a:r>
              <a:r>
                <a:rPr lang="en-US" sz="1600" dirty="0"/>
                <a:t>into neurological practice. </a:t>
              </a:r>
              <a:r>
                <a:rPr lang="en-US" sz="1600" dirty="0" smtClean="0"/>
                <a:t>All neurologists </a:t>
              </a:r>
              <a:r>
                <a:rPr lang="en-US" sz="1600" dirty="0"/>
                <a:t>should study their </a:t>
              </a:r>
              <a:r>
                <a:rPr lang="en-US" sz="1600" dirty="0" smtClean="0"/>
                <a:t>project and </a:t>
              </a:r>
              <a:r>
                <a:rPr lang="en-US" sz="1600" dirty="0"/>
                <a:t>consider whether and how </a:t>
              </a:r>
              <a:r>
                <a:rPr lang="en-US" sz="1600" dirty="0" smtClean="0"/>
                <a:t>to work </a:t>
              </a:r>
              <a:r>
                <a:rPr lang="en-US" sz="1600" dirty="0"/>
                <a:t>with their medical </a:t>
              </a:r>
              <a:r>
                <a:rPr lang="en-US" sz="1600" dirty="0" smtClean="0"/>
                <a:t>informatics experts </a:t>
              </a:r>
              <a:r>
                <a:rPr lang="en-US" sz="1600" dirty="0"/>
                <a:t>to exploit the </a:t>
              </a:r>
              <a:r>
                <a:rPr lang="en-US" sz="1600" dirty="0" smtClean="0"/>
                <a:t>potential of their electronic </a:t>
              </a:r>
              <a:r>
                <a:rPr lang="en-US" sz="1600" dirty="0"/>
                <a:t>health records to </a:t>
              </a:r>
              <a:r>
                <a:rPr lang="en-US" sz="1600" dirty="0" smtClean="0"/>
                <a:t>further practice </a:t>
              </a:r>
              <a:r>
                <a:rPr lang="en-US" sz="1600" dirty="0"/>
                <a:t>improvements in quality </a:t>
              </a:r>
              <a:r>
                <a:rPr lang="en-US" sz="1600" dirty="0" smtClean="0"/>
                <a:t>and comparative </a:t>
              </a:r>
              <a:r>
                <a:rPr lang="en-US" sz="1600" dirty="0"/>
                <a:t>effectiveness research.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100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263166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Data Democratization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18" t="4416" r="24881" b="40025"/>
          <a:stretch/>
        </p:blipFill>
        <p:spPr>
          <a:xfrm>
            <a:off x="199221" y="1469413"/>
            <a:ext cx="5067723" cy="4846320"/>
          </a:xfrm>
        </p:spPr>
      </p:pic>
      <p:sp>
        <p:nvSpPr>
          <p:cNvPr id="5" name="Oval Callout 4"/>
          <p:cNvSpPr/>
          <p:nvPr/>
        </p:nvSpPr>
        <p:spPr bwMode="auto">
          <a:xfrm>
            <a:off x="3561102" y="2274126"/>
            <a:ext cx="4855922" cy="1133142"/>
          </a:xfrm>
          <a:prstGeom prst="wedgeEllipseCallout">
            <a:avLst>
              <a:gd name="adj1" fmla="val -51603"/>
              <a:gd name="adj2" fmla="val 26236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Callout 5"/>
          <p:cNvSpPr/>
          <p:nvPr/>
        </p:nvSpPr>
        <p:spPr bwMode="auto">
          <a:xfrm>
            <a:off x="4681728" y="1729466"/>
            <a:ext cx="4437369" cy="2029694"/>
          </a:xfrm>
          <a:prstGeom prst="wedgeEllipseCallout">
            <a:avLst>
              <a:gd name="adj1" fmla="val -74929"/>
              <a:gd name="adj2" fmla="val 29917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0950" y="2406279"/>
            <a:ext cx="4121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Of the people, by the people,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for the people!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27009" y="4867397"/>
            <a:ext cx="2736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Quality Improvement and Practice-Based Research in Neurology Using the EMR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48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Quality Stages by Disorder</a:t>
            </a:r>
            <a:endParaRPr lang="en-US" b="1" dirty="0">
              <a:solidFill>
                <a:srgbClr val="4F81BD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168637"/>
              </p:ext>
            </p:extLst>
          </p:nvPr>
        </p:nvGraphicFramePr>
        <p:xfrm>
          <a:off x="1068339" y="1600200"/>
          <a:ext cx="7957457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4564" y="3741162"/>
            <a:ext cx="1180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SCDS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04564" y="3484697"/>
            <a:ext cx="1196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Enrollment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564" y="2924221"/>
            <a:ext cx="1199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Descriptive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04564" y="2654928"/>
            <a:ext cx="1196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QI (baseline)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59901" y="2387223"/>
            <a:ext cx="1241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CDS/SUBA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04564" y="2130758"/>
            <a:ext cx="1196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NPBRN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04564" y="3141021"/>
            <a:ext cx="1212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Data Quality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8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lix_tr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133" y="321291"/>
            <a:ext cx="4538116" cy="4768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68826" y="5806627"/>
            <a:ext cx="4575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The DodoNA Project: </a:t>
            </a:r>
            <a:r>
              <a:rPr lang="en-US" sz="2000" b="1" i="1" dirty="0" smtClean="0">
                <a:solidFill>
                  <a:schemeClr val="accent1"/>
                </a:solidFill>
              </a:rPr>
              <a:t>DNA predictions to improve neurological health</a:t>
            </a:r>
            <a:endParaRPr lang="en-US" sz="2000" b="1" i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630" y="2385949"/>
            <a:ext cx="3168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2634" y="307872"/>
            <a:ext cx="44020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Dodona was an oracle of ancient Greece, where priestesses interpreted the rustling leaves of a sacred oak tree to predict the future and to guide actions to improve fate. 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Just </a:t>
            </a:r>
            <a:r>
              <a:rPr lang="en-US" dirty="0"/>
              <a:t>as at </a:t>
            </a:r>
            <a:r>
              <a:rPr lang="en-US" u="sng" dirty="0"/>
              <a:t>D</a:t>
            </a:r>
            <a:r>
              <a:rPr lang="en-US" dirty="0"/>
              <a:t>odo</a:t>
            </a:r>
            <a:r>
              <a:rPr lang="en-US" u="sng" dirty="0"/>
              <a:t>NA</a:t>
            </a:r>
            <a:r>
              <a:rPr lang="en-US" dirty="0"/>
              <a:t>, we can interpret subtle variations in </a:t>
            </a:r>
            <a:r>
              <a:rPr lang="en-US" u="sng" dirty="0"/>
              <a:t>DNA</a:t>
            </a:r>
            <a:r>
              <a:rPr lang="en-US" dirty="0"/>
              <a:t>, the “tree of life”, to predict outcomes </a:t>
            </a:r>
            <a:r>
              <a:rPr lang="en-US" dirty="0" smtClean="0"/>
              <a:t>and </a:t>
            </a:r>
            <a:r>
              <a:rPr lang="en-US" dirty="0"/>
              <a:t>to improve </a:t>
            </a:r>
            <a:r>
              <a:rPr lang="en-US" dirty="0" smtClean="0"/>
              <a:t>health</a:t>
            </a:r>
            <a:r>
              <a:rPr lang="en-US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339" y="2975631"/>
            <a:ext cx="374974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11 longitudinal </a:t>
            </a:r>
            <a:r>
              <a:rPr lang="en-US" dirty="0" smtClean="0">
                <a:solidFill>
                  <a:srgbClr val="000000"/>
                </a:solidFill>
              </a:rPr>
              <a:t>cohorts 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1,000 </a:t>
            </a:r>
            <a:r>
              <a:rPr lang="en-US" dirty="0" smtClean="0">
                <a:solidFill>
                  <a:srgbClr val="000000"/>
                </a:solidFill>
              </a:rPr>
              <a:t>subjects per cohort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1,000 fields </a:t>
            </a:r>
            <a:r>
              <a:rPr lang="en-US" dirty="0">
                <a:solidFill>
                  <a:srgbClr val="000000"/>
                </a:solidFill>
              </a:rPr>
              <a:t>of data per </a:t>
            </a:r>
            <a:r>
              <a:rPr lang="en-US" dirty="0" smtClean="0">
                <a:solidFill>
                  <a:srgbClr val="000000"/>
                </a:solidFill>
              </a:rPr>
              <a:t>office visit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10 </a:t>
            </a:r>
            <a:r>
              <a:rPr lang="en-US" dirty="0">
                <a:solidFill>
                  <a:srgbClr val="000000"/>
                </a:solidFill>
              </a:rPr>
              <a:t>years </a:t>
            </a:r>
            <a:r>
              <a:rPr lang="en-US" dirty="0" smtClean="0">
                <a:solidFill>
                  <a:srgbClr val="000000"/>
                </a:solidFill>
              </a:rPr>
              <a:t>median follow up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1,000 DNAs per cohort </a:t>
            </a: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1 million SNPs per DNA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3767" y="5806627"/>
            <a:ext cx="407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“CLINOMICS”– integrating genomic and clinical practice data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208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DodoNA Project</a:t>
            </a:r>
            <a:endParaRPr lang="en-US" b="1" dirty="0">
              <a:solidFill>
                <a:srgbClr val="4F81BD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9805669"/>
              </p:ext>
            </p:extLst>
          </p:nvPr>
        </p:nvGraphicFramePr>
        <p:xfrm>
          <a:off x="102633" y="1600200"/>
          <a:ext cx="8929112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93528" y="6306140"/>
            <a:ext cx="5570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2,623 subjects total as of January 24, 2016 (1 million SNP genotypes each)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1030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3506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4F81BD"/>
                </a:solidFill>
              </a:rPr>
              <a:t>Stage 1: Structured Clinical Documentation Support (SCDS) </a:t>
            </a:r>
            <a:endParaRPr lang="en-US" sz="32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85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832" y="3191420"/>
            <a:ext cx="8415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accent1"/>
                </a:solidFill>
              </a:rPr>
              <a:t>Live Demonstration of Parkinson’s Disease SCDS toolkit</a:t>
            </a:r>
            <a:endParaRPr lang="en-US" sz="28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7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259" y="3897923"/>
            <a:ext cx="6776775" cy="287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159361" y="138539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BPAs</a:t>
            </a:r>
            <a:endParaRPr lang="en-US" b="1" dirty="0">
              <a:solidFill>
                <a:srgbClr val="4F81BD"/>
              </a:solidFill>
            </a:endParaRPr>
          </a:p>
        </p:txBody>
      </p:sp>
      <p:pic>
        <p:nvPicPr>
          <p:cNvPr id="5" name="Picture 4" descr="Screen Shot 2016-01-24 at 12.46.2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"/>
          <a:stretch/>
        </p:blipFill>
        <p:spPr>
          <a:xfrm>
            <a:off x="1182077" y="90804"/>
            <a:ext cx="6796532" cy="374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7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3587</TotalTime>
  <Words>1549</Words>
  <Application>Microsoft Office PowerPoint</Application>
  <PresentationFormat>On-screen Show (4:3)</PresentationFormat>
  <Paragraphs>273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Quality Improvement and Practice-Based Research in Neurology Using the EMR</vt:lpstr>
      <vt:lpstr>Conflict of Interest</vt:lpstr>
      <vt:lpstr>PowerPoint Presentation</vt:lpstr>
      <vt:lpstr>Quality Stages by Disorder</vt:lpstr>
      <vt:lpstr>PowerPoint Presentation</vt:lpstr>
      <vt:lpstr>DodoNA Project</vt:lpstr>
      <vt:lpstr>Stage 1: Structured Clinical Documentation Support (SCDS) </vt:lpstr>
      <vt:lpstr>PowerPoint Presentation</vt:lpstr>
      <vt:lpstr>PowerPoint Presentation</vt:lpstr>
      <vt:lpstr>PowerPoint Presentation</vt:lpstr>
      <vt:lpstr>PowerPoint Presentation</vt:lpstr>
      <vt:lpstr>Stage 2: Enrollment Reports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Stage 3: Quality Reports</vt:lpstr>
      <vt:lpstr>PowerPoint Presentation</vt:lpstr>
      <vt:lpstr>Stage 4: Descriptive Cohort Reports</vt:lpstr>
      <vt:lpstr>PowerPoint Presentation</vt:lpstr>
      <vt:lpstr>PowerPoint Presentation</vt:lpstr>
      <vt:lpstr>Next Steps: QI, SUBA, NPBRN</vt:lpstr>
      <vt:lpstr>Quality Improvement and Practice-Based Research in Neurology Using the EMR</vt:lpstr>
      <vt:lpstr>Aim 1</vt:lpstr>
      <vt:lpstr>PowerPoint Presentation</vt:lpstr>
      <vt:lpstr>PowerPoint Presentation</vt:lpstr>
      <vt:lpstr>PowerPoint Presentation</vt:lpstr>
      <vt:lpstr>PowerPoint Presentation</vt:lpstr>
      <vt:lpstr>Aim 2</vt:lpstr>
      <vt:lpstr>PowerPoint Presentation</vt:lpstr>
      <vt:lpstr>PowerPoint Presentation</vt:lpstr>
      <vt:lpstr>PowerPoint Presentation</vt:lpstr>
      <vt:lpstr>PowerPoint Presentation</vt:lpstr>
      <vt:lpstr>Data Democratization</vt:lpstr>
    </vt:vector>
  </TitlesOfParts>
  <Company>NORTHSHORE UNIVERSITY HEALTHSYSTEM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DEMETRIUS MARAGANORE</dc:creator>
  <cp:lastModifiedBy>administrator</cp:lastModifiedBy>
  <cp:revision>354</cp:revision>
  <cp:lastPrinted>2015-04-05T01:59:44Z</cp:lastPrinted>
  <dcterms:created xsi:type="dcterms:W3CDTF">2014-11-05T01:38:08Z</dcterms:created>
  <dcterms:modified xsi:type="dcterms:W3CDTF">2016-01-27T18:20:39Z</dcterms:modified>
</cp:coreProperties>
</file>