
<file path=[Content_Types].xml><?xml version="1.0" encoding="utf-8"?>
<Types xmlns="http://schemas.openxmlformats.org/package/2006/content-types">
  <Default Extension="png" ContentType="image/png"/>
  <Default Extension="jpeg" ContentType="image/jpeg"/>
  <Default Extension="m4a" ContentType="audio/unknown"/>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7"/>
  </p:notesMasterIdLst>
  <p:sldIdLst>
    <p:sldId id="256" r:id="rId2"/>
    <p:sldId id="257" r:id="rId3"/>
    <p:sldId id="258" r:id="rId4"/>
    <p:sldId id="259" r:id="rId5"/>
    <p:sldId id="260" r:id="rId6"/>
    <p:sldId id="261" r:id="rId7"/>
    <p:sldId id="262" r:id="rId8"/>
    <p:sldId id="265" r:id="rId9"/>
    <p:sldId id="266" r:id="rId10"/>
    <p:sldId id="342" r:id="rId11"/>
    <p:sldId id="264" r:id="rId12"/>
    <p:sldId id="343" r:id="rId13"/>
    <p:sldId id="272" r:id="rId14"/>
    <p:sldId id="273" r:id="rId15"/>
    <p:sldId id="274" r:id="rId16"/>
    <p:sldId id="275" r:id="rId17"/>
    <p:sldId id="276" r:id="rId18"/>
    <p:sldId id="345" r:id="rId19"/>
    <p:sldId id="283" r:id="rId20"/>
    <p:sldId id="285" r:id="rId21"/>
    <p:sldId id="287" r:id="rId22"/>
    <p:sldId id="277" r:id="rId23"/>
    <p:sldId id="288" r:id="rId24"/>
    <p:sldId id="290" r:id="rId25"/>
    <p:sldId id="292" r:id="rId26"/>
    <p:sldId id="294" r:id="rId27"/>
    <p:sldId id="278" r:id="rId28"/>
    <p:sldId id="295" r:id="rId29"/>
    <p:sldId id="301" r:id="rId30"/>
    <p:sldId id="296" r:id="rId31"/>
    <p:sldId id="279" r:id="rId32"/>
    <p:sldId id="280" r:id="rId33"/>
    <p:sldId id="321" r:id="rId34"/>
    <p:sldId id="316" r:id="rId35"/>
    <p:sldId id="352" r:id="rId36"/>
    <p:sldId id="351" r:id="rId37"/>
    <p:sldId id="346" r:id="rId38"/>
    <p:sldId id="319" r:id="rId39"/>
    <p:sldId id="281" r:id="rId40"/>
    <p:sldId id="331" r:id="rId41"/>
    <p:sldId id="309" r:id="rId42"/>
    <p:sldId id="336" r:id="rId43"/>
    <p:sldId id="320" r:id="rId44"/>
    <p:sldId id="347" r:id="rId45"/>
    <p:sldId id="332" r:id="rId46"/>
    <p:sldId id="330" r:id="rId47"/>
    <p:sldId id="348" r:id="rId48"/>
    <p:sldId id="270" r:id="rId49"/>
    <p:sldId id="282" r:id="rId50"/>
    <p:sldId id="324" r:id="rId51"/>
    <p:sldId id="325" r:id="rId52"/>
    <p:sldId id="339" r:id="rId53"/>
    <p:sldId id="323" r:id="rId54"/>
    <p:sldId id="327" r:id="rId55"/>
    <p:sldId id="337" r:id="rId56"/>
    <p:sldId id="338" r:id="rId57"/>
    <p:sldId id="349" r:id="rId58"/>
    <p:sldId id="312" r:id="rId59"/>
    <p:sldId id="302" r:id="rId60"/>
    <p:sldId id="304" r:id="rId61"/>
    <p:sldId id="314" r:id="rId62"/>
    <p:sldId id="334" r:id="rId63"/>
    <p:sldId id="315" r:id="rId64"/>
    <p:sldId id="318" r:id="rId65"/>
    <p:sldId id="354" r:id="rId66"/>
    <p:sldId id="305" r:id="rId67"/>
    <p:sldId id="335" r:id="rId68"/>
    <p:sldId id="306" r:id="rId69"/>
    <p:sldId id="350" r:id="rId70"/>
    <p:sldId id="356" r:id="rId71"/>
    <p:sldId id="329" r:id="rId72"/>
    <p:sldId id="311" r:id="rId73"/>
    <p:sldId id="353" r:id="rId74"/>
    <p:sldId id="355" r:id="rId75"/>
    <p:sldId id="357" r:id="rId7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54" autoAdjust="0"/>
    <p:restoredTop sz="85396" autoAdjust="0"/>
  </p:normalViewPr>
  <p:slideViewPr>
    <p:cSldViewPr snapToGrid="0" snapToObjects="1">
      <p:cViewPr varScale="1">
        <p:scale>
          <a:sx n="97" d="100"/>
          <a:sy n="97" d="100"/>
        </p:scale>
        <p:origin x="-1422"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722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8859B8-8A88-1943-9334-DAD6540D1FA6}" type="datetimeFigureOut">
              <a:rPr lang="en-US" smtClean="0"/>
              <a:t>8/25/2015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3486A2-5976-C142-A8B9-478C601F6279}" type="slidenum">
              <a:rPr lang="en-US" smtClean="0"/>
              <a:t>‹#›</a:t>
            </a:fld>
            <a:endParaRPr lang="en-US"/>
          </a:p>
        </p:txBody>
      </p:sp>
    </p:spTree>
    <p:extLst>
      <p:ext uri="{BB962C8B-B14F-4D97-AF65-F5344CB8AC3E}">
        <p14:creationId xmlns:p14="http://schemas.microsoft.com/office/powerpoint/2010/main" val="46523975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0000"/>
              </a:solidFill>
            </a:endParaRPr>
          </a:p>
        </p:txBody>
      </p:sp>
      <p:sp>
        <p:nvSpPr>
          <p:cNvPr id="4" name="Slide Number Placeholder 3"/>
          <p:cNvSpPr>
            <a:spLocks noGrp="1"/>
          </p:cNvSpPr>
          <p:nvPr>
            <p:ph type="sldNum" sz="quarter" idx="10"/>
          </p:nvPr>
        </p:nvSpPr>
        <p:spPr/>
        <p:txBody>
          <a:bodyPr/>
          <a:lstStyle/>
          <a:p>
            <a:fld id="{1B3486A2-5976-C142-A8B9-478C601F6279}" type="slidenum">
              <a:rPr lang="en-US" smtClean="0"/>
              <a:t>4</a:t>
            </a:fld>
            <a:endParaRPr lang="en-US"/>
          </a:p>
        </p:txBody>
      </p:sp>
    </p:spTree>
    <p:extLst>
      <p:ext uri="{BB962C8B-B14F-4D97-AF65-F5344CB8AC3E}">
        <p14:creationId xmlns:p14="http://schemas.microsoft.com/office/powerpoint/2010/main" val="31765041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Right temporal,</a:t>
            </a:r>
            <a:r>
              <a:rPr lang="en-US" baseline="0" dirty="0" smtClean="0"/>
              <a:t> right occipital (lateral margin of CC), left frontal, bilateral centrum semiovale. No enhancement. </a:t>
            </a:r>
            <a:endParaRPr lang="en-US" dirty="0"/>
          </a:p>
        </p:txBody>
      </p:sp>
      <p:sp>
        <p:nvSpPr>
          <p:cNvPr id="4" name="Slide Number Placeholder 3"/>
          <p:cNvSpPr>
            <a:spLocks noGrp="1"/>
          </p:cNvSpPr>
          <p:nvPr>
            <p:ph type="sldNum" sz="quarter" idx="10"/>
          </p:nvPr>
        </p:nvSpPr>
        <p:spPr/>
        <p:txBody>
          <a:bodyPr/>
          <a:lstStyle/>
          <a:p>
            <a:fld id="{1B3486A2-5976-C142-A8B9-478C601F6279}" type="slidenum">
              <a:rPr lang="en-US" smtClean="0"/>
              <a:t>22</a:t>
            </a:fld>
            <a:endParaRPr lang="en-US" dirty="0"/>
          </a:p>
        </p:txBody>
      </p:sp>
    </p:spTree>
    <p:extLst>
      <p:ext uri="{BB962C8B-B14F-4D97-AF65-F5344CB8AC3E}">
        <p14:creationId xmlns:p14="http://schemas.microsoft.com/office/powerpoint/2010/main" val="2679287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respecting</a:t>
            </a:r>
            <a:r>
              <a:rPr lang="en-US" baseline="0" dirty="0" smtClean="0"/>
              <a:t> particular vascular territories; small strokes</a:t>
            </a:r>
          </a:p>
        </p:txBody>
      </p:sp>
      <p:sp>
        <p:nvSpPr>
          <p:cNvPr id="4" name="Slide Number Placeholder 3"/>
          <p:cNvSpPr>
            <a:spLocks noGrp="1"/>
          </p:cNvSpPr>
          <p:nvPr>
            <p:ph type="sldNum" sz="quarter" idx="10"/>
          </p:nvPr>
        </p:nvSpPr>
        <p:spPr/>
        <p:txBody>
          <a:bodyPr/>
          <a:lstStyle/>
          <a:p>
            <a:fld id="{1B3486A2-5976-C142-A8B9-478C601F6279}" type="slidenum">
              <a:rPr lang="en-US" smtClean="0"/>
              <a:t>23</a:t>
            </a:fld>
            <a:endParaRPr lang="en-US" dirty="0"/>
          </a:p>
        </p:txBody>
      </p:sp>
    </p:spTree>
    <p:extLst>
      <p:ext uri="{BB962C8B-B14F-4D97-AF65-F5344CB8AC3E}">
        <p14:creationId xmlns:p14="http://schemas.microsoft.com/office/powerpoint/2010/main" val="25900310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Subacute stroke enhances; different age strokes</a:t>
            </a:r>
            <a:endParaRPr lang="en-US" dirty="0"/>
          </a:p>
        </p:txBody>
      </p:sp>
      <p:sp>
        <p:nvSpPr>
          <p:cNvPr id="4" name="Slide Number Placeholder 3"/>
          <p:cNvSpPr>
            <a:spLocks noGrp="1"/>
          </p:cNvSpPr>
          <p:nvPr>
            <p:ph type="sldNum" sz="quarter" idx="10"/>
          </p:nvPr>
        </p:nvSpPr>
        <p:spPr/>
        <p:txBody>
          <a:bodyPr/>
          <a:lstStyle/>
          <a:p>
            <a:fld id="{1B3486A2-5976-C142-A8B9-478C601F6279}" type="slidenum">
              <a:rPr lang="en-US" smtClean="0"/>
              <a:t>26</a:t>
            </a:fld>
            <a:endParaRPr lang="en-US" dirty="0"/>
          </a:p>
        </p:txBody>
      </p:sp>
    </p:spTree>
    <p:extLst>
      <p:ext uri="{BB962C8B-B14F-4D97-AF65-F5344CB8AC3E}">
        <p14:creationId xmlns:p14="http://schemas.microsoft.com/office/powerpoint/2010/main" val="38167016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Mra shows</a:t>
            </a:r>
            <a:r>
              <a:rPr lang="en-US" baseline="0" dirty="0" smtClean="0"/>
              <a:t> normal large and medium vessels</a:t>
            </a:r>
          </a:p>
          <a:p>
            <a:r>
              <a:rPr lang="en-US" baseline="0" dirty="0" smtClean="0"/>
              <a:t>Even conv angio has false neg of 20-30% this includes small vessel vasculitis</a:t>
            </a:r>
            <a:endParaRPr lang="en-US" dirty="0"/>
          </a:p>
        </p:txBody>
      </p:sp>
      <p:sp>
        <p:nvSpPr>
          <p:cNvPr id="4" name="Slide Number Placeholder 3"/>
          <p:cNvSpPr>
            <a:spLocks noGrp="1"/>
          </p:cNvSpPr>
          <p:nvPr>
            <p:ph type="sldNum" sz="quarter" idx="10"/>
          </p:nvPr>
        </p:nvSpPr>
        <p:spPr/>
        <p:txBody>
          <a:bodyPr/>
          <a:lstStyle/>
          <a:p>
            <a:fld id="{1B3486A2-5976-C142-A8B9-478C601F6279}" type="slidenum">
              <a:rPr lang="en-US" smtClean="0"/>
              <a:t>30</a:t>
            </a:fld>
            <a:endParaRPr lang="en-US" dirty="0"/>
          </a:p>
        </p:txBody>
      </p:sp>
    </p:spTree>
    <p:extLst>
      <p:ext uri="{BB962C8B-B14F-4D97-AF65-F5344CB8AC3E}">
        <p14:creationId xmlns:p14="http://schemas.microsoft.com/office/powerpoint/2010/main" val="4663478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3486A2-5976-C142-A8B9-478C601F6279}" type="slidenum">
              <a:rPr lang="en-US" smtClean="0"/>
              <a:t>33</a:t>
            </a:fld>
            <a:endParaRPr lang="en-US" dirty="0"/>
          </a:p>
        </p:txBody>
      </p:sp>
    </p:spTree>
    <p:extLst>
      <p:ext uri="{BB962C8B-B14F-4D97-AF65-F5344CB8AC3E}">
        <p14:creationId xmlns:p14="http://schemas.microsoft.com/office/powerpoint/2010/main" val="35176340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Vasculopathy</a:t>
            </a:r>
            <a:r>
              <a:rPr lang="en-US" baseline="0" dirty="0" smtClean="0"/>
              <a:t> affecting small vessels</a:t>
            </a:r>
            <a:endParaRPr lang="en-US" dirty="0"/>
          </a:p>
        </p:txBody>
      </p:sp>
      <p:sp>
        <p:nvSpPr>
          <p:cNvPr id="4" name="Slide Number Placeholder 3"/>
          <p:cNvSpPr>
            <a:spLocks noGrp="1"/>
          </p:cNvSpPr>
          <p:nvPr>
            <p:ph type="sldNum" sz="quarter" idx="10"/>
          </p:nvPr>
        </p:nvSpPr>
        <p:spPr/>
        <p:txBody>
          <a:bodyPr/>
          <a:lstStyle/>
          <a:p>
            <a:fld id="{1B3486A2-5976-C142-A8B9-478C601F6279}" type="slidenum">
              <a:rPr lang="en-US" smtClean="0"/>
              <a:t>34</a:t>
            </a:fld>
            <a:endParaRPr lang="en-US" dirty="0"/>
          </a:p>
        </p:txBody>
      </p:sp>
    </p:spTree>
    <p:extLst>
      <p:ext uri="{BB962C8B-B14F-4D97-AF65-F5344CB8AC3E}">
        <p14:creationId xmlns:p14="http://schemas.microsoft.com/office/powerpoint/2010/main" val="21916965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Likely</a:t>
            </a:r>
            <a:r>
              <a:rPr lang="en-US" baseline="0" dirty="0" smtClean="0"/>
              <a:t> not small </a:t>
            </a:r>
            <a:r>
              <a:rPr lang="en-US" b="1" baseline="0" dirty="0" smtClean="0"/>
              <a:t>metastatic</a:t>
            </a:r>
            <a:r>
              <a:rPr lang="en-US" baseline="0" dirty="0" smtClean="0"/>
              <a:t> tumors; although &gt;50% of brain tumors are mets; usually gray white junction due to mech of hematogenous spread and where vessel diameter changes or watershed areas; why not: little enhancement, not well circumscribed lesions, no primary found on body imaging – ct c/a/p.</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Is vascular process but not </a:t>
            </a:r>
            <a:r>
              <a:rPr lang="en-US" b="1" dirty="0" smtClean="0"/>
              <a:t>cardioembolic</a:t>
            </a:r>
            <a:r>
              <a:rPr lang="en-US" dirty="0" smtClean="0"/>
              <a:t> stroke although was placed on xarelto</a:t>
            </a:r>
            <a:r>
              <a:rPr lang="en-US" baseline="0" dirty="0" smtClean="0"/>
              <a:t> for a fib – vasculitis tx different from cardioembolic stroke which is important to consider in this case with continued decline</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1B3486A2-5976-C142-A8B9-478C601F6279}" type="slidenum">
              <a:rPr lang="en-US" smtClean="0"/>
              <a:t>35</a:t>
            </a:fld>
            <a:endParaRPr lang="en-US" dirty="0"/>
          </a:p>
        </p:txBody>
      </p:sp>
    </p:spTree>
    <p:extLst>
      <p:ext uri="{BB962C8B-B14F-4D97-AF65-F5344CB8AC3E}">
        <p14:creationId xmlns:p14="http://schemas.microsoft.com/office/powerpoint/2010/main" val="5283529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1B3486A2-5976-C142-A8B9-478C601F6279}" type="slidenum">
              <a:rPr lang="en-US" smtClean="0"/>
              <a:t>37</a:t>
            </a:fld>
            <a:endParaRPr lang="en-US" dirty="0"/>
          </a:p>
        </p:txBody>
      </p:sp>
    </p:spTree>
    <p:extLst>
      <p:ext uri="{BB962C8B-B14F-4D97-AF65-F5344CB8AC3E}">
        <p14:creationId xmlns:p14="http://schemas.microsoft.com/office/powerpoint/2010/main" val="5283529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3486A2-5976-C142-A8B9-478C601F6279}" type="slidenum">
              <a:rPr lang="en-US" smtClean="0"/>
              <a:t>38</a:t>
            </a:fld>
            <a:endParaRPr lang="en-US" dirty="0"/>
          </a:p>
        </p:txBody>
      </p:sp>
    </p:spTree>
    <p:extLst>
      <p:ext uri="{BB962C8B-B14F-4D97-AF65-F5344CB8AC3E}">
        <p14:creationId xmlns:p14="http://schemas.microsoft.com/office/powerpoint/2010/main" val="32529858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a:t>
            </a:r>
            <a:r>
              <a:rPr lang="en-US" baseline="0" dirty="0" smtClean="0"/>
              <a:t> oculomasticatory or oculo-facial-skeletal myorhythmia</a:t>
            </a:r>
          </a:p>
          <a:p>
            <a:r>
              <a:rPr lang="en-US" baseline="0" dirty="0" smtClean="0"/>
              <a:t>No supranuclear gaze palsy</a:t>
            </a:r>
          </a:p>
          <a:p>
            <a:r>
              <a:rPr lang="en-US" dirty="0" smtClean="0"/>
              <a:t>No hypothalamic</a:t>
            </a:r>
            <a:r>
              <a:rPr lang="en-US" baseline="0" dirty="0" smtClean="0"/>
              <a:t> manifestations – no SIADH</a:t>
            </a:r>
          </a:p>
          <a:p>
            <a:r>
              <a:rPr lang="en-US" baseline="0" dirty="0" smtClean="0"/>
              <a:t>-does have cognitive changes – seen in 71%</a:t>
            </a:r>
          </a:p>
          <a:p>
            <a:r>
              <a:rPr lang="en-US" baseline="0" dirty="0" smtClean="0"/>
              <a:t>-no eye movement abnormality</a:t>
            </a:r>
          </a:p>
          <a:p>
            <a:r>
              <a:rPr lang="en-US" baseline="0" dirty="0" smtClean="0"/>
              <a:t>No restricted diffusion</a:t>
            </a:r>
          </a:p>
          <a:p>
            <a:endParaRPr lang="en-US" baseline="0" dirty="0" smtClean="0"/>
          </a:p>
          <a:p>
            <a:r>
              <a:rPr lang="en-US" sz="1200" kern="1200" dirty="0" smtClean="0">
                <a:solidFill>
                  <a:schemeClr val="tx1"/>
                </a:solidFill>
                <a:latin typeface="+mn-lt"/>
                <a:ea typeface="+mn-ea"/>
                <a:cs typeface="+mn-cs"/>
              </a:rPr>
              <a:t>Most commonly, researchers report that MR images reveal diffuse unilateral or bilateral abnormal T2 signal intensity most evident on FLAIR sequences within the mesial temporal lobe, midbrain, hypothalamus, and thalamus, at times including transient enhancement similar to the cases presented in this series.13–15 Less frequently, patients with WD may present with scattered lesions of high T2 signal intensity in a peripheral array involving the gray-white junction with or without associated vasogenic edema, which does not involve the typical midline diencephalic structures.7,16 In 1 case, these areas of T2 signal intensity became confluent and were associated with hemorrhage.17,18</a:t>
            </a:r>
            <a:endParaRPr lang="en-US" dirty="0"/>
          </a:p>
        </p:txBody>
      </p:sp>
      <p:sp>
        <p:nvSpPr>
          <p:cNvPr id="4" name="Slide Number Placeholder 3"/>
          <p:cNvSpPr>
            <a:spLocks noGrp="1"/>
          </p:cNvSpPr>
          <p:nvPr>
            <p:ph type="sldNum" sz="quarter" idx="10"/>
          </p:nvPr>
        </p:nvSpPr>
        <p:spPr/>
        <p:txBody>
          <a:bodyPr/>
          <a:lstStyle/>
          <a:p>
            <a:fld id="{1B3486A2-5976-C142-A8B9-478C601F6279}" type="slidenum">
              <a:rPr lang="en-US" smtClean="0"/>
              <a:t>39</a:t>
            </a:fld>
            <a:endParaRPr lang="en-US" dirty="0"/>
          </a:p>
        </p:txBody>
      </p:sp>
    </p:spTree>
    <p:extLst>
      <p:ext uri="{BB962C8B-B14F-4D97-AF65-F5344CB8AC3E}">
        <p14:creationId xmlns:p14="http://schemas.microsoft.com/office/powerpoint/2010/main" val="599154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Cognitive decline with </a:t>
            </a:r>
            <a:r>
              <a:rPr lang="en-US" baseline="0" dirty="0" err="1" smtClean="0"/>
              <a:t>parkinsonian</a:t>
            </a:r>
            <a:r>
              <a:rPr lang="en-US" baseline="0" dirty="0" smtClean="0"/>
              <a:t> features – small vessel vascular dementia-like picture that we commonly see in chronic small vessel ischemic disease. </a:t>
            </a:r>
          </a:p>
          <a:p>
            <a:r>
              <a:rPr lang="en-US" baseline="0" dirty="0" smtClean="0"/>
              <a:t>Deep structures? And cortical with aphasia and left field cut</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1B3486A2-5976-C142-A8B9-478C601F6279}" type="slidenum">
              <a:rPr lang="en-US" smtClean="0"/>
              <a:t>10</a:t>
            </a:fld>
            <a:endParaRPr lang="en-US"/>
          </a:p>
        </p:txBody>
      </p:sp>
    </p:spTree>
    <p:extLst>
      <p:ext uri="{BB962C8B-B14F-4D97-AF65-F5344CB8AC3E}">
        <p14:creationId xmlns:p14="http://schemas.microsoft.com/office/powerpoint/2010/main" val="13889972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Small vessel more likely in immunodef; large vessel in immunocompetent; IgM CSF not sent and both should be tested if highly suspected</a:t>
            </a:r>
          </a:p>
        </p:txBody>
      </p:sp>
      <p:sp>
        <p:nvSpPr>
          <p:cNvPr id="4" name="Slide Number Placeholder 3"/>
          <p:cNvSpPr>
            <a:spLocks noGrp="1"/>
          </p:cNvSpPr>
          <p:nvPr>
            <p:ph type="sldNum" sz="quarter" idx="10"/>
          </p:nvPr>
        </p:nvSpPr>
        <p:spPr/>
        <p:txBody>
          <a:bodyPr/>
          <a:lstStyle/>
          <a:p>
            <a:fld id="{1B3486A2-5976-C142-A8B9-478C601F6279}" type="slidenum">
              <a:rPr lang="en-US" smtClean="0"/>
              <a:t>40</a:t>
            </a:fld>
            <a:endParaRPr lang="en-US" dirty="0"/>
          </a:p>
        </p:txBody>
      </p:sp>
    </p:spTree>
    <p:extLst>
      <p:ext uri="{BB962C8B-B14F-4D97-AF65-F5344CB8AC3E}">
        <p14:creationId xmlns:p14="http://schemas.microsoft.com/office/powerpoint/2010/main" val="4728290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Case does not have deep lesions as in this case affecting BG, thalami</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VZV – often deep white matter structures often predominate although cortical and subcortical involved,</a:t>
            </a:r>
            <a:r>
              <a:rPr lang="en-US" sz="1200" kern="1200" baseline="0" dirty="0" smtClean="0">
                <a:solidFill>
                  <a:schemeClr val="tx1"/>
                </a:solidFill>
                <a:latin typeface="+mn-lt"/>
                <a:ea typeface="+mn-ea"/>
                <a:cs typeface="+mn-cs"/>
              </a:rPr>
              <a:t> can have hemorrhage</a:t>
            </a:r>
            <a:r>
              <a:rPr lang="en-US" sz="1200" kern="1200" dirty="0" smtClean="0">
                <a:solidFill>
                  <a:schemeClr val="tx1"/>
                </a:solidFill>
                <a:latin typeface="+mn-lt"/>
                <a:ea typeface="+mn-ea"/>
                <a:cs typeface="+mn-cs"/>
              </a:rPr>
              <a:t>, can have periventriculiits due to involvement of subependymal</a:t>
            </a:r>
            <a:r>
              <a:rPr lang="en-US" sz="1200" kern="1200" baseline="0" dirty="0" smtClean="0">
                <a:solidFill>
                  <a:schemeClr val="tx1"/>
                </a:solidFill>
                <a:latin typeface="+mn-lt"/>
                <a:ea typeface="+mn-ea"/>
                <a:cs typeface="+mn-cs"/>
              </a:rPr>
              <a:t> vessels; </a:t>
            </a:r>
          </a:p>
        </p:txBody>
      </p:sp>
      <p:sp>
        <p:nvSpPr>
          <p:cNvPr id="4" name="Slide Number Placeholder 3"/>
          <p:cNvSpPr>
            <a:spLocks noGrp="1"/>
          </p:cNvSpPr>
          <p:nvPr>
            <p:ph type="sldNum" sz="quarter" idx="10"/>
          </p:nvPr>
        </p:nvSpPr>
        <p:spPr/>
        <p:txBody>
          <a:bodyPr/>
          <a:lstStyle/>
          <a:p>
            <a:fld id="{1B3486A2-5976-C142-A8B9-478C601F6279}" type="slidenum">
              <a:rPr lang="en-US" smtClean="0"/>
              <a:t>41</a:t>
            </a:fld>
            <a:endParaRPr lang="en-US" dirty="0"/>
          </a:p>
        </p:txBody>
      </p:sp>
    </p:spTree>
    <p:extLst>
      <p:ext uri="{BB962C8B-B14F-4D97-AF65-F5344CB8AC3E}">
        <p14:creationId xmlns:p14="http://schemas.microsoft.com/office/powerpoint/2010/main" val="13461267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CT chest</a:t>
            </a:r>
            <a:r>
              <a:rPr lang="en-US" baseline="0" dirty="0" smtClean="0"/>
              <a:t> negative</a:t>
            </a:r>
            <a:endParaRPr lang="en-US" dirty="0" smtClean="0"/>
          </a:p>
          <a:p>
            <a:r>
              <a:rPr lang="en-US" dirty="0" smtClean="0"/>
              <a:t>Similar sensitivity of PCR to culture</a:t>
            </a:r>
          </a:p>
          <a:p>
            <a:r>
              <a:rPr lang="en-US" dirty="0" smtClean="0"/>
              <a:t>Culture sens varies on lab and volume</a:t>
            </a:r>
            <a:r>
              <a:rPr lang="en-US" baseline="0" dirty="0" smtClean="0"/>
              <a:t> of </a:t>
            </a:r>
            <a:r>
              <a:rPr lang="en-US" baseline="0" dirty="0" err="1" smtClean="0"/>
              <a:t>csf</a:t>
            </a:r>
            <a:endParaRPr lang="en-US" dirty="0" smtClean="0"/>
          </a:p>
          <a:p>
            <a:r>
              <a:rPr lang="en-US" dirty="0" smtClean="0"/>
              <a:t>Our case no particular risk factors, did not present with typical</a:t>
            </a:r>
            <a:r>
              <a:rPr lang="en-US" baseline="0" dirty="0" smtClean="0"/>
              <a:t> features of meningitis (although adults less commonly have HA). CSF glucose normal</a:t>
            </a:r>
            <a:endParaRPr lang="en-US" dirty="0"/>
          </a:p>
        </p:txBody>
      </p:sp>
      <p:sp>
        <p:nvSpPr>
          <p:cNvPr id="4" name="Slide Number Placeholder 3"/>
          <p:cNvSpPr>
            <a:spLocks noGrp="1"/>
          </p:cNvSpPr>
          <p:nvPr>
            <p:ph type="sldNum" sz="quarter" idx="10"/>
          </p:nvPr>
        </p:nvSpPr>
        <p:spPr/>
        <p:txBody>
          <a:bodyPr/>
          <a:lstStyle/>
          <a:p>
            <a:fld id="{1B3486A2-5976-C142-A8B9-478C601F6279}" type="slidenum">
              <a:rPr lang="en-US" smtClean="0"/>
              <a:t>42</a:t>
            </a:fld>
            <a:endParaRPr lang="en-US" dirty="0"/>
          </a:p>
        </p:txBody>
      </p:sp>
    </p:spTree>
    <p:extLst>
      <p:ext uri="{BB962C8B-B14F-4D97-AF65-F5344CB8AC3E}">
        <p14:creationId xmlns:p14="http://schemas.microsoft.com/office/powerpoint/2010/main" val="17708134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Spirochete invasion</a:t>
            </a:r>
            <a:r>
              <a:rPr lang="en-US" baseline="0" dirty="0" smtClean="0"/>
              <a:t> into endothelial cells</a:t>
            </a:r>
            <a:endParaRPr lang="en-US" dirty="0" smtClean="0"/>
          </a:p>
          <a:p>
            <a:r>
              <a:rPr lang="en-US" dirty="0" smtClean="0"/>
              <a:t>Often concomitant meningitis causing headache – meningovascular syphilis; most commonly MCA and basilar,</a:t>
            </a:r>
            <a:r>
              <a:rPr lang="en-US" baseline="0" dirty="0" smtClean="0"/>
              <a:t> less ACA or spinal cord infarction</a:t>
            </a:r>
          </a:p>
          <a:p>
            <a:r>
              <a:rPr lang="en-US" baseline="0" dirty="0" smtClean="0"/>
              <a:t>Early stage can have meningitis; later vessels then parenchyma</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Pre-antibiotic era risk of neurosyphilis estimated to be 25- 35% in untreated; unknown risk in abx era</a:t>
            </a:r>
          </a:p>
          <a:p>
            <a:endParaRPr lang="en-US" dirty="0"/>
          </a:p>
        </p:txBody>
      </p:sp>
      <p:sp>
        <p:nvSpPr>
          <p:cNvPr id="4" name="Slide Number Placeholder 3"/>
          <p:cNvSpPr>
            <a:spLocks noGrp="1"/>
          </p:cNvSpPr>
          <p:nvPr>
            <p:ph type="sldNum" sz="quarter" idx="10"/>
          </p:nvPr>
        </p:nvSpPr>
        <p:spPr/>
        <p:txBody>
          <a:bodyPr/>
          <a:lstStyle/>
          <a:p>
            <a:fld id="{1B3486A2-5976-C142-A8B9-478C601F6279}" type="slidenum">
              <a:rPr lang="en-US" smtClean="0"/>
              <a:t>43</a:t>
            </a:fld>
            <a:endParaRPr lang="en-US" dirty="0"/>
          </a:p>
        </p:txBody>
      </p:sp>
    </p:spTree>
    <p:extLst>
      <p:ext uri="{BB962C8B-B14F-4D97-AF65-F5344CB8AC3E}">
        <p14:creationId xmlns:p14="http://schemas.microsoft.com/office/powerpoint/2010/main" val="18531684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STD</a:t>
            </a:r>
            <a:r>
              <a:rPr lang="en-US" baseline="0" dirty="0" smtClean="0"/>
              <a:t> journal systematic review in 2012 – meta analysis</a:t>
            </a:r>
          </a:p>
          <a:p>
            <a:r>
              <a:rPr lang="en-US" baseline="0" dirty="0" smtClean="0"/>
              <a:t>Csf fta abs expensive</a:t>
            </a:r>
          </a:p>
          <a:p>
            <a:r>
              <a:rPr lang="en-US" baseline="0" dirty="0" smtClean="0"/>
              <a:t>Serum VDRL highly sensitive and specific for syphilis; similar to RPR serum – about 85% - can be negative in latent syphilis</a:t>
            </a:r>
          </a:p>
          <a:p>
            <a:r>
              <a:rPr lang="en-US" baseline="0" dirty="0" smtClean="0"/>
              <a:t>- Notes must take in pretest probability based on prevalence of disease in a particular population; if lower prevalence then negative predictive value of FTA-ABS is high; works for our population; in a patient with known syphilis this may not be true – where clinical suspicion is high a neg FTA may still not exclude the diagnosis due to pretest probability </a:t>
            </a:r>
            <a:endParaRPr lang="en-US" dirty="0"/>
          </a:p>
        </p:txBody>
      </p:sp>
      <p:sp>
        <p:nvSpPr>
          <p:cNvPr id="4" name="Slide Number Placeholder 3"/>
          <p:cNvSpPr>
            <a:spLocks noGrp="1"/>
          </p:cNvSpPr>
          <p:nvPr>
            <p:ph type="sldNum" sz="quarter" idx="10"/>
          </p:nvPr>
        </p:nvSpPr>
        <p:spPr/>
        <p:txBody>
          <a:bodyPr/>
          <a:lstStyle/>
          <a:p>
            <a:fld id="{1B3486A2-5976-C142-A8B9-478C601F6279}" type="slidenum">
              <a:rPr lang="en-US" smtClean="0"/>
              <a:t>45</a:t>
            </a:fld>
            <a:endParaRPr lang="en-US" dirty="0"/>
          </a:p>
        </p:txBody>
      </p:sp>
    </p:spTree>
    <p:extLst>
      <p:ext uri="{BB962C8B-B14F-4D97-AF65-F5344CB8AC3E}">
        <p14:creationId xmlns:p14="http://schemas.microsoft.com/office/powerpoint/2010/main" val="6212072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FLAIR images with hyperintensities left mesial temporal lobe</a:t>
            </a:r>
          </a:p>
          <a:p>
            <a:r>
              <a:rPr lang="en-US" dirty="0" smtClean="0"/>
              <a:t>This patient had negative</a:t>
            </a:r>
            <a:r>
              <a:rPr lang="en-US" baseline="0" dirty="0" smtClean="0"/>
              <a:t> CSF VDRL, negative HIV; cognitive decline</a:t>
            </a:r>
          </a:p>
          <a:p>
            <a:r>
              <a:rPr lang="en-US" baseline="0" dirty="0" smtClean="0"/>
              <a:t>Does not have this type mri; not a specific pattern for NS</a:t>
            </a:r>
            <a:endParaRPr lang="en-US" dirty="0"/>
          </a:p>
        </p:txBody>
      </p:sp>
      <p:sp>
        <p:nvSpPr>
          <p:cNvPr id="4" name="Slide Number Placeholder 3"/>
          <p:cNvSpPr>
            <a:spLocks noGrp="1"/>
          </p:cNvSpPr>
          <p:nvPr>
            <p:ph type="sldNum" sz="quarter" idx="10"/>
          </p:nvPr>
        </p:nvSpPr>
        <p:spPr/>
        <p:txBody>
          <a:bodyPr/>
          <a:lstStyle/>
          <a:p>
            <a:fld id="{1B3486A2-5976-C142-A8B9-478C601F6279}" type="slidenum">
              <a:rPr lang="en-US" smtClean="0"/>
              <a:t>46</a:t>
            </a:fld>
            <a:endParaRPr lang="en-US" dirty="0"/>
          </a:p>
        </p:txBody>
      </p:sp>
    </p:spTree>
    <p:extLst>
      <p:ext uri="{BB962C8B-B14F-4D97-AF65-F5344CB8AC3E}">
        <p14:creationId xmlns:p14="http://schemas.microsoft.com/office/powerpoint/2010/main" val="22932308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NS still on differential with 50% false</a:t>
            </a:r>
            <a:r>
              <a:rPr lang="en-US" baseline="0" dirty="0" smtClean="0"/>
              <a:t> neg VDRL, CSF findings</a:t>
            </a:r>
            <a:endParaRPr lang="en-US" dirty="0"/>
          </a:p>
        </p:txBody>
      </p:sp>
      <p:sp>
        <p:nvSpPr>
          <p:cNvPr id="4" name="Slide Number Placeholder 3"/>
          <p:cNvSpPr>
            <a:spLocks noGrp="1"/>
          </p:cNvSpPr>
          <p:nvPr>
            <p:ph type="sldNum" sz="quarter" idx="10"/>
          </p:nvPr>
        </p:nvSpPr>
        <p:spPr/>
        <p:txBody>
          <a:bodyPr/>
          <a:lstStyle/>
          <a:p>
            <a:fld id="{1B3486A2-5976-C142-A8B9-478C601F6279}" type="slidenum">
              <a:rPr lang="en-US" smtClean="0"/>
              <a:t>47</a:t>
            </a:fld>
            <a:endParaRPr lang="en-US" dirty="0"/>
          </a:p>
        </p:txBody>
      </p:sp>
    </p:spTree>
    <p:extLst>
      <p:ext uri="{BB962C8B-B14F-4D97-AF65-F5344CB8AC3E}">
        <p14:creationId xmlns:p14="http://schemas.microsoft.com/office/powerpoint/2010/main" val="5283529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neurosarcoid - CN inv 50-70% - 7, 2;</a:t>
            </a:r>
            <a:r>
              <a:rPr lang="en-US" baseline="0" dirty="0" smtClean="0"/>
              <a:t> No leptomeningeal enhancement; </a:t>
            </a:r>
            <a:r>
              <a:rPr lang="en-US" dirty="0" smtClean="0"/>
              <a:t>No bands – present in 45%</a:t>
            </a:r>
          </a:p>
          <a:p>
            <a:r>
              <a:rPr lang="en-US" baseline="0" dirty="0" smtClean="0"/>
              <a:t>T1 iso or hypo; T2 hyper mostly; most common is parenchymal lesions</a:t>
            </a:r>
          </a:p>
          <a:p>
            <a:r>
              <a:rPr lang="en-US" baseline="0" dirty="0" smtClean="0"/>
              <a:t>Periventricular high T2</a:t>
            </a:r>
            <a:endParaRPr lang="en-US" dirty="0" smtClean="0"/>
          </a:p>
          <a:p>
            <a:r>
              <a:rPr lang="en-US" dirty="0" smtClean="0"/>
              <a:t>Wegeners no bc cANCA negative</a:t>
            </a:r>
          </a:p>
          <a:p>
            <a:r>
              <a:rPr lang="en-US" dirty="0" smtClean="0"/>
              <a:t>Churg-strauss eosinophilic</a:t>
            </a:r>
            <a:r>
              <a:rPr lang="en-US" baseline="0" dirty="0" smtClean="0"/>
              <a:t> rich small vessel vasc – often lung sxs with asthma; ANCA + 40% - can have renal, cardiac disease</a:t>
            </a:r>
            <a:endParaRPr lang="en-US" dirty="0" smtClean="0"/>
          </a:p>
          <a:p>
            <a:r>
              <a:rPr lang="en-US" dirty="0" smtClean="0"/>
              <a:t>Behcets</a:t>
            </a:r>
            <a:r>
              <a:rPr lang="en-US" baseline="0" dirty="0" smtClean="0"/>
              <a:t> – rare immune mediated small vessel vasculitis – uveitis and oral ulcers not in this case – often venous system</a:t>
            </a:r>
          </a:p>
          <a:p>
            <a:endParaRPr lang="en-US" baseline="0" dirty="0" smtClean="0"/>
          </a:p>
        </p:txBody>
      </p:sp>
      <p:sp>
        <p:nvSpPr>
          <p:cNvPr id="4" name="Slide Number Placeholder 3"/>
          <p:cNvSpPr>
            <a:spLocks noGrp="1"/>
          </p:cNvSpPr>
          <p:nvPr>
            <p:ph type="sldNum" sz="quarter" idx="10"/>
          </p:nvPr>
        </p:nvSpPr>
        <p:spPr/>
        <p:txBody>
          <a:bodyPr/>
          <a:lstStyle/>
          <a:p>
            <a:fld id="{1B3486A2-5976-C142-A8B9-478C601F6279}" type="slidenum">
              <a:rPr lang="en-US" smtClean="0"/>
              <a:t>48</a:t>
            </a:fld>
            <a:endParaRPr lang="en-US" dirty="0"/>
          </a:p>
        </p:txBody>
      </p:sp>
    </p:spTree>
    <p:extLst>
      <p:ext uri="{BB962C8B-B14F-4D97-AF65-F5344CB8AC3E}">
        <p14:creationId xmlns:p14="http://schemas.microsoft.com/office/powerpoint/2010/main" val="14537300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CN inv 50-70% - 7, 2</a:t>
            </a:r>
          </a:p>
          <a:p>
            <a:r>
              <a:rPr lang="en-US" baseline="0" dirty="0" smtClean="0"/>
              <a:t>No leptomeningeal enhancement</a:t>
            </a:r>
          </a:p>
          <a:p>
            <a:r>
              <a:rPr lang="en-US" dirty="0" smtClean="0"/>
              <a:t>No bands</a:t>
            </a:r>
          </a:p>
          <a:p>
            <a:r>
              <a:rPr lang="en-US" dirty="0" smtClean="0"/>
              <a:t>Lesions not enhancing</a:t>
            </a:r>
            <a:r>
              <a:rPr lang="en-US" baseline="0" dirty="0" smtClean="0"/>
              <a:t> </a:t>
            </a:r>
          </a:p>
          <a:p>
            <a:r>
              <a:rPr lang="en-US" baseline="0" dirty="0" smtClean="0"/>
              <a:t>T1 iso or hypo; T2 hyper mostly; most common is parenchymal lesions</a:t>
            </a:r>
          </a:p>
          <a:p>
            <a:r>
              <a:rPr lang="en-US" baseline="0" dirty="0" smtClean="0"/>
              <a:t>Periventricular high T2</a:t>
            </a:r>
            <a:endParaRPr lang="en-US" dirty="0"/>
          </a:p>
        </p:txBody>
      </p:sp>
      <p:sp>
        <p:nvSpPr>
          <p:cNvPr id="4" name="Slide Number Placeholder 3"/>
          <p:cNvSpPr>
            <a:spLocks noGrp="1"/>
          </p:cNvSpPr>
          <p:nvPr>
            <p:ph type="sldNum" sz="quarter" idx="10"/>
          </p:nvPr>
        </p:nvSpPr>
        <p:spPr/>
        <p:txBody>
          <a:bodyPr/>
          <a:lstStyle/>
          <a:p>
            <a:fld id="{1B3486A2-5976-C142-A8B9-478C601F6279}" type="slidenum">
              <a:rPr lang="en-US" smtClean="0"/>
              <a:t>49</a:t>
            </a:fld>
            <a:endParaRPr lang="en-US" dirty="0"/>
          </a:p>
        </p:txBody>
      </p:sp>
    </p:spTree>
    <p:extLst>
      <p:ext uri="{BB962C8B-B14F-4D97-AF65-F5344CB8AC3E}">
        <p14:creationId xmlns:p14="http://schemas.microsoft.com/office/powerpoint/2010/main" val="40586796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Numbers</a:t>
            </a:r>
            <a:r>
              <a:rPr lang="en-US" baseline="0" dirty="0" smtClean="0"/>
              <a:t> from large series reported of 101 patients</a:t>
            </a:r>
            <a:endParaRPr lang="en-US" dirty="0" smtClean="0"/>
          </a:p>
          <a:p>
            <a:r>
              <a:rPr lang="en-US" dirty="0" smtClean="0"/>
              <a:t>Rule out mimics</a:t>
            </a:r>
            <a:r>
              <a:rPr lang="en-US" baseline="0" dirty="0" smtClean="0"/>
              <a:t> with appropriate stains, viral studies, cultures</a:t>
            </a:r>
          </a:p>
          <a:p>
            <a:r>
              <a:rPr lang="en-US" baseline="0" dirty="0" smtClean="0"/>
              <a:t>56% with headache!</a:t>
            </a:r>
          </a:p>
          <a:p>
            <a:r>
              <a:rPr lang="en-US" baseline="0" dirty="0" smtClean="0"/>
              <a:t>Not uniform pathology – not all granulomatous; heterogeneous histopathology</a:t>
            </a:r>
          </a:p>
          <a:p>
            <a:r>
              <a:rPr lang="en-US" baseline="0" dirty="0" smtClean="0"/>
              <a:t>Mean protein 177 and mean wbc 77 in 1 study</a:t>
            </a:r>
          </a:p>
          <a:p>
            <a:r>
              <a:rPr lang="en-US" baseline="0" dirty="0" smtClean="0"/>
              <a:t>Tx – steroids and cyclophosphamide; aza or mtx as steroid sparing agents</a:t>
            </a:r>
            <a:endParaRPr lang="en-US" dirty="0"/>
          </a:p>
        </p:txBody>
      </p:sp>
      <p:sp>
        <p:nvSpPr>
          <p:cNvPr id="4" name="Slide Number Placeholder 3"/>
          <p:cNvSpPr>
            <a:spLocks noGrp="1"/>
          </p:cNvSpPr>
          <p:nvPr>
            <p:ph type="sldNum" sz="quarter" idx="10"/>
          </p:nvPr>
        </p:nvSpPr>
        <p:spPr/>
        <p:txBody>
          <a:bodyPr/>
          <a:lstStyle/>
          <a:p>
            <a:fld id="{1B3486A2-5976-C142-A8B9-478C601F6279}" type="slidenum">
              <a:rPr lang="en-US" smtClean="0"/>
              <a:t>51</a:t>
            </a:fld>
            <a:endParaRPr lang="en-US" dirty="0"/>
          </a:p>
        </p:txBody>
      </p:sp>
    </p:spTree>
    <p:extLst>
      <p:ext uri="{BB962C8B-B14F-4D97-AF65-F5344CB8AC3E}">
        <p14:creationId xmlns:p14="http://schemas.microsoft.com/office/powerpoint/2010/main" val="3774341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1B3486A2-5976-C142-A8B9-478C601F6279}" type="slidenum">
              <a:rPr lang="en-US" smtClean="0"/>
              <a:t>11</a:t>
            </a:fld>
            <a:endParaRPr lang="en-US"/>
          </a:p>
        </p:txBody>
      </p:sp>
    </p:spTree>
    <p:extLst>
      <p:ext uri="{BB962C8B-B14F-4D97-AF65-F5344CB8AC3E}">
        <p14:creationId xmlns:p14="http://schemas.microsoft.com/office/powerpoint/2010/main" val="35814326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http://radiopaedia.org/cases/vasculitis-cns</a:t>
            </a:r>
            <a:endParaRPr lang="en-US" dirty="0"/>
          </a:p>
        </p:txBody>
      </p:sp>
      <p:sp>
        <p:nvSpPr>
          <p:cNvPr id="4" name="Slide Number Placeholder 3"/>
          <p:cNvSpPr>
            <a:spLocks noGrp="1"/>
          </p:cNvSpPr>
          <p:nvPr>
            <p:ph type="sldNum" sz="quarter" idx="10"/>
          </p:nvPr>
        </p:nvSpPr>
        <p:spPr/>
        <p:txBody>
          <a:bodyPr/>
          <a:lstStyle/>
          <a:p>
            <a:fld id="{1B3486A2-5976-C142-A8B9-478C601F6279}" type="slidenum">
              <a:rPr lang="en-US" smtClean="0"/>
              <a:t>53</a:t>
            </a:fld>
            <a:endParaRPr lang="en-US" dirty="0"/>
          </a:p>
        </p:txBody>
      </p:sp>
    </p:spTree>
    <p:extLst>
      <p:ext uri="{BB962C8B-B14F-4D97-AF65-F5344CB8AC3E}">
        <p14:creationId xmlns:p14="http://schemas.microsoft.com/office/powerpoint/2010/main" val="13361107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3486A2-5976-C142-A8B9-478C601F6279}" type="slidenum">
              <a:rPr lang="en-US" smtClean="0"/>
              <a:t>54</a:t>
            </a:fld>
            <a:endParaRPr lang="en-US" dirty="0"/>
          </a:p>
        </p:txBody>
      </p:sp>
    </p:spTree>
    <p:extLst>
      <p:ext uri="{BB962C8B-B14F-4D97-AF65-F5344CB8AC3E}">
        <p14:creationId xmlns:p14="http://schemas.microsoft.com/office/powerpoint/2010/main" val="34788839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3486A2-5976-C142-A8B9-478C601F6279}" type="slidenum">
              <a:rPr lang="en-US" smtClean="0"/>
              <a:t>55</a:t>
            </a:fld>
            <a:endParaRPr lang="en-US" dirty="0"/>
          </a:p>
        </p:txBody>
      </p:sp>
    </p:spTree>
    <p:extLst>
      <p:ext uri="{BB962C8B-B14F-4D97-AF65-F5344CB8AC3E}">
        <p14:creationId xmlns:p14="http://schemas.microsoft.com/office/powerpoint/2010/main" val="480630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Treatment is different than inf/neo</a:t>
            </a:r>
            <a:endParaRPr lang="en-US" dirty="0"/>
          </a:p>
        </p:txBody>
      </p:sp>
      <p:sp>
        <p:nvSpPr>
          <p:cNvPr id="4" name="Slide Number Placeholder 3"/>
          <p:cNvSpPr>
            <a:spLocks noGrp="1"/>
          </p:cNvSpPr>
          <p:nvPr>
            <p:ph type="sldNum" sz="quarter" idx="10"/>
          </p:nvPr>
        </p:nvSpPr>
        <p:spPr/>
        <p:txBody>
          <a:bodyPr/>
          <a:lstStyle/>
          <a:p>
            <a:fld id="{1B3486A2-5976-C142-A8B9-478C601F6279}" type="slidenum">
              <a:rPr lang="en-US" smtClean="0"/>
              <a:t>56</a:t>
            </a:fld>
            <a:endParaRPr lang="en-US" dirty="0"/>
          </a:p>
        </p:txBody>
      </p:sp>
    </p:spTree>
    <p:extLst>
      <p:ext uri="{BB962C8B-B14F-4D97-AF65-F5344CB8AC3E}">
        <p14:creationId xmlns:p14="http://schemas.microsoft.com/office/powerpoint/2010/main" val="32468615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3486A2-5976-C142-A8B9-478C601F6279}" type="slidenum">
              <a:rPr lang="en-US" smtClean="0"/>
              <a:t>57</a:t>
            </a:fld>
            <a:endParaRPr lang="en-US" dirty="0"/>
          </a:p>
        </p:txBody>
      </p:sp>
    </p:spTree>
    <p:extLst>
      <p:ext uri="{BB962C8B-B14F-4D97-AF65-F5344CB8AC3E}">
        <p14:creationId xmlns:p14="http://schemas.microsoft.com/office/powerpoint/2010/main" val="5283529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3486A2-5976-C142-A8B9-478C601F6279}" type="slidenum">
              <a:rPr lang="en-US" smtClean="0"/>
              <a:t>58</a:t>
            </a:fld>
            <a:endParaRPr lang="en-US" dirty="0"/>
          </a:p>
        </p:txBody>
      </p:sp>
    </p:spTree>
    <p:extLst>
      <p:ext uri="{BB962C8B-B14F-4D97-AF65-F5344CB8AC3E}">
        <p14:creationId xmlns:p14="http://schemas.microsoft.com/office/powerpoint/2010/main" val="26196688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FLAIR</a:t>
            </a:r>
          </a:p>
          <a:p>
            <a:r>
              <a:rPr lang="en-US" sz="1200" kern="1200" baseline="0" dirty="0" smtClean="0">
                <a:solidFill>
                  <a:schemeClr val="tx1"/>
                </a:solidFill>
                <a:latin typeface="+mn-lt"/>
                <a:ea typeface="+mn-ea"/>
                <a:cs typeface="+mn-cs"/>
              </a:rPr>
              <a:t>most notable risk factor is immunodeficiency which our patient is not known to have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can manifest in leptomeninges, intraocular (vitreous and veal deposits), spinal, cranial or spinal nerve roots (neurolymphomatosis); 50-70% will have solitary lesion, </a:t>
            </a:r>
            <a:r>
              <a:rPr lang="en-US" sz="1200" b="1" kern="1200" baseline="0" dirty="0" smtClean="0">
                <a:solidFill>
                  <a:schemeClr val="tx1"/>
                </a:solidFill>
                <a:latin typeface="+mn-lt"/>
                <a:ea typeface="+mn-ea"/>
                <a:cs typeface="+mn-cs"/>
              </a:rPr>
              <a:t>usually sharply circumscribed</a:t>
            </a:r>
            <a:endParaRPr lang="en-US" b="1" dirty="0" smtClean="0"/>
          </a:p>
        </p:txBody>
      </p:sp>
      <p:sp>
        <p:nvSpPr>
          <p:cNvPr id="4" name="Slide Number Placeholder 3"/>
          <p:cNvSpPr>
            <a:spLocks noGrp="1"/>
          </p:cNvSpPr>
          <p:nvPr>
            <p:ph type="sldNum" sz="quarter" idx="10"/>
          </p:nvPr>
        </p:nvSpPr>
        <p:spPr/>
        <p:txBody>
          <a:bodyPr/>
          <a:lstStyle/>
          <a:p>
            <a:fld id="{1B3486A2-5976-C142-A8B9-478C601F6279}" type="slidenum">
              <a:rPr lang="en-US" smtClean="0"/>
              <a:t>59</a:t>
            </a:fld>
            <a:endParaRPr lang="en-US" dirty="0"/>
          </a:p>
        </p:txBody>
      </p:sp>
    </p:spTree>
    <p:extLst>
      <p:ext uri="{BB962C8B-B14F-4D97-AF65-F5344CB8AC3E}">
        <p14:creationId xmlns:p14="http://schemas.microsoft.com/office/powerpoint/2010/main" val="16827571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sz="1200" i="1" kern="1200" dirty="0" smtClean="0">
                <a:solidFill>
                  <a:schemeClr val="tx1"/>
                </a:solidFill>
                <a:latin typeface="+mn-lt"/>
                <a:ea typeface="+mn-ea"/>
                <a:cs typeface="+mn-cs"/>
              </a:rPr>
              <a:t>*can have</a:t>
            </a:r>
            <a:r>
              <a:rPr lang="pl-PL" sz="1200" i="1" kern="1200" baseline="0" dirty="0" smtClean="0">
                <a:solidFill>
                  <a:schemeClr val="tx1"/>
                </a:solidFill>
                <a:latin typeface="+mn-lt"/>
                <a:ea typeface="+mn-ea"/>
                <a:cs typeface="+mn-cs"/>
              </a:rPr>
              <a:t> fever in 45% of cases</a:t>
            </a:r>
          </a:p>
          <a:p>
            <a:r>
              <a:rPr lang="pl-PL" sz="1200" i="1" kern="1200" baseline="0" dirty="0" smtClean="0">
                <a:solidFill>
                  <a:schemeClr val="tx1"/>
                </a:solidFill>
                <a:latin typeface="+mn-lt"/>
                <a:ea typeface="+mn-ea"/>
                <a:cs typeface="+mn-cs"/>
              </a:rPr>
              <a:t>ESR up in near 40% of cases according to one paper</a:t>
            </a:r>
            <a:endParaRPr lang="pl-PL" sz="1200" b="1" i="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B3486A2-5976-C142-A8B9-478C601F6279}" type="slidenum">
              <a:rPr lang="en-US" smtClean="0"/>
              <a:t>60</a:t>
            </a:fld>
            <a:endParaRPr lang="en-US" dirty="0"/>
          </a:p>
        </p:txBody>
      </p:sp>
    </p:spTree>
    <p:extLst>
      <p:ext uri="{BB962C8B-B14F-4D97-AF65-F5344CB8AC3E}">
        <p14:creationId xmlns:p14="http://schemas.microsoft.com/office/powerpoint/2010/main" val="4734621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Brain</a:t>
            </a:r>
            <a:r>
              <a:rPr lang="en-US" baseline="0" dirty="0" smtClean="0"/>
              <a:t> biopsy important to rule out infectious process as treatment here is immunosuppressive</a:t>
            </a:r>
            <a:endParaRPr lang="en-US" dirty="0"/>
          </a:p>
        </p:txBody>
      </p:sp>
      <p:sp>
        <p:nvSpPr>
          <p:cNvPr id="4" name="Slide Number Placeholder 3"/>
          <p:cNvSpPr>
            <a:spLocks noGrp="1"/>
          </p:cNvSpPr>
          <p:nvPr>
            <p:ph type="sldNum" sz="quarter" idx="10"/>
          </p:nvPr>
        </p:nvSpPr>
        <p:spPr/>
        <p:txBody>
          <a:bodyPr/>
          <a:lstStyle/>
          <a:p>
            <a:fld id="{1B3486A2-5976-C142-A8B9-478C601F6279}" type="slidenum">
              <a:rPr lang="en-US" smtClean="0"/>
              <a:t>61</a:t>
            </a:fld>
            <a:endParaRPr lang="en-US"/>
          </a:p>
        </p:txBody>
      </p:sp>
    </p:spTree>
    <p:extLst>
      <p:ext uri="{BB962C8B-B14F-4D97-AF65-F5344CB8AC3E}">
        <p14:creationId xmlns:p14="http://schemas.microsoft.com/office/powerpoint/2010/main" val="39620575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err="1" smtClean="0">
                <a:solidFill>
                  <a:schemeClr val="tx1"/>
                </a:solidFill>
              </a:rPr>
              <a:t>Cytology</a:t>
            </a:r>
            <a:r>
              <a:rPr lang="pl-PL" dirty="0" smtClean="0">
                <a:solidFill>
                  <a:schemeClr val="tx1"/>
                </a:solidFill>
              </a:rPr>
              <a:t> </a:t>
            </a:r>
            <a:r>
              <a:rPr lang="pl-PL" dirty="0" err="1" smtClean="0">
                <a:solidFill>
                  <a:schemeClr val="tx1"/>
                </a:solidFill>
              </a:rPr>
              <a:t>often</a:t>
            </a:r>
            <a:r>
              <a:rPr lang="pl-PL" dirty="0" smtClean="0">
                <a:solidFill>
                  <a:schemeClr val="tx1"/>
                </a:solidFill>
              </a:rPr>
              <a:t> </a:t>
            </a:r>
            <a:r>
              <a:rPr lang="pl-PL" smtClean="0">
                <a:solidFill>
                  <a:schemeClr val="tx1"/>
                </a:solidFill>
              </a:rPr>
              <a:t>negative</a:t>
            </a:r>
            <a:endParaRPr lang="pl-PL" dirty="0" smtClean="0">
              <a:solidFill>
                <a:schemeClr val="tx1"/>
              </a:solidFill>
            </a:endParaRPr>
          </a:p>
        </p:txBody>
      </p:sp>
      <p:sp>
        <p:nvSpPr>
          <p:cNvPr id="4" name="Slide Number Placeholder 3"/>
          <p:cNvSpPr>
            <a:spLocks noGrp="1"/>
          </p:cNvSpPr>
          <p:nvPr>
            <p:ph type="sldNum" sz="quarter" idx="10"/>
          </p:nvPr>
        </p:nvSpPr>
        <p:spPr/>
        <p:txBody>
          <a:bodyPr/>
          <a:lstStyle/>
          <a:p>
            <a:fld id="{1B3486A2-5976-C142-A8B9-478C601F6279}" type="slidenum">
              <a:rPr lang="en-US" smtClean="0"/>
              <a:t>62</a:t>
            </a:fld>
            <a:endParaRPr lang="en-US"/>
          </a:p>
        </p:txBody>
      </p:sp>
    </p:spTree>
    <p:extLst>
      <p:ext uri="{BB962C8B-B14F-4D97-AF65-F5344CB8AC3E}">
        <p14:creationId xmlns:p14="http://schemas.microsoft.com/office/powerpoint/2010/main" val="2034652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neurodegenerative based on time course</a:t>
            </a:r>
          </a:p>
          <a:p>
            <a:r>
              <a:rPr lang="en-US" dirty="0" smtClean="0"/>
              <a:t>Not</a:t>
            </a:r>
            <a:r>
              <a:rPr lang="en-US" baseline="0" dirty="0" smtClean="0"/>
              <a:t> metabolic, no exposures to suggest toxic</a:t>
            </a:r>
          </a:p>
          <a:p>
            <a:r>
              <a:rPr lang="en-US" baseline="0" dirty="0" smtClean="0"/>
              <a:t>Less likely </a:t>
            </a:r>
            <a:r>
              <a:rPr lang="en-US" baseline="0" dirty="0" err="1" smtClean="0"/>
              <a:t>paraneoplastic</a:t>
            </a:r>
            <a:r>
              <a:rPr lang="en-US" baseline="0" dirty="0" smtClean="0"/>
              <a:t> encephalomyelitis with negative panel; limbic encephalitis less likely without specifically mesial temporal lobe abnormality on flair</a:t>
            </a:r>
            <a:endParaRPr lang="en-US" dirty="0"/>
          </a:p>
        </p:txBody>
      </p:sp>
      <p:sp>
        <p:nvSpPr>
          <p:cNvPr id="4" name="Slide Number Placeholder 3"/>
          <p:cNvSpPr>
            <a:spLocks noGrp="1"/>
          </p:cNvSpPr>
          <p:nvPr>
            <p:ph type="sldNum" sz="quarter" idx="10"/>
          </p:nvPr>
        </p:nvSpPr>
        <p:spPr/>
        <p:txBody>
          <a:bodyPr/>
          <a:lstStyle/>
          <a:p>
            <a:fld id="{1B3486A2-5976-C142-A8B9-478C601F6279}" type="slidenum">
              <a:rPr lang="en-US" smtClean="0"/>
              <a:t>12</a:t>
            </a:fld>
            <a:endParaRPr lang="en-US"/>
          </a:p>
        </p:txBody>
      </p:sp>
    </p:spTree>
    <p:extLst>
      <p:ext uri="{BB962C8B-B14F-4D97-AF65-F5344CB8AC3E}">
        <p14:creationId xmlns:p14="http://schemas.microsoft.com/office/powerpoint/2010/main" val="5283529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 contrast enhanced T1 showing intact blood brain barrier</a:t>
            </a:r>
          </a:p>
          <a:p>
            <a:r>
              <a:rPr lang="en-US" sz="1200" kern="1200" dirty="0" smtClean="0">
                <a:solidFill>
                  <a:schemeClr val="tx1"/>
                </a:solidFill>
                <a:latin typeface="+mn-lt"/>
                <a:ea typeface="+mn-ea"/>
                <a:cs typeface="+mn-cs"/>
              </a:rPr>
              <a:t>Brain biopsy (case 1): </a:t>
            </a:r>
            <a:r>
              <a:rPr lang="en-US" sz="1200" kern="1200" dirty="0" err="1" smtClean="0">
                <a:solidFill>
                  <a:schemeClr val="tx1"/>
                </a:solidFill>
                <a:latin typeface="+mn-lt"/>
                <a:ea typeface="+mn-ea"/>
                <a:cs typeface="+mn-cs"/>
              </a:rPr>
              <a:t>blastic</a:t>
            </a:r>
            <a:r>
              <a:rPr lang="en-US" sz="1200" kern="1200" dirty="0" smtClean="0">
                <a:solidFill>
                  <a:schemeClr val="tx1"/>
                </a:solidFill>
                <a:latin typeface="+mn-lt"/>
                <a:ea typeface="+mn-ea"/>
                <a:cs typeface="+mn-cs"/>
              </a:rPr>
              <a:t> lymphoid tumor cells within </a:t>
            </a:r>
            <a:r>
              <a:rPr lang="en-US" sz="1200" kern="1200" dirty="0" err="1" smtClean="0">
                <a:solidFill>
                  <a:schemeClr val="tx1"/>
                </a:solidFill>
                <a:latin typeface="+mn-lt"/>
                <a:ea typeface="+mn-ea"/>
                <a:cs typeface="+mn-cs"/>
              </a:rPr>
              <a:t>intracerebral</a:t>
            </a:r>
            <a:r>
              <a:rPr lang="en-US" sz="1200" kern="1200" dirty="0" smtClean="0">
                <a:solidFill>
                  <a:schemeClr val="tx1"/>
                </a:solidFill>
                <a:latin typeface="+mn-lt"/>
                <a:ea typeface="+mn-ea"/>
                <a:cs typeface="+mn-cs"/>
              </a:rPr>
              <a:t> vessels but not in the brain tissue</a:t>
            </a:r>
          </a:p>
          <a:p>
            <a:endParaRPr lang="en-US" dirty="0"/>
          </a:p>
        </p:txBody>
      </p:sp>
      <p:sp>
        <p:nvSpPr>
          <p:cNvPr id="4" name="Slide Number Placeholder 3"/>
          <p:cNvSpPr>
            <a:spLocks noGrp="1"/>
          </p:cNvSpPr>
          <p:nvPr>
            <p:ph type="sldNum" sz="quarter" idx="10"/>
          </p:nvPr>
        </p:nvSpPr>
        <p:spPr/>
        <p:txBody>
          <a:bodyPr/>
          <a:lstStyle/>
          <a:p>
            <a:fld id="{1B3486A2-5976-C142-A8B9-478C601F6279}" type="slidenum">
              <a:rPr lang="en-US" smtClean="0"/>
              <a:t>63</a:t>
            </a:fld>
            <a:endParaRPr lang="en-US"/>
          </a:p>
        </p:txBody>
      </p:sp>
    </p:spTree>
    <p:extLst>
      <p:ext uri="{BB962C8B-B14F-4D97-AF65-F5344CB8AC3E}">
        <p14:creationId xmlns:p14="http://schemas.microsoft.com/office/powerpoint/2010/main" val="8614565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FLAIR</a:t>
            </a:r>
          </a:p>
          <a:p>
            <a:r>
              <a:rPr lang="en-US" dirty="0" smtClean="0"/>
              <a:t>Brainstem and cerebellum less </a:t>
            </a:r>
            <a:r>
              <a:rPr lang="en-US" dirty="0" err="1" smtClean="0"/>
              <a:t>freq</a:t>
            </a:r>
            <a:r>
              <a:rPr lang="en-US" baseline="0" dirty="0" smtClean="0"/>
              <a:t> involved in IVL</a:t>
            </a:r>
          </a:p>
          <a:p>
            <a:r>
              <a:rPr lang="en-US" baseline="0" dirty="0" smtClean="0"/>
              <a:t>Deep white matter or close to cortex of bilateral hemispheres most often</a:t>
            </a:r>
            <a:endParaRPr lang="en-US" dirty="0"/>
          </a:p>
        </p:txBody>
      </p:sp>
      <p:sp>
        <p:nvSpPr>
          <p:cNvPr id="4" name="Slide Number Placeholder 3"/>
          <p:cNvSpPr>
            <a:spLocks noGrp="1"/>
          </p:cNvSpPr>
          <p:nvPr>
            <p:ph type="sldNum" sz="quarter" idx="10"/>
          </p:nvPr>
        </p:nvSpPr>
        <p:spPr/>
        <p:txBody>
          <a:bodyPr/>
          <a:lstStyle/>
          <a:p>
            <a:fld id="{1B3486A2-5976-C142-A8B9-478C601F6279}" type="slidenum">
              <a:rPr lang="en-US" smtClean="0"/>
              <a:t>64</a:t>
            </a:fld>
            <a:endParaRPr lang="en-US"/>
          </a:p>
        </p:txBody>
      </p:sp>
    </p:spTree>
    <p:extLst>
      <p:ext uri="{BB962C8B-B14F-4D97-AF65-F5344CB8AC3E}">
        <p14:creationId xmlns:p14="http://schemas.microsoft.com/office/powerpoint/2010/main" val="42943282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a case report</a:t>
            </a:r>
            <a:endParaRPr lang="en-US" dirty="0"/>
          </a:p>
        </p:txBody>
      </p:sp>
      <p:sp>
        <p:nvSpPr>
          <p:cNvPr id="4" name="Slide Number Placeholder 3"/>
          <p:cNvSpPr>
            <a:spLocks noGrp="1"/>
          </p:cNvSpPr>
          <p:nvPr>
            <p:ph type="sldNum" sz="quarter" idx="10"/>
          </p:nvPr>
        </p:nvSpPr>
        <p:spPr/>
        <p:txBody>
          <a:bodyPr/>
          <a:lstStyle/>
          <a:p>
            <a:fld id="{1B3486A2-5976-C142-A8B9-478C601F6279}" type="slidenum">
              <a:rPr lang="en-US" smtClean="0"/>
              <a:t>65</a:t>
            </a:fld>
            <a:endParaRPr lang="en-US"/>
          </a:p>
        </p:txBody>
      </p:sp>
    </p:spTree>
    <p:extLst>
      <p:ext uri="{BB962C8B-B14F-4D97-AF65-F5344CB8AC3E}">
        <p14:creationId xmlns:p14="http://schemas.microsoft.com/office/powerpoint/2010/main" val="22603537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Paper above</a:t>
            </a:r>
          </a:p>
          <a:p>
            <a:r>
              <a:rPr lang="en-US" dirty="0" smtClean="0"/>
              <a:t>DWI with acute</a:t>
            </a:r>
            <a:r>
              <a:rPr lang="en-US" baseline="0" dirty="0" smtClean="0"/>
              <a:t> ischemic changes; rows are subsequent months</a:t>
            </a:r>
          </a:p>
          <a:p>
            <a:r>
              <a:rPr lang="en-US" baseline="0" dirty="0" smtClean="0"/>
              <a:t>B – flair on left, middle with con, right t1 non con later in time</a:t>
            </a:r>
            <a:endParaRPr lang="en-US" dirty="0" smtClean="0"/>
          </a:p>
          <a:p>
            <a:endParaRPr lang="en-US" dirty="0"/>
          </a:p>
        </p:txBody>
      </p:sp>
      <p:sp>
        <p:nvSpPr>
          <p:cNvPr id="4" name="Slide Number Placeholder 3"/>
          <p:cNvSpPr>
            <a:spLocks noGrp="1"/>
          </p:cNvSpPr>
          <p:nvPr>
            <p:ph type="sldNum" sz="quarter" idx="10"/>
          </p:nvPr>
        </p:nvSpPr>
        <p:spPr/>
        <p:txBody>
          <a:bodyPr/>
          <a:lstStyle/>
          <a:p>
            <a:fld id="{1B3486A2-5976-C142-A8B9-478C601F6279}" type="slidenum">
              <a:rPr lang="en-US" smtClean="0"/>
              <a:t>66</a:t>
            </a:fld>
            <a:endParaRPr lang="en-US"/>
          </a:p>
        </p:txBody>
      </p:sp>
    </p:spTree>
    <p:extLst>
      <p:ext uri="{BB962C8B-B14F-4D97-AF65-F5344CB8AC3E}">
        <p14:creationId xmlns:p14="http://schemas.microsoft.com/office/powerpoint/2010/main" val="14658488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Large malignant lymphocytes filling vessel</a:t>
            </a:r>
            <a:r>
              <a:rPr lang="en-US" baseline="0" dirty="0" smtClean="0"/>
              <a:t> lumen</a:t>
            </a:r>
          </a:p>
          <a:p>
            <a:r>
              <a:rPr lang="en-US" baseline="0" dirty="0" smtClean="0"/>
              <a:t>Factor VIII classically </a:t>
            </a:r>
            <a:r>
              <a:rPr lang="en-US" baseline="0" dirty="0" err="1" smtClean="0"/>
              <a:t>assoc</a:t>
            </a:r>
            <a:r>
              <a:rPr lang="en-US" baseline="0" dirty="0" smtClean="0"/>
              <a:t> with endothelial cells – may represent absorption of the protein</a:t>
            </a:r>
            <a:endParaRPr lang="en-US" dirty="0"/>
          </a:p>
        </p:txBody>
      </p:sp>
      <p:sp>
        <p:nvSpPr>
          <p:cNvPr id="4" name="Slide Number Placeholder 3"/>
          <p:cNvSpPr>
            <a:spLocks noGrp="1"/>
          </p:cNvSpPr>
          <p:nvPr>
            <p:ph type="sldNum" sz="quarter" idx="10"/>
          </p:nvPr>
        </p:nvSpPr>
        <p:spPr/>
        <p:txBody>
          <a:bodyPr/>
          <a:lstStyle/>
          <a:p>
            <a:fld id="{1B3486A2-5976-C142-A8B9-478C601F6279}" type="slidenum">
              <a:rPr lang="en-US" smtClean="0"/>
              <a:t>67</a:t>
            </a:fld>
            <a:endParaRPr lang="en-US"/>
          </a:p>
        </p:txBody>
      </p:sp>
    </p:spTree>
    <p:extLst>
      <p:ext uri="{BB962C8B-B14F-4D97-AF65-F5344CB8AC3E}">
        <p14:creationId xmlns:p14="http://schemas.microsoft.com/office/powerpoint/2010/main" val="198564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IVL example DWI</a:t>
            </a:r>
            <a:endParaRPr lang="en-US" dirty="0"/>
          </a:p>
        </p:txBody>
      </p:sp>
      <p:sp>
        <p:nvSpPr>
          <p:cNvPr id="4" name="Slide Number Placeholder 3"/>
          <p:cNvSpPr>
            <a:spLocks noGrp="1"/>
          </p:cNvSpPr>
          <p:nvPr>
            <p:ph type="sldNum" sz="quarter" idx="10"/>
          </p:nvPr>
        </p:nvSpPr>
        <p:spPr/>
        <p:txBody>
          <a:bodyPr/>
          <a:lstStyle/>
          <a:p>
            <a:fld id="{1B3486A2-5976-C142-A8B9-478C601F6279}" type="slidenum">
              <a:rPr lang="en-US" smtClean="0"/>
              <a:t>68</a:t>
            </a:fld>
            <a:endParaRPr lang="en-US"/>
          </a:p>
        </p:txBody>
      </p:sp>
    </p:spTree>
    <p:extLst>
      <p:ext uri="{BB962C8B-B14F-4D97-AF65-F5344CB8AC3E}">
        <p14:creationId xmlns:p14="http://schemas.microsoft.com/office/powerpoint/2010/main" val="31866718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3486A2-5976-C142-A8B9-478C601F6279}" type="slidenum">
              <a:rPr lang="en-US" smtClean="0"/>
              <a:t>70</a:t>
            </a:fld>
            <a:endParaRPr lang="en-US"/>
          </a:p>
        </p:txBody>
      </p:sp>
    </p:spTree>
    <p:extLst>
      <p:ext uri="{BB962C8B-B14F-4D97-AF65-F5344CB8AC3E}">
        <p14:creationId xmlns:p14="http://schemas.microsoft.com/office/powerpoint/2010/main" val="5283529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Difficult to determine etiology with negative lab work up . </a:t>
            </a:r>
            <a:r>
              <a:rPr lang="en-US" smtClean="0"/>
              <a:t>MRI and CSF findings similar among these processes affecting small vessels.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Tb, VZV and neurosyphilis still have not been entirely ruled out. </a:t>
            </a:r>
          </a:p>
          <a:p>
            <a:endParaRPr lang="en-US" dirty="0"/>
          </a:p>
        </p:txBody>
      </p:sp>
      <p:sp>
        <p:nvSpPr>
          <p:cNvPr id="4" name="Slide Number Placeholder 3"/>
          <p:cNvSpPr>
            <a:spLocks noGrp="1"/>
          </p:cNvSpPr>
          <p:nvPr>
            <p:ph type="sldNum" sz="quarter" idx="10"/>
          </p:nvPr>
        </p:nvSpPr>
        <p:spPr/>
        <p:txBody>
          <a:bodyPr/>
          <a:lstStyle/>
          <a:p>
            <a:fld id="{1B3486A2-5976-C142-A8B9-478C601F6279}" type="slidenum">
              <a:rPr lang="en-US" smtClean="0"/>
              <a:t>71</a:t>
            </a:fld>
            <a:endParaRPr lang="en-US"/>
          </a:p>
        </p:txBody>
      </p:sp>
    </p:spTree>
    <p:extLst>
      <p:ext uri="{BB962C8B-B14F-4D97-AF65-F5344CB8AC3E}">
        <p14:creationId xmlns:p14="http://schemas.microsoft.com/office/powerpoint/2010/main" val="9906187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CNS </a:t>
            </a:r>
            <a:r>
              <a:rPr lang="en-US" dirty="0" err="1" smtClean="0"/>
              <a:t>Graznulomatous</a:t>
            </a:r>
            <a:r>
              <a:rPr lang="en-US" smtClean="0"/>
              <a:t> Vasculitis</a:t>
            </a:r>
            <a:endParaRPr lang="en-US"/>
          </a:p>
        </p:txBody>
      </p:sp>
      <p:sp>
        <p:nvSpPr>
          <p:cNvPr id="4" name="Slide Number Placeholder 3"/>
          <p:cNvSpPr>
            <a:spLocks noGrp="1"/>
          </p:cNvSpPr>
          <p:nvPr>
            <p:ph type="sldNum" sz="quarter" idx="10"/>
          </p:nvPr>
        </p:nvSpPr>
        <p:spPr/>
        <p:txBody>
          <a:bodyPr/>
          <a:lstStyle/>
          <a:p>
            <a:fld id="{1B3486A2-5976-C142-A8B9-478C601F6279}" type="slidenum">
              <a:rPr lang="en-US" smtClean="0"/>
              <a:t>75</a:t>
            </a:fld>
            <a:endParaRPr lang="en-US"/>
          </a:p>
        </p:txBody>
      </p:sp>
    </p:spTree>
    <p:extLst>
      <p:ext uri="{BB962C8B-B14F-4D97-AF65-F5344CB8AC3E}">
        <p14:creationId xmlns:p14="http://schemas.microsoft.com/office/powerpoint/2010/main" val="3535222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Chronic inflammatory</a:t>
            </a:r>
            <a:r>
              <a:rPr lang="en-US" baseline="0" dirty="0" smtClean="0"/>
              <a:t> markers in </a:t>
            </a:r>
            <a:r>
              <a:rPr lang="en-US" baseline="0" dirty="0" err="1" smtClean="0"/>
              <a:t>csf</a:t>
            </a:r>
            <a:r>
              <a:rPr lang="en-US" baseline="0" dirty="0" smtClean="0"/>
              <a:t> negative – </a:t>
            </a:r>
            <a:r>
              <a:rPr lang="en-US" baseline="0" dirty="0" err="1" smtClean="0"/>
              <a:t>intrathecal</a:t>
            </a:r>
            <a:r>
              <a:rPr lang="en-US" baseline="0" dirty="0" smtClean="0"/>
              <a:t> ab synthesis</a:t>
            </a:r>
            <a:endParaRPr lang="en-US" dirty="0"/>
          </a:p>
        </p:txBody>
      </p:sp>
      <p:sp>
        <p:nvSpPr>
          <p:cNvPr id="4" name="Slide Number Placeholder 3"/>
          <p:cNvSpPr>
            <a:spLocks noGrp="1"/>
          </p:cNvSpPr>
          <p:nvPr>
            <p:ph type="sldNum" sz="quarter" idx="10"/>
          </p:nvPr>
        </p:nvSpPr>
        <p:spPr/>
        <p:txBody>
          <a:bodyPr/>
          <a:lstStyle/>
          <a:p>
            <a:fld id="{1B3486A2-5976-C142-A8B9-478C601F6279}" type="slidenum">
              <a:rPr lang="en-US" smtClean="0"/>
              <a:t>14</a:t>
            </a:fld>
            <a:endParaRPr lang="en-US"/>
          </a:p>
        </p:txBody>
      </p:sp>
    </p:spTree>
    <p:extLst>
      <p:ext uri="{BB962C8B-B14F-4D97-AF65-F5344CB8AC3E}">
        <p14:creationId xmlns:p14="http://schemas.microsoft.com/office/powerpoint/2010/main" val="3386920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Amphiphysin</a:t>
            </a:r>
            <a:r>
              <a:rPr lang="en-US" dirty="0" smtClean="0"/>
              <a:t> (</a:t>
            </a:r>
            <a:r>
              <a:rPr lang="en-US" dirty="0" err="1" smtClean="0"/>
              <a:t>paraneoplatic</a:t>
            </a:r>
            <a:r>
              <a:rPr lang="en-US" dirty="0" smtClean="0"/>
              <a:t> stiff person)</a:t>
            </a:r>
          </a:p>
          <a:p>
            <a:r>
              <a:rPr lang="en-US" dirty="0" smtClean="0"/>
              <a:t>Anti-glial (Lambert</a:t>
            </a:r>
            <a:r>
              <a:rPr lang="en-US" baseline="0" dirty="0" smtClean="0"/>
              <a:t> </a:t>
            </a:r>
            <a:r>
              <a:rPr lang="en-US" baseline="0" dirty="0" err="1" smtClean="0"/>
              <a:t>eaton</a:t>
            </a:r>
            <a:r>
              <a:rPr lang="en-US" baseline="0" dirty="0" smtClean="0"/>
              <a:t> </a:t>
            </a:r>
            <a:r>
              <a:rPr lang="en-US" baseline="0" dirty="0" err="1" smtClean="0"/>
              <a:t>myasthenic</a:t>
            </a:r>
            <a:r>
              <a:rPr lang="en-US" baseline="0" dirty="0" smtClean="0"/>
              <a:t> </a:t>
            </a:r>
            <a:r>
              <a:rPr lang="en-US" baseline="0" dirty="0" err="1" smtClean="0"/>
              <a:t>synd</a:t>
            </a:r>
            <a:r>
              <a:rPr lang="en-US" baseline="0" dirty="0" smtClean="0"/>
              <a:t> </a:t>
            </a:r>
            <a:r>
              <a:rPr lang="en-US" baseline="0" dirty="0" err="1" smtClean="0"/>
              <a:t>paraneoplastic</a:t>
            </a:r>
            <a:r>
              <a:rPr lang="en-US" baseline="0" dirty="0" smtClean="0"/>
              <a:t> with small cell lung </a:t>
            </a:r>
            <a:r>
              <a:rPr lang="en-US" baseline="0" dirty="0" err="1" smtClean="0"/>
              <a:t>ca</a:t>
            </a:r>
            <a:r>
              <a:rPr lang="en-US" baseline="0" dirty="0" smtClean="0"/>
              <a:t>)</a:t>
            </a:r>
          </a:p>
          <a:p>
            <a:r>
              <a:rPr lang="en-US" baseline="0" dirty="0" smtClean="0"/>
              <a:t>ANNA – </a:t>
            </a:r>
            <a:r>
              <a:rPr lang="en-US" baseline="0" dirty="0" err="1" smtClean="0"/>
              <a:t>antineuronal</a:t>
            </a:r>
            <a:r>
              <a:rPr lang="en-US" baseline="0" dirty="0" smtClean="0"/>
              <a:t> nuclear ab anti-Hu – small cell PNS, possible </a:t>
            </a:r>
            <a:r>
              <a:rPr lang="en-US" baseline="0" dirty="0" err="1" smtClean="0"/>
              <a:t>thymoma</a:t>
            </a:r>
            <a:endParaRPr lang="en-US" baseline="0" dirty="0" smtClean="0"/>
          </a:p>
          <a:p>
            <a:r>
              <a:rPr lang="en-US" baseline="0" dirty="0" smtClean="0"/>
              <a:t>p/q </a:t>
            </a:r>
            <a:r>
              <a:rPr lang="en-US" baseline="0" dirty="0" err="1" smtClean="0"/>
              <a:t>Ca</a:t>
            </a:r>
            <a:r>
              <a:rPr lang="en-US" baseline="0" dirty="0" smtClean="0"/>
              <a:t> </a:t>
            </a:r>
            <a:r>
              <a:rPr lang="en-US" baseline="0" dirty="0" err="1" smtClean="0"/>
              <a:t>ch</a:t>
            </a:r>
            <a:r>
              <a:rPr lang="en-US" baseline="0" dirty="0" smtClean="0"/>
              <a:t> – lambert </a:t>
            </a:r>
            <a:r>
              <a:rPr lang="en-US" baseline="0" dirty="0" err="1" smtClean="0"/>
              <a:t>eaton</a:t>
            </a:r>
            <a:r>
              <a:rPr lang="en-US" baseline="0" dirty="0" smtClean="0"/>
              <a:t>, small cell</a:t>
            </a:r>
          </a:p>
          <a:p>
            <a:r>
              <a:rPr lang="en-US" baseline="0" dirty="0" smtClean="0"/>
              <a:t>N type limbic encephalitis, small cell, LEMS</a:t>
            </a:r>
          </a:p>
          <a:p>
            <a:r>
              <a:rPr lang="en-US" baseline="0" dirty="0" err="1" smtClean="0"/>
              <a:t>Striatioanl</a:t>
            </a:r>
            <a:r>
              <a:rPr lang="en-US" baseline="0" dirty="0" smtClean="0"/>
              <a:t> - MG</a:t>
            </a:r>
            <a:endParaRPr lang="en-US" dirty="0"/>
          </a:p>
        </p:txBody>
      </p:sp>
      <p:sp>
        <p:nvSpPr>
          <p:cNvPr id="4" name="Slide Number Placeholder 3"/>
          <p:cNvSpPr>
            <a:spLocks noGrp="1"/>
          </p:cNvSpPr>
          <p:nvPr>
            <p:ph type="sldNum" sz="quarter" idx="10"/>
          </p:nvPr>
        </p:nvSpPr>
        <p:spPr/>
        <p:txBody>
          <a:bodyPr/>
          <a:lstStyle/>
          <a:p>
            <a:fld id="{1B3486A2-5976-C142-A8B9-478C601F6279}" type="slidenum">
              <a:rPr lang="en-US" smtClean="0"/>
              <a:t>15</a:t>
            </a:fld>
            <a:endParaRPr lang="en-US"/>
          </a:p>
        </p:txBody>
      </p:sp>
    </p:spTree>
    <p:extLst>
      <p:ext uri="{BB962C8B-B14F-4D97-AF65-F5344CB8AC3E}">
        <p14:creationId xmlns:p14="http://schemas.microsoft.com/office/powerpoint/2010/main" val="39865626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Rule</a:t>
            </a:r>
            <a:r>
              <a:rPr lang="en-US" baseline="0" dirty="0" smtClean="0"/>
              <a:t> out some viral infections and lyme disease.</a:t>
            </a:r>
          </a:p>
          <a:p>
            <a:r>
              <a:rPr lang="en-US" dirty="0" smtClean="0"/>
              <a:t>Not fungal – lack of exposure, not immunocompromised, glucose not low in CSF</a:t>
            </a:r>
          </a:p>
          <a:p>
            <a:r>
              <a:rPr lang="en-US" dirty="0" smtClean="0"/>
              <a:t>Toxic/met category</a:t>
            </a:r>
            <a:r>
              <a:rPr lang="en-US" baseline="0" dirty="0" smtClean="0"/>
              <a:t> not likely with no history of exposure or risk. Neg renal panel and met labs.</a:t>
            </a:r>
            <a:endParaRPr lang="en-US" dirty="0" smtClean="0"/>
          </a:p>
          <a:p>
            <a:r>
              <a:rPr lang="en-US" dirty="0" smtClean="0"/>
              <a:t>Hasthimotos,</a:t>
            </a:r>
            <a:r>
              <a:rPr lang="en-US" baseline="0" dirty="0" smtClean="0"/>
              <a:t> epilepsy less likely the sole cause. Remains to have vascular/ inf/inflamm/neo</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B3486A2-5976-C142-A8B9-478C601F6279}" type="slidenum">
              <a:rPr lang="en-US" smtClean="0"/>
              <a:t>18</a:t>
            </a:fld>
            <a:endParaRPr lang="en-US" dirty="0"/>
          </a:p>
        </p:txBody>
      </p:sp>
    </p:spTree>
    <p:extLst>
      <p:ext uri="{BB962C8B-B14F-4D97-AF65-F5344CB8AC3E}">
        <p14:creationId xmlns:p14="http://schemas.microsoft.com/office/powerpoint/2010/main" val="528352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Right temporal; bilateral centrum semiovale;</a:t>
            </a:r>
            <a:r>
              <a:rPr lang="en-US" baseline="0" dirty="0" smtClean="0"/>
              <a:t> d</a:t>
            </a:r>
            <a:r>
              <a:rPr lang="en-US" dirty="0" smtClean="0"/>
              <a:t>ifferent ages: right</a:t>
            </a:r>
            <a:r>
              <a:rPr lang="en-US" baseline="0" dirty="0" smtClean="0"/>
              <a:t> frontal with less ADC correlate; varying intensities</a:t>
            </a:r>
          </a:p>
        </p:txBody>
      </p:sp>
      <p:sp>
        <p:nvSpPr>
          <p:cNvPr id="4" name="Slide Number Placeholder 3"/>
          <p:cNvSpPr>
            <a:spLocks noGrp="1"/>
          </p:cNvSpPr>
          <p:nvPr>
            <p:ph type="sldNum" sz="quarter" idx="10"/>
          </p:nvPr>
        </p:nvSpPr>
        <p:spPr/>
        <p:txBody>
          <a:bodyPr/>
          <a:lstStyle/>
          <a:p>
            <a:fld id="{1B3486A2-5976-C142-A8B9-478C601F6279}" type="slidenum">
              <a:rPr lang="en-US" smtClean="0"/>
              <a:t>19</a:t>
            </a:fld>
            <a:endParaRPr lang="en-US" dirty="0"/>
          </a:p>
        </p:txBody>
      </p:sp>
    </p:spTree>
    <p:extLst>
      <p:ext uri="{BB962C8B-B14F-4D97-AF65-F5344CB8AC3E}">
        <p14:creationId xmlns:p14="http://schemas.microsoft.com/office/powerpoint/2010/main" val="664965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Leukoaraiosis or periventricular white matter disease – result of multiple small vessel infarcts</a:t>
            </a:r>
            <a:r>
              <a:rPr lang="en-US" baseline="0" dirty="0" smtClean="0"/>
              <a:t> within the subcortical white matter = subcortical dementia syndrome picture – slowing of cognition, attention, language, abstraction – incontinence and gait disturbance are motor manifestations – disruption of connecting fibers in frontal-subcortical circuits</a:t>
            </a:r>
          </a:p>
        </p:txBody>
      </p:sp>
      <p:sp>
        <p:nvSpPr>
          <p:cNvPr id="4" name="Slide Number Placeholder 3"/>
          <p:cNvSpPr>
            <a:spLocks noGrp="1"/>
          </p:cNvSpPr>
          <p:nvPr>
            <p:ph type="sldNum" sz="quarter" idx="10"/>
          </p:nvPr>
        </p:nvSpPr>
        <p:spPr/>
        <p:txBody>
          <a:bodyPr/>
          <a:lstStyle/>
          <a:p>
            <a:fld id="{1B3486A2-5976-C142-A8B9-478C601F6279}" type="slidenum">
              <a:rPr lang="en-US" smtClean="0"/>
              <a:t>20</a:t>
            </a:fld>
            <a:endParaRPr lang="en-US" dirty="0"/>
          </a:p>
        </p:txBody>
      </p:sp>
    </p:spTree>
    <p:extLst>
      <p:ext uri="{BB962C8B-B14F-4D97-AF65-F5344CB8AC3E}">
        <p14:creationId xmlns:p14="http://schemas.microsoft.com/office/powerpoint/2010/main" val="3169462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9" name="Group 8"/>
          <p:cNvGrpSpPr/>
          <p:nvPr/>
        </p:nvGrpSpPr>
        <p:grpSpPr>
          <a:xfrm>
            <a:off x="486873" y="411480"/>
            <a:ext cx="8170254" cy="6035040"/>
            <a:chOff x="486873" y="411480"/>
            <a:chExt cx="8170254" cy="6035040"/>
          </a:xfrm>
        </p:grpSpPr>
        <p:sp>
          <p:nvSpPr>
            <p:cNvPr id="8" name="Rectangle 7"/>
            <p:cNvSpPr/>
            <p:nvPr/>
          </p:nvSpPr>
          <p:spPr>
            <a:xfrm>
              <a:off x="486873" y="411480"/>
              <a:ext cx="8170254" cy="6035040"/>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a:spLocks/>
            </p:cNvSpPr>
            <p:nvPr/>
          </p:nvSpPr>
          <p:spPr>
            <a:xfrm>
              <a:off x="562843" y="475488"/>
              <a:ext cx="7982712" cy="5888736"/>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5" name="Straight Connector 14"/>
            <p:cNvCxnSpPr/>
            <p:nvPr/>
          </p:nvCxnSpPr>
          <p:spPr>
            <a:xfrm>
              <a:off x="562842" y="6133646"/>
              <a:ext cx="7982712" cy="1472"/>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7" name="Rectangle 16"/>
            <p:cNvSpPr/>
            <p:nvPr/>
          </p:nvSpPr>
          <p:spPr>
            <a:xfrm>
              <a:off x="562843" y="457200"/>
              <a:ext cx="7982712" cy="25786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914400" y="1123950"/>
            <a:ext cx="7342188" cy="1924050"/>
          </a:xfrm>
        </p:spPr>
        <p:txBody>
          <a:bodyPr anchor="b" anchorCtr="0">
            <a:noAutofit/>
          </a:bodyPr>
          <a:lstStyle>
            <a:lvl1pPr>
              <a:defRPr sz="5400" kern="1200">
                <a:solidFill>
                  <a:schemeClr val="tx1">
                    <a:lumMod val="75000"/>
                    <a:lumOff val="25000"/>
                  </a:schemeClr>
                </a:solidFill>
                <a:latin typeface="+mj-lt"/>
                <a:ea typeface="+mj-ea"/>
                <a:cs typeface="+mj-cs"/>
              </a:defRPr>
            </a:lvl1pPr>
          </a:lstStyle>
          <a:p>
            <a:r>
              <a:rPr lang="en-US" smtClean="0"/>
              <a:t>Click to edit Master title style</a:t>
            </a:r>
            <a:endParaRPr dirty="0"/>
          </a:p>
        </p:txBody>
      </p:sp>
      <p:sp>
        <p:nvSpPr>
          <p:cNvPr id="3" name="Subtitle 2"/>
          <p:cNvSpPr>
            <a:spLocks noGrp="1"/>
          </p:cNvSpPr>
          <p:nvPr>
            <p:ph type="subTitle" idx="1"/>
          </p:nvPr>
        </p:nvSpPr>
        <p:spPr>
          <a:xfrm>
            <a:off x="914400" y="3429000"/>
            <a:ext cx="7342188" cy="1752600"/>
          </a:xfrm>
        </p:spPr>
        <p:txBody>
          <a:bodyPr vert="horz" lIns="91440" tIns="45720" rIns="91440" bIns="45720" rtlCol="0">
            <a:normAutofit/>
          </a:bodyPr>
          <a:lstStyle>
            <a:lvl1pPr marL="0" indent="0" algn="ctr" defTabSz="914400" rtl="0" eaLnBrk="1" latinLnBrk="0" hangingPunct="1">
              <a:spcBef>
                <a:spcPts val="300"/>
              </a:spcBef>
              <a:buClr>
                <a:schemeClr val="tx1">
                  <a:lumMod val="75000"/>
                  <a:lumOff val="25000"/>
                </a:schemeClr>
              </a:buClr>
              <a:buFont typeface="Arial" pitchFamily="34" charset="0"/>
              <a:buNone/>
              <a:defRPr sz="2000" kern="1200">
                <a:solidFill>
                  <a:schemeClr val="tx1">
                    <a:lumMod val="75000"/>
                    <a:lumOff val="2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573741" y="6122894"/>
            <a:ext cx="2133600" cy="259317"/>
          </a:xfrm>
        </p:spPr>
        <p:txBody>
          <a:bodyPr/>
          <a:lstStyle/>
          <a:p>
            <a:fld id="{7D290233-0DD1-4A80-BB1E-9ADC3556DBB6}" type="datetimeFigureOut">
              <a:rPr lang="en-US" smtClean="0"/>
              <a:t>8/25/2015</a:t>
            </a:fld>
            <a:endParaRPr lang="en-US"/>
          </a:p>
        </p:txBody>
      </p:sp>
      <p:sp>
        <p:nvSpPr>
          <p:cNvPr id="5" name="Footer Placeholder 4"/>
          <p:cNvSpPr>
            <a:spLocks noGrp="1"/>
          </p:cNvSpPr>
          <p:nvPr>
            <p:ph type="ftr" sz="quarter" idx="11"/>
          </p:nvPr>
        </p:nvSpPr>
        <p:spPr>
          <a:xfrm>
            <a:off x="5638800" y="6122894"/>
            <a:ext cx="2895600" cy="257810"/>
          </a:xfrm>
        </p:spPr>
        <p:txBody>
          <a:bodyPr/>
          <a:lstStyle/>
          <a:p>
            <a:endParaRPr lang="en-US"/>
          </a:p>
        </p:txBody>
      </p:sp>
      <p:sp>
        <p:nvSpPr>
          <p:cNvPr id="6" name="Slide Number Placeholder 5"/>
          <p:cNvSpPr>
            <a:spLocks noGrp="1"/>
          </p:cNvSpPr>
          <p:nvPr>
            <p:ph type="sldNum" sz="quarter" idx="12"/>
          </p:nvPr>
        </p:nvSpPr>
        <p:spPr>
          <a:xfrm>
            <a:off x="4191000" y="6122894"/>
            <a:ext cx="762000" cy="271463"/>
          </a:xfrm>
        </p:spPr>
        <p:txBody>
          <a:bodyPr/>
          <a:lstStyle/>
          <a:p>
            <a:fld id="{CFE4BAC9-6D41-4691-9299-18EF07EF0177}"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Picture, and Caption">
    <p:spTree>
      <p:nvGrpSpPr>
        <p:cNvPr id="1" name=""/>
        <p:cNvGrpSpPr/>
        <p:nvPr/>
      </p:nvGrpSpPr>
      <p:grpSpPr>
        <a:xfrm>
          <a:off x="0" y="0"/>
          <a:ext cx="0" cy="0"/>
          <a:chOff x="0" y="0"/>
          <a:chExt cx="0" cy="0"/>
        </a:xfrm>
      </p:grpSpPr>
      <p:grpSp>
        <p:nvGrpSpPr>
          <p:cNvPr id="8" name="Group 7"/>
          <p:cNvGrpSpPr/>
          <p:nvPr/>
        </p:nvGrpSpPr>
        <p:grpSpPr>
          <a:xfrm>
            <a:off x="182880" y="173699"/>
            <a:ext cx="8778240" cy="6510602"/>
            <a:chOff x="182880" y="173699"/>
            <a:chExt cx="8778240" cy="6510602"/>
          </a:xfrm>
        </p:grpSpPr>
        <p:grpSp>
          <p:nvGrpSpPr>
            <p:cNvPr id="26" name="Group 25"/>
            <p:cNvGrpSpPr/>
            <p:nvPr/>
          </p:nvGrpSpPr>
          <p:grpSpPr>
            <a:xfrm>
              <a:off x="182880" y="173699"/>
              <a:ext cx="8778240" cy="6510602"/>
              <a:chOff x="182880" y="173699"/>
              <a:chExt cx="8778240" cy="6510602"/>
            </a:xfrm>
          </p:grpSpPr>
          <p:grpSp>
            <p:nvGrpSpPr>
              <p:cNvPr id="27" name="Group 26"/>
              <p:cNvGrpSpPr/>
              <p:nvPr/>
            </p:nvGrpSpPr>
            <p:grpSpPr>
              <a:xfrm>
                <a:off x="182880" y="173699"/>
                <a:ext cx="8778240" cy="6510602"/>
                <a:chOff x="182880" y="173699"/>
                <a:chExt cx="8778240" cy="6510602"/>
              </a:xfrm>
            </p:grpSpPr>
            <p:sp>
              <p:nvSpPr>
                <p:cNvPr id="29" name="Rectangle 28"/>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0" name="Group 10"/>
                <p:cNvGrpSpPr/>
                <p:nvPr/>
              </p:nvGrpSpPr>
              <p:grpSpPr>
                <a:xfrm>
                  <a:off x="256032" y="237744"/>
                  <a:ext cx="8622792" cy="6364224"/>
                  <a:chOff x="247157" y="247430"/>
                  <a:chExt cx="8622792" cy="6364224"/>
                </a:xfrm>
              </p:grpSpPr>
              <p:sp>
                <p:nvSpPr>
                  <p:cNvPr id="31" name="Rectangle 30"/>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32" name="Straight Connector 31"/>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8" name="Rectangle 27"/>
              <p:cNvSpPr/>
              <p:nvPr/>
            </p:nvSpPr>
            <p:spPr>
              <a:xfrm rot="5400000">
                <a:off x="801086" y="3274090"/>
                <a:ext cx="613562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5" name="Rectangle 24"/>
            <p:cNvSpPr/>
            <p:nvPr/>
          </p:nvSpPr>
          <p:spPr>
            <a:xfrm rot="10800000">
              <a:off x="258763" y="1594462"/>
              <a:ext cx="357530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530225" y="1694329"/>
            <a:ext cx="3008313" cy="914400"/>
          </a:xfrm>
        </p:spPr>
        <p:txBody>
          <a:bodyPr anchor="b">
            <a:normAutofit/>
          </a:bodyPr>
          <a:lstStyle>
            <a:lvl1pPr algn="l">
              <a:defRPr sz="2800" b="0"/>
            </a:lvl1pPr>
          </a:lstStyle>
          <a:p>
            <a:r>
              <a:rPr lang="en-US" smtClean="0"/>
              <a:t>Click to edit Master title style</a:t>
            </a:r>
            <a:endParaRPr dirty="0"/>
          </a:p>
        </p:txBody>
      </p:sp>
      <p:sp>
        <p:nvSpPr>
          <p:cNvPr id="3" name="Content Placeholder 2"/>
          <p:cNvSpPr>
            <a:spLocks noGrp="1"/>
          </p:cNvSpPr>
          <p:nvPr>
            <p:ph idx="1"/>
          </p:nvPr>
        </p:nvSpPr>
        <p:spPr>
          <a:xfrm>
            <a:off x="4328319" y="609600"/>
            <a:ext cx="4114800" cy="5465763"/>
          </a:xfrm>
        </p:spPr>
        <p:txBody>
          <a:bodyPr>
            <a:normAutofit/>
          </a:bodyPr>
          <a:lstStyle>
            <a:lvl1pPr>
              <a:defRPr sz="2400" baseline="0"/>
            </a:lvl1pPr>
            <a:lvl2pPr>
              <a:defRPr sz="2200" baseline="0"/>
            </a:lvl2pPr>
            <a:lvl3pPr>
              <a:defRPr sz="2000" baseline="0"/>
            </a:lvl3pPr>
            <a:lvl4pPr>
              <a:defRPr sz="1800" baseline="0"/>
            </a:lvl4pPr>
            <a:lvl5pPr>
              <a:defRPr sz="1800" baseline="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0225" y="2672323"/>
            <a:ext cx="3008313" cy="3403040"/>
          </a:xfrm>
        </p:spPr>
        <p:txBody>
          <a:bodyPr>
            <a:normAutofit/>
          </a:bodyPr>
          <a:lstStyle>
            <a:lvl1pPr marL="0" indent="0">
              <a:lnSpc>
                <a:spcPct val="120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290233-0DD1-4A80-BB1E-9ADC3556DBB6}" type="datetimeFigureOut">
              <a:rPr lang="en-US" smtClean="0"/>
              <a:t>8/25/2015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E4BAC9-6D41-4691-9299-18EF07EF0177}" type="slidenum">
              <a:rPr lang="en-US" smtClean="0"/>
              <a:t>‹#›</a:t>
            </a:fld>
            <a:endParaRPr lang="en-US"/>
          </a:p>
        </p:txBody>
      </p:sp>
      <p:sp>
        <p:nvSpPr>
          <p:cNvPr id="17" name="Picture Placeholder 16"/>
          <p:cNvSpPr>
            <a:spLocks noGrp="1"/>
          </p:cNvSpPr>
          <p:nvPr>
            <p:ph type="pic" sz="quarter" idx="13"/>
          </p:nvPr>
        </p:nvSpPr>
        <p:spPr>
          <a:xfrm>
            <a:off x="352892" y="310123"/>
            <a:ext cx="3398837" cy="1204912"/>
          </a:xfrm>
        </p:spPr>
        <p:txBody>
          <a:bodyPr>
            <a:normAutofit/>
          </a:bodyPr>
          <a:lstStyle>
            <a:lvl1pPr>
              <a:buNone/>
              <a:defRPr sz="1800"/>
            </a:lvl1pPr>
          </a:lstStyle>
          <a:p>
            <a:r>
              <a:rPr lang="en-US" smtClean="0"/>
              <a:t>Drag picture to placeholder or click icon to add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5" name="Group 14"/>
          <p:cNvGrpSpPr/>
          <p:nvPr/>
        </p:nvGrpSpPr>
        <p:grpSpPr>
          <a:xfrm>
            <a:off x="182880" y="173699"/>
            <a:ext cx="8778240" cy="6510602"/>
            <a:chOff x="182880" y="173699"/>
            <a:chExt cx="8778240" cy="6510602"/>
          </a:xfrm>
        </p:grpSpPr>
        <p:grpSp>
          <p:nvGrpSpPr>
            <p:cNvPr id="16" name="Group 15"/>
            <p:cNvGrpSpPr/>
            <p:nvPr/>
          </p:nvGrpSpPr>
          <p:grpSpPr>
            <a:xfrm>
              <a:off x="182880" y="173699"/>
              <a:ext cx="8778240" cy="6510602"/>
              <a:chOff x="182880" y="173699"/>
              <a:chExt cx="8778240" cy="6510602"/>
            </a:xfrm>
          </p:grpSpPr>
          <p:sp>
            <p:nvSpPr>
              <p:cNvPr id="18" name="Rectangle 17"/>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 name="Group 10"/>
              <p:cNvGrpSpPr/>
              <p:nvPr/>
            </p:nvGrpSpPr>
            <p:grpSpPr>
              <a:xfrm>
                <a:off x="256032" y="237744"/>
                <a:ext cx="8622792" cy="6364224"/>
                <a:chOff x="247157" y="247430"/>
                <a:chExt cx="8622792" cy="6364224"/>
              </a:xfrm>
            </p:grpSpPr>
            <p:sp>
              <p:nvSpPr>
                <p:cNvPr id="20" name="Rectangle 19"/>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1" name="Straight Connector 20"/>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17" name="Rectangle 16"/>
            <p:cNvSpPr/>
            <p:nvPr/>
          </p:nvSpPr>
          <p:spPr>
            <a:xfrm rot="5400000">
              <a:off x="801086" y="3274090"/>
              <a:ext cx="613562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530352" y="1691640"/>
            <a:ext cx="3008376" cy="914400"/>
          </a:xfrm>
        </p:spPr>
        <p:txBody>
          <a:bodyPr anchor="b">
            <a:noAutofit/>
          </a:bodyPr>
          <a:lstStyle>
            <a:lvl1pPr algn="l">
              <a:defRPr sz="2800" b="0"/>
            </a:lvl1pPr>
          </a:lstStyle>
          <a:p>
            <a:r>
              <a:rPr lang="en-US" smtClean="0"/>
              <a:t>Click to edit Master title style</a:t>
            </a:r>
            <a:endParaRPr/>
          </a:p>
        </p:txBody>
      </p:sp>
      <p:sp>
        <p:nvSpPr>
          <p:cNvPr id="3" name="Picture Placeholder 2"/>
          <p:cNvSpPr>
            <a:spLocks noGrp="1"/>
          </p:cNvSpPr>
          <p:nvPr>
            <p:ph type="pic" idx="1"/>
          </p:nvPr>
        </p:nvSpPr>
        <p:spPr>
          <a:xfrm>
            <a:off x="4338559" y="612775"/>
            <a:ext cx="4114800" cy="5468112"/>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530352" y="2670048"/>
            <a:ext cx="3008376" cy="3401568"/>
          </a:xfrm>
        </p:spPr>
        <p:txBody>
          <a:bodyPr vert="horz" lIns="91440" tIns="45720" rIns="91440" bIns="45720" rtlCol="0">
            <a:normAutofit/>
          </a:bodyPr>
          <a:lstStyle>
            <a:lvl1pPr marL="0" indent="0">
              <a:lnSpc>
                <a:spcPct val="120000"/>
              </a:lnSpc>
              <a:spcBef>
                <a:spcPts val="600"/>
              </a:spcBef>
              <a:buNone/>
              <a:defRPr sz="16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20000"/>
              </a:lnSpc>
              <a:spcBef>
                <a:spcPts val="2000"/>
              </a:spcBef>
              <a:buClr>
                <a:schemeClr val="bg1">
                  <a:lumMod val="75000"/>
                  <a:lumOff val="25000"/>
                </a:schemeClr>
              </a:buClr>
              <a:buFont typeface="Arial" pitchFamily="34" charset="0"/>
              <a:buNone/>
            </a:pPr>
            <a:r>
              <a:rPr lang="en-US" smtClean="0"/>
              <a:t>Click to edit Master text styles</a:t>
            </a:r>
          </a:p>
        </p:txBody>
      </p:sp>
      <p:sp>
        <p:nvSpPr>
          <p:cNvPr id="5" name="Date Placeholder 4"/>
          <p:cNvSpPr>
            <a:spLocks noGrp="1"/>
          </p:cNvSpPr>
          <p:nvPr>
            <p:ph type="dt" sz="half" idx="10"/>
          </p:nvPr>
        </p:nvSpPr>
        <p:spPr/>
        <p:txBody>
          <a:bodyPr/>
          <a:lstStyle/>
          <a:p>
            <a:fld id="{7D290233-0DD1-4A80-BB1E-9ADC3556DBB6}" type="datetimeFigureOut">
              <a:rPr lang="en-US" smtClean="0"/>
              <a:t>8/25/2015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E4BAC9-6D41-4691-9299-18EF07EF0177}"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grpSp>
        <p:nvGrpSpPr>
          <p:cNvPr id="10" name="Group 9"/>
          <p:cNvGrpSpPr/>
          <p:nvPr/>
        </p:nvGrpSpPr>
        <p:grpSpPr>
          <a:xfrm>
            <a:off x="182880" y="173699"/>
            <a:ext cx="8778240" cy="6510602"/>
            <a:chOff x="182880" y="173699"/>
            <a:chExt cx="8778240" cy="6510602"/>
          </a:xfrm>
        </p:grpSpPr>
        <p:grpSp>
          <p:nvGrpSpPr>
            <p:cNvPr id="17" name="Group 16"/>
            <p:cNvGrpSpPr/>
            <p:nvPr/>
          </p:nvGrpSpPr>
          <p:grpSpPr>
            <a:xfrm>
              <a:off x="182880" y="173699"/>
              <a:ext cx="8778240" cy="6510602"/>
              <a:chOff x="182880" y="173699"/>
              <a:chExt cx="8778240" cy="6510602"/>
            </a:xfrm>
          </p:grpSpPr>
          <p:sp>
            <p:nvSpPr>
              <p:cNvPr id="19" name="Rectangle 18"/>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1" name="Group 10"/>
              <p:cNvGrpSpPr/>
              <p:nvPr/>
            </p:nvGrpSpPr>
            <p:grpSpPr>
              <a:xfrm>
                <a:off x="256032" y="237744"/>
                <a:ext cx="8622792" cy="6364224"/>
                <a:chOff x="247157" y="247430"/>
                <a:chExt cx="8622792" cy="6364224"/>
              </a:xfrm>
            </p:grpSpPr>
            <p:sp>
              <p:nvSpPr>
                <p:cNvPr id="22" name="Rectangle 21"/>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3" name="Straight Connector 22"/>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0" name="Rectangle 19"/>
            <p:cNvSpPr/>
            <p:nvPr/>
          </p:nvSpPr>
          <p:spPr>
            <a:xfrm>
              <a:off x="256032" y="42031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530351" y="4287819"/>
            <a:ext cx="8021977" cy="916193"/>
          </a:xfrm>
        </p:spPr>
        <p:txBody>
          <a:bodyPr anchor="b">
            <a:noAutofit/>
          </a:bodyPr>
          <a:lstStyle>
            <a:lvl1pPr algn="l">
              <a:defRPr sz="3600" b="0"/>
            </a:lvl1pPr>
          </a:lstStyle>
          <a:p>
            <a:r>
              <a:rPr lang="en-US" smtClean="0"/>
              <a:t>Click to edit Master title style</a:t>
            </a:r>
            <a:endParaRPr dirty="0"/>
          </a:p>
        </p:txBody>
      </p:sp>
      <p:sp>
        <p:nvSpPr>
          <p:cNvPr id="3" name="Picture Placeholder 2"/>
          <p:cNvSpPr>
            <a:spLocks noGrp="1"/>
          </p:cNvSpPr>
          <p:nvPr>
            <p:ph type="pic" idx="1"/>
          </p:nvPr>
        </p:nvSpPr>
        <p:spPr>
          <a:xfrm>
            <a:off x="356347" y="331694"/>
            <a:ext cx="8421624" cy="3783106"/>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530351" y="5271247"/>
            <a:ext cx="8021977" cy="1013011"/>
          </a:xfrm>
        </p:spPr>
        <p:txBody>
          <a:bodyPr vert="horz" lIns="91440" tIns="45720" rIns="91440" bIns="45720" rtlCol="0">
            <a:normAutofit/>
          </a:bodyPr>
          <a:lstStyle>
            <a:lvl1pPr marL="0" indent="0">
              <a:spcBef>
                <a:spcPts val="0"/>
              </a:spcBef>
              <a:buNone/>
              <a:defRPr sz="18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20000"/>
              </a:lnSpc>
              <a:spcBef>
                <a:spcPts val="2000"/>
              </a:spcBef>
              <a:buClr>
                <a:schemeClr val="bg1">
                  <a:lumMod val="75000"/>
                  <a:lumOff val="25000"/>
                </a:schemeClr>
              </a:buClr>
              <a:buFont typeface="Arial" pitchFamily="34" charset="0"/>
              <a:buNone/>
            </a:pPr>
            <a:r>
              <a:rPr lang="en-US" smtClean="0"/>
              <a:t>Click to edit Master text styles</a:t>
            </a:r>
          </a:p>
        </p:txBody>
      </p:sp>
      <p:sp>
        <p:nvSpPr>
          <p:cNvPr id="5" name="Date Placeholder 4"/>
          <p:cNvSpPr>
            <a:spLocks noGrp="1"/>
          </p:cNvSpPr>
          <p:nvPr>
            <p:ph type="dt" sz="half" idx="10"/>
          </p:nvPr>
        </p:nvSpPr>
        <p:spPr/>
        <p:txBody>
          <a:bodyPr/>
          <a:lstStyle/>
          <a:p>
            <a:fld id="{7D290233-0DD1-4A80-BB1E-9ADC3556DBB6}" type="datetimeFigureOut">
              <a:rPr lang="en-US" smtClean="0"/>
              <a:t>8/25/2015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E4BAC9-6D41-4691-9299-18EF07EF0177}"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13" name="Group 12"/>
          <p:cNvGrpSpPr/>
          <p:nvPr/>
        </p:nvGrpSpPr>
        <p:grpSpPr>
          <a:xfrm>
            <a:off x="182880" y="173699"/>
            <a:ext cx="8778240" cy="6510602"/>
            <a:chOff x="182880" y="173699"/>
            <a:chExt cx="8778240" cy="6510602"/>
          </a:xfrm>
        </p:grpSpPr>
        <p:sp>
          <p:nvSpPr>
            <p:cNvPr id="14" name="Rectangle 13"/>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0"/>
            <p:cNvGrpSpPr/>
            <p:nvPr/>
          </p:nvGrpSpPr>
          <p:grpSpPr>
            <a:xfrm>
              <a:off x="256032" y="237744"/>
              <a:ext cx="8622792" cy="6364224"/>
              <a:chOff x="247157" y="247430"/>
              <a:chExt cx="8622792" cy="6364224"/>
            </a:xfrm>
          </p:grpSpPr>
          <p:sp>
            <p:nvSpPr>
              <p:cNvPr id="16" name="Rectangle 15"/>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7" name="Straight Connector 16"/>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8" name="Rectangle 17"/>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7D290233-0DD1-4A80-BB1E-9ADC3556DBB6}" type="datetimeFigureOut">
              <a:rPr lang="en-US" smtClean="0"/>
              <a:t>8/25/2015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E4BAC9-6D41-4691-9299-18EF07EF0177}"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182880" y="173699"/>
            <a:ext cx="8778240" cy="6510602"/>
            <a:chOff x="182880" y="173699"/>
            <a:chExt cx="8778240" cy="6510602"/>
          </a:xfrm>
        </p:grpSpPr>
        <p:grpSp>
          <p:nvGrpSpPr>
            <p:cNvPr id="14" name="Group 13"/>
            <p:cNvGrpSpPr/>
            <p:nvPr/>
          </p:nvGrpSpPr>
          <p:grpSpPr>
            <a:xfrm>
              <a:off x="182880" y="173699"/>
              <a:ext cx="8778240" cy="6510602"/>
              <a:chOff x="182880" y="173699"/>
              <a:chExt cx="8778240" cy="6510602"/>
            </a:xfrm>
          </p:grpSpPr>
          <p:sp>
            <p:nvSpPr>
              <p:cNvPr id="15" name="Rectangle 14"/>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 name="Group 10"/>
              <p:cNvGrpSpPr/>
              <p:nvPr/>
            </p:nvGrpSpPr>
            <p:grpSpPr>
              <a:xfrm>
                <a:off x="256032" y="237744"/>
                <a:ext cx="8622792" cy="6364224"/>
                <a:chOff x="247157" y="247430"/>
                <a:chExt cx="8622792" cy="6364224"/>
              </a:xfrm>
            </p:grpSpPr>
            <p:sp>
              <p:nvSpPr>
                <p:cNvPr id="17" name="Rectangle 16"/>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9" name="Straight Connector 18"/>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18" name="Rectangle 17"/>
            <p:cNvSpPr/>
            <p:nvPr/>
          </p:nvSpPr>
          <p:spPr>
            <a:xfrm rot="5400000">
              <a:off x="4242277" y="3274090"/>
              <a:ext cx="613562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Vertical Title 1"/>
          <p:cNvSpPr>
            <a:spLocks noGrp="1"/>
          </p:cNvSpPr>
          <p:nvPr>
            <p:ph type="title" orient="vert"/>
          </p:nvPr>
        </p:nvSpPr>
        <p:spPr>
          <a:xfrm>
            <a:off x="7391399" y="609600"/>
            <a:ext cx="1416423" cy="5516563"/>
          </a:xfrm>
        </p:spPr>
        <p:txBody>
          <a:bodyPr vert="eaVert">
            <a:normAutofit/>
          </a:bodyPr>
          <a:lstStyle>
            <a:lvl1pPr>
              <a:defRPr sz="3600"/>
            </a:lvl1pPr>
          </a:lstStyle>
          <a:p>
            <a:r>
              <a:rPr lang="en-US" smtClean="0"/>
              <a:t>Click to edit Master title style</a:t>
            </a:r>
            <a:endParaRPr/>
          </a:p>
        </p:txBody>
      </p:sp>
      <p:sp>
        <p:nvSpPr>
          <p:cNvPr id="3" name="Vertical Text Placeholder 2"/>
          <p:cNvSpPr>
            <a:spLocks noGrp="1"/>
          </p:cNvSpPr>
          <p:nvPr>
            <p:ph type="body" orient="vert" idx="1"/>
          </p:nvPr>
        </p:nvSpPr>
        <p:spPr>
          <a:xfrm>
            <a:off x="578222" y="609600"/>
            <a:ext cx="6279777" cy="5516563"/>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7D290233-0DD1-4A80-BB1E-9ADC3556DBB6}" type="datetimeFigureOut">
              <a:rPr lang="en-US" smtClean="0"/>
              <a:t>8/25/2015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E4BAC9-6D41-4691-9299-18EF07EF017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9" name="Group 8"/>
          <p:cNvGrpSpPr/>
          <p:nvPr/>
        </p:nvGrpSpPr>
        <p:grpSpPr>
          <a:xfrm>
            <a:off x="182880" y="173699"/>
            <a:ext cx="8778240" cy="6510602"/>
            <a:chOff x="182880" y="173699"/>
            <a:chExt cx="8778240" cy="6510602"/>
          </a:xfrm>
        </p:grpSpPr>
        <p:sp>
          <p:nvSpPr>
            <p:cNvPr id="13" name="Rectangle 12"/>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10"/>
            <p:cNvGrpSpPr/>
            <p:nvPr/>
          </p:nvGrpSpPr>
          <p:grpSpPr>
            <a:xfrm>
              <a:off x="256032" y="237744"/>
              <a:ext cx="8622792" cy="6364224"/>
              <a:chOff x="247157" y="247430"/>
              <a:chExt cx="8622792" cy="6364224"/>
            </a:xfrm>
          </p:grpSpPr>
          <p:sp>
            <p:nvSpPr>
              <p:cNvPr id="19" name="Rectangle 18"/>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0" name="Straight Connector 19"/>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1" name="Rectangle 20"/>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7D290233-0DD1-4A80-BB1E-9ADC3556DBB6}" type="datetimeFigureOut">
              <a:rPr lang="en-US" smtClean="0"/>
              <a:t>8/25/2015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E4BAC9-6D41-4691-9299-18EF07EF0177}"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grpSp>
        <p:nvGrpSpPr>
          <p:cNvPr id="10" name="Group 9"/>
          <p:cNvGrpSpPr/>
          <p:nvPr/>
        </p:nvGrpSpPr>
        <p:grpSpPr>
          <a:xfrm>
            <a:off x="486873" y="411480"/>
            <a:ext cx="8170254" cy="6035040"/>
            <a:chOff x="486873" y="411480"/>
            <a:chExt cx="8170254" cy="6035040"/>
          </a:xfrm>
        </p:grpSpPr>
        <p:sp>
          <p:nvSpPr>
            <p:cNvPr id="12" name="Rectangle 11"/>
            <p:cNvSpPr/>
            <p:nvPr/>
          </p:nvSpPr>
          <p:spPr>
            <a:xfrm>
              <a:off x="486873" y="411480"/>
              <a:ext cx="8170254" cy="6035040"/>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oup 11"/>
            <p:cNvGrpSpPr/>
            <p:nvPr/>
          </p:nvGrpSpPr>
          <p:grpSpPr>
            <a:xfrm>
              <a:off x="562842" y="475488"/>
              <a:ext cx="7982713" cy="5888736"/>
              <a:chOff x="562842" y="475488"/>
              <a:chExt cx="7982713" cy="5888736"/>
            </a:xfrm>
          </p:grpSpPr>
          <p:sp>
            <p:nvSpPr>
              <p:cNvPr id="8" name="Rectangle 7"/>
              <p:cNvSpPr>
                <a:spLocks/>
              </p:cNvSpPr>
              <p:nvPr/>
            </p:nvSpPr>
            <p:spPr>
              <a:xfrm>
                <a:off x="562843" y="475488"/>
                <a:ext cx="7982712" cy="5888736"/>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9" name="Straight Connector 8"/>
              <p:cNvCxnSpPr/>
              <p:nvPr/>
            </p:nvCxnSpPr>
            <p:spPr>
              <a:xfrm>
                <a:off x="562842" y="6133646"/>
                <a:ext cx="7982712" cy="1472"/>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1" name="Straight Connector 10"/>
              <p:cNvCxnSpPr/>
              <p:nvPr/>
            </p:nvCxnSpPr>
            <p:spPr>
              <a:xfrm>
                <a:off x="562842" y="3427528"/>
                <a:ext cx="7982712" cy="1472"/>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 name="Title 1"/>
          <p:cNvSpPr>
            <a:spLocks noGrp="1"/>
          </p:cNvSpPr>
          <p:nvPr>
            <p:ph type="ctrTitle"/>
          </p:nvPr>
        </p:nvSpPr>
        <p:spPr>
          <a:xfrm>
            <a:off x="900113" y="3442447"/>
            <a:ext cx="7345362" cy="1532965"/>
          </a:xfrm>
        </p:spPr>
        <p:txBody>
          <a:bodyPr anchor="b" anchorCtr="0">
            <a:normAutofit/>
          </a:bodyPr>
          <a:lstStyle>
            <a:lvl1pPr>
              <a:defRPr sz="5400"/>
            </a:lvl1pPr>
          </a:lstStyle>
          <a:p>
            <a:r>
              <a:rPr lang="en-US" smtClean="0"/>
              <a:t>Click to edit Master title style</a:t>
            </a:r>
            <a:endParaRPr/>
          </a:p>
        </p:txBody>
      </p:sp>
      <p:sp>
        <p:nvSpPr>
          <p:cNvPr id="3" name="Subtitle 2"/>
          <p:cNvSpPr>
            <a:spLocks noGrp="1"/>
          </p:cNvSpPr>
          <p:nvPr>
            <p:ph type="subTitle" idx="1"/>
          </p:nvPr>
        </p:nvSpPr>
        <p:spPr>
          <a:xfrm>
            <a:off x="900113" y="5029200"/>
            <a:ext cx="7345362" cy="990600"/>
          </a:xfrm>
        </p:spPr>
        <p:txBody>
          <a:bodyPr>
            <a:normAutofit/>
          </a:bodyPr>
          <a:lstStyle>
            <a:lvl1pPr marL="0" indent="0" algn="ctr">
              <a:spcBef>
                <a:spcPts val="300"/>
              </a:spcBef>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569259" y="6122894"/>
            <a:ext cx="2133600" cy="259317"/>
          </a:xfrm>
        </p:spPr>
        <p:txBody>
          <a:bodyPr/>
          <a:lstStyle/>
          <a:p>
            <a:fld id="{7D290233-0DD1-4A80-BB1E-9ADC3556DBB6}" type="datetimeFigureOut">
              <a:rPr lang="en-US" smtClean="0"/>
              <a:t>8/25/2015</a:t>
            </a:fld>
            <a:endParaRPr lang="en-US"/>
          </a:p>
        </p:txBody>
      </p:sp>
      <p:sp>
        <p:nvSpPr>
          <p:cNvPr id="5" name="Footer Placeholder 4"/>
          <p:cNvSpPr>
            <a:spLocks noGrp="1"/>
          </p:cNvSpPr>
          <p:nvPr>
            <p:ph type="ftr" sz="quarter" idx="11"/>
          </p:nvPr>
        </p:nvSpPr>
        <p:spPr>
          <a:xfrm>
            <a:off x="5638800" y="6124401"/>
            <a:ext cx="2895600" cy="257810"/>
          </a:xfrm>
        </p:spPr>
        <p:txBody>
          <a:bodyPr/>
          <a:lstStyle/>
          <a:p>
            <a:endParaRPr lang="en-US"/>
          </a:p>
        </p:txBody>
      </p:sp>
      <p:sp>
        <p:nvSpPr>
          <p:cNvPr id="14" name="Picture Placeholder 13"/>
          <p:cNvSpPr>
            <a:spLocks noGrp="1"/>
          </p:cNvSpPr>
          <p:nvPr>
            <p:ph type="pic" sz="quarter" idx="12"/>
          </p:nvPr>
        </p:nvSpPr>
        <p:spPr>
          <a:xfrm>
            <a:off x="636493" y="533400"/>
            <a:ext cx="7836408" cy="2828925"/>
          </a:xfrm>
        </p:spPr>
        <p:txBody>
          <a:bodyPr>
            <a:normAutofit/>
          </a:bodyPr>
          <a:lstStyle>
            <a:lvl1pPr>
              <a:buNone/>
              <a:defRPr sz="2000"/>
            </a:lvl1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9" name="Group 8"/>
          <p:cNvGrpSpPr/>
          <p:nvPr/>
        </p:nvGrpSpPr>
        <p:grpSpPr>
          <a:xfrm>
            <a:off x="182880" y="173699"/>
            <a:ext cx="8778240" cy="6510602"/>
            <a:chOff x="182880" y="173699"/>
            <a:chExt cx="8778240" cy="6510602"/>
          </a:xfrm>
        </p:grpSpPr>
        <p:sp>
          <p:nvSpPr>
            <p:cNvPr id="12" name="Rectangle 11"/>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10"/>
            <p:cNvGrpSpPr/>
            <p:nvPr/>
          </p:nvGrpSpPr>
          <p:grpSpPr>
            <a:xfrm>
              <a:off x="256032" y="237744"/>
              <a:ext cx="8622792" cy="6364224"/>
              <a:chOff x="247157" y="247430"/>
              <a:chExt cx="8622792" cy="6364224"/>
            </a:xfrm>
          </p:grpSpPr>
          <p:sp>
            <p:nvSpPr>
              <p:cNvPr id="27" name="Rectangle 26"/>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8" name="Straight Connector 27"/>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 name="Title 1"/>
          <p:cNvSpPr>
            <a:spLocks noGrp="1"/>
          </p:cNvSpPr>
          <p:nvPr>
            <p:ph type="title"/>
          </p:nvPr>
        </p:nvSpPr>
        <p:spPr>
          <a:xfrm>
            <a:off x="900113" y="1371600"/>
            <a:ext cx="7345362" cy="1676400"/>
          </a:xfrm>
        </p:spPr>
        <p:txBody>
          <a:bodyPr anchor="b" anchorCtr="0">
            <a:noAutofit/>
          </a:bodyPr>
          <a:lstStyle>
            <a:lvl1pPr algn="ctr">
              <a:defRPr sz="5400" b="0" i="0" cap="none" baseline="0">
                <a:solidFill>
                  <a:schemeClr val="tx1">
                    <a:lumMod val="75000"/>
                    <a:lumOff val="25000"/>
                  </a:schemeClr>
                </a:solidFill>
              </a:defRPr>
            </a:lvl1pPr>
          </a:lstStyle>
          <a:p>
            <a:r>
              <a:rPr lang="en-US" smtClean="0"/>
              <a:t>Click to edit Master title style</a:t>
            </a:r>
            <a:endParaRPr dirty="0"/>
          </a:p>
        </p:txBody>
      </p:sp>
      <p:sp>
        <p:nvSpPr>
          <p:cNvPr id="3" name="Text Placeholder 2"/>
          <p:cNvSpPr>
            <a:spLocks noGrp="1"/>
          </p:cNvSpPr>
          <p:nvPr>
            <p:ph type="body" idx="1"/>
          </p:nvPr>
        </p:nvSpPr>
        <p:spPr>
          <a:xfrm>
            <a:off x="900113" y="3134566"/>
            <a:ext cx="7345362" cy="1500187"/>
          </a:xfrm>
        </p:spPr>
        <p:txBody>
          <a:bodyPr anchor="t" anchorCtr="0"/>
          <a:lstStyle>
            <a:lvl1pPr marL="0" indent="0" algn="ctr">
              <a:spcBef>
                <a:spcPts val="300"/>
              </a:spcBef>
              <a:buNone/>
              <a:defRPr sz="20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D290233-0DD1-4A80-BB1E-9ADC3556DBB6}" type="datetimeFigureOut">
              <a:rPr lang="en-US" smtClean="0"/>
              <a:t>8/25/2015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E4BAC9-6D41-4691-9299-18EF07EF0177}"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20" name="Group 19"/>
          <p:cNvGrpSpPr/>
          <p:nvPr/>
        </p:nvGrpSpPr>
        <p:grpSpPr>
          <a:xfrm>
            <a:off x="182880" y="173699"/>
            <a:ext cx="8778240" cy="6510602"/>
            <a:chOff x="182880" y="173699"/>
            <a:chExt cx="8778240" cy="6510602"/>
          </a:xfrm>
        </p:grpSpPr>
        <p:sp>
          <p:nvSpPr>
            <p:cNvPr id="21" name="Rectangle 20"/>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2" name="Group 10"/>
            <p:cNvGrpSpPr/>
            <p:nvPr/>
          </p:nvGrpSpPr>
          <p:grpSpPr>
            <a:xfrm>
              <a:off x="256032" y="237744"/>
              <a:ext cx="8622792" cy="6364224"/>
              <a:chOff x="247157" y="247430"/>
              <a:chExt cx="8622792" cy="6364224"/>
            </a:xfrm>
          </p:grpSpPr>
          <p:sp>
            <p:nvSpPr>
              <p:cNvPr id="23" name="Rectangle 22"/>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4" name="Straight Connector 23"/>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5" name="Rectangle 24"/>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00111" y="2147888"/>
            <a:ext cx="3566160" cy="39274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648199" y="2147888"/>
            <a:ext cx="3566160" cy="39274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7D290233-0DD1-4A80-BB1E-9ADC3556DBB6}" type="datetimeFigureOut">
              <a:rPr lang="en-US" smtClean="0"/>
              <a:t>8/25/2015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E4BAC9-6D41-4691-9299-18EF07EF0177}"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0" name="Group 9"/>
          <p:cNvGrpSpPr/>
          <p:nvPr/>
        </p:nvGrpSpPr>
        <p:grpSpPr>
          <a:xfrm>
            <a:off x="182880" y="173699"/>
            <a:ext cx="8778240" cy="6510602"/>
            <a:chOff x="182880" y="173699"/>
            <a:chExt cx="8778240" cy="6510602"/>
          </a:xfrm>
        </p:grpSpPr>
        <p:grpSp>
          <p:nvGrpSpPr>
            <p:cNvPr id="26" name="Group 25"/>
            <p:cNvGrpSpPr/>
            <p:nvPr/>
          </p:nvGrpSpPr>
          <p:grpSpPr>
            <a:xfrm>
              <a:off x="182880" y="173699"/>
              <a:ext cx="8778240" cy="6510602"/>
              <a:chOff x="182880" y="173699"/>
              <a:chExt cx="8778240" cy="6510602"/>
            </a:xfrm>
          </p:grpSpPr>
          <p:sp>
            <p:nvSpPr>
              <p:cNvPr id="27" name="Rectangle 26"/>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8" name="Group 10"/>
              <p:cNvGrpSpPr/>
              <p:nvPr/>
            </p:nvGrpSpPr>
            <p:grpSpPr>
              <a:xfrm>
                <a:off x="256032" y="237744"/>
                <a:ext cx="8622792" cy="6364224"/>
                <a:chOff x="247157" y="247430"/>
                <a:chExt cx="8622792" cy="6364224"/>
              </a:xfrm>
            </p:grpSpPr>
            <p:sp>
              <p:nvSpPr>
                <p:cNvPr id="29" name="Rectangle 28"/>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31" name="Straight Connector 30"/>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32" name="Rectangle 31"/>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cxnSp>
          <p:nvCxnSpPr>
            <p:cNvPr id="23" name="Straight Connector 22"/>
            <p:cNvCxnSpPr/>
            <p:nvPr/>
          </p:nvCxnSpPr>
          <p:spPr>
            <a:xfrm rot="16200000" flipH="1">
              <a:off x="2217480" y="4026438"/>
              <a:ext cx="4711326" cy="2286"/>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32301" y="1708990"/>
            <a:ext cx="3566160" cy="832503"/>
          </a:xfrm>
        </p:spPr>
        <p:txBody>
          <a:bodyPr anchor="ctr" anchorCtr="0">
            <a:noAutofit/>
          </a:bodyPr>
          <a:lstStyle>
            <a:lvl1pPr marL="0" indent="0" algn="ctr">
              <a:spcBef>
                <a:spcPts val="30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2301" y="2590801"/>
            <a:ext cx="3566160" cy="3484562"/>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945539" y="1708990"/>
            <a:ext cx="3566160" cy="832503"/>
          </a:xfrm>
        </p:spPr>
        <p:txBody>
          <a:bodyPr anchor="ctr" anchorCtr="0">
            <a:noAutofit/>
          </a:bodyPr>
          <a:lstStyle>
            <a:lvl1pPr marL="0" indent="0" algn="ctr">
              <a:spcBef>
                <a:spcPts val="30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45539" y="2590801"/>
            <a:ext cx="3566160" cy="3484562"/>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7D290233-0DD1-4A80-BB1E-9ADC3556DBB6}" type="datetimeFigureOut">
              <a:rPr lang="en-US" smtClean="0"/>
              <a:t>8/25/2015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E4BAC9-6D41-4691-9299-18EF07EF017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2" name="Group 11"/>
          <p:cNvGrpSpPr/>
          <p:nvPr/>
        </p:nvGrpSpPr>
        <p:grpSpPr>
          <a:xfrm>
            <a:off x="182880" y="173699"/>
            <a:ext cx="8778240" cy="6510602"/>
            <a:chOff x="182880" y="173699"/>
            <a:chExt cx="8778240" cy="6510602"/>
          </a:xfrm>
        </p:grpSpPr>
        <p:sp>
          <p:nvSpPr>
            <p:cNvPr id="13" name="Rectangle 12"/>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oup 10"/>
            <p:cNvGrpSpPr/>
            <p:nvPr/>
          </p:nvGrpSpPr>
          <p:grpSpPr>
            <a:xfrm>
              <a:off x="256032" y="237744"/>
              <a:ext cx="8622792" cy="6364224"/>
              <a:chOff x="247157" y="247430"/>
              <a:chExt cx="8622792" cy="6364224"/>
            </a:xfrm>
          </p:grpSpPr>
          <p:sp>
            <p:nvSpPr>
              <p:cNvPr id="15" name="Rectangle 14"/>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6" name="Straight Connector 15"/>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7" name="Rectangle 16"/>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7D290233-0DD1-4A80-BB1E-9ADC3556DBB6}" type="datetimeFigureOut">
              <a:rPr lang="en-US" smtClean="0"/>
              <a:t>8/25/2015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E4BAC9-6D41-4691-9299-18EF07EF017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10" name="Group 9"/>
          <p:cNvGrpSpPr/>
          <p:nvPr/>
        </p:nvGrpSpPr>
        <p:grpSpPr>
          <a:xfrm>
            <a:off x="182880" y="173699"/>
            <a:ext cx="8778240" cy="6510602"/>
            <a:chOff x="182880" y="173699"/>
            <a:chExt cx="8778240" cy="6510602"/>
          </a:xfrm>
        </p:grpSpPr>
        <p:sp>
          <p:nvSpPr>
            <p:cNvPr id="11" name="Rectangle 10"/>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0"/>
            <p:cNvGrpSpPr/>
            <p:nvPr/>
          </p:nvGrpSpPr>
          <p:grpSpPr>
            <a:xfrm>
              <a:off x="256032" y="237744"/>
              <a:ext cx="8622792" cy="6364224"/>
              <a:chOff x="247157" y="247430"/>
              <a:chExt cx="8622792" cy="6364224"/>
            </a:xfrm>
          </p:grpSpPr>
          <p:sp>
            <p:nvSpPr>
              <p:cNvPr id="13" name="Rectangle 12"/>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4" name="Straight Connector 13"/>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 name="Date Placeholder 1"/>
          <p:cNvSpPr>
            <a:spLocks noGrp="1"/>
          </p:cNvSpPr>
          <p:nvPr>
            <p:ph type="dt" sz="half" idx="10"/>
          </p:nvPr>
        </p:nvSpPr>
        <p:spPr/>
        <p:txBody>
          <a:bodyPr/>
          <a:lstStyle/>
          <a:p>
            <a:fld id="{7D290233-0DD1-4A80-BB1E-9ADC3556DBB6}" type="datetimeFigureOut">
              <a:rPr lang="en-US" smtClean="0"/>
              <a:t>8/25/2015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E4BAC9-6D41-4691-9299-18EF07EF017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1" name="Group 10"/>
          <p:cNvGrpSpPr/>
          <p:nvPr/>
        </p:nvGrpSpPr>
        <p:grpSpPr>
          <a:xfrm>
            <a:off x="182880" y="173699"/>
            <a:ext cx="8778240" cy="6510602"/>
            <a:chOff x="182880" y="173699"/>
            <a:chExt cx="8778240" cy="6510602"/>
          </a:xfrm>
        </p:grpSpPr>
        <p:grpSp>
          <p:nvGrpSpPr>
            <p:cNvPr id="16" name="Group 15"/>
            <p:cNvGrpSpPr/>
            <p:nvPr/>
          </p:nvGrpSpPr>
          <p:grpSpPr>
            <a:xfrm>
              <a:off x="182880" y="173699"/>
              <a:ext cx="8778240" cy="6510602"/>
              <a:chOff x="182880" y="173699"/>
              <a:chExt cx="8778240" cy="6510602"/>
            </a:xfrm>
          </p:grpSpPr>
          <p:sp>
            <p:nvSpPr>
              <p:cNvPr id="17" name="Rectangle 16"/>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 name="Group 10"/>
              <p:cNvGrpSpPr/>
              <p:nvPr/>
            </p:nvGrpSpPr>
            <p:grpSpPr>
              <a:xfrm>
                <a:off x="256032" y="237744"/>
                <a:ext cx="8622792" cy="6364224"/>
                <a:chOff x="247157" y="247430"/>
                <a:chExt cx="8622792" cy="6364224"/>
              </a:xfrm>
            </p:grpSpPr>
            <p:sp>
              <p:nvSpPr>
                <p:cNvPr id="19" name="Rectangle 18"/>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0" name="Straight Connector 19"/>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33" name="Rectangle 32"/>
            <p:cNvSpPr/>
            <p:nvPr/>
          </p:nvSpPr>
          <p:spPr>
            <a:xfrm rot="5400000">
              <a:off x="801086" y="3274090"/>
              <a:ext cx="613562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530225" y="1169892"/>
            <a:ext cx="3008313" cy="914400"/>
          </a:xfrm>
        </p:spPr>
        <p:txBody>
          <a:bodyPr anchor="b">
            <a:normAutofit/>
          </a:bodyPr>
          <a:lstStyle>
            <a:lvl1pPr algn="l">
              <a:defRPr sz="2800" b="0"/>
            </a:lvl1pPr>
          </a:lstStyle>
          <a:p>
            <a:r>
              <a:rPr lang="en-US" smtClean="0"/>
              <a:t>Click to edit Master title style</a:t>
            </a:r>
            <a:endParaRPr dirty="0"/>
          </a:p>
        </p:txBody>
      </p:sp>
      <p:sp>
        <p:nvSpPr>
          <p:cNvPr id="3" name="Content Placeholder 2"/>
          <p:cNvSpPr>
            <a:spLocks noGrp="1"/>
          </p:cNvSpPr>
          <p:nvPr>
            <p:ph idx="1"/>
          </p:nvPr>
        </p:nvSpPr>
        <p:spPr>
          <a:xfrm>
            <a:off x="4328319" y="609600"/>
            <a:ext cx="4114800" cy="5465763"/>
          </a:xfrm>
        </p:spPr>
        <p:txBody>
          <a:bodyPr>
            <a:normAutofit/>
          </a:bodyPr>
          <a:lstStyle>
            <a:lvl1pPr>
              <a:defRPr sz="2400" baseline="0"/>
            </a:lvl1pPr>
            <a:lvl2pPr>
              <a:defRPr sz="2200" baseline="0"/>
            </a:lvl2pPr>
            <a:lvl3pPr>
              <a:defRPr sz="2000" baseline="0"/>
            </a:lvl3pPr>
            <a:lvl4pPr>
              <a:defRPr sz="1800" baseline="0"/>
            </a:lvl4pPr>
            <a:lvl5pPr>
              <a:defRPr sz="1800" baseline="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0225" y="2147888"/>
            <a:ext cx="3008313" cy="3262313"/>
          </a:xfrm>
        </p:spPr>
        <p:txBody>
          <a:bodyPr vert="horz" lIns="91440" tIns="45720" rIns="91440" bIns="45720" rtlCol="0">
            <a:normAutofit/>
          </a:bodyPr>
          <a:lstStyle>
            <a:lvl1pPr marL="0" indent="0">
              <a:lnSpc>
                <a:spcPct val="120000"/>
              </a:lnSpc>
              <a:spcBef>
                <a:spcPts val="600"/>
              </a:spcBef>
              <a:buNone/>
              <a:defRPr sz="16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10000"/>
              </a:lnSpc>
              <a:spcBef>
                <a:spcPts val="2000"/>
              </a:spcBef>
              <a:buClr>
                <a:schemeClr val="bg1">
                  <a:lumMod val="75000"/>
                  <a:lumOff val="25000"/>
                </a:schemeClr>
              </a:buClr>
              <a:buFont typeface="Arial" pitchFamily="34" charset="0"/>
              <a:buNone/>
            </a:pPr>
            <a:r>
              <a:rPr lang="en-US" smtClean="0"/>
              <a:t>Click to edit Master text styles</a:t>
            </a:r>
          </a:p>
        </p:txBody>
      </p:sp>
      <p:sp>
        <p:nvSpPr>
          <p:cNvPr id="5" name="Date Placeholder 4"/>
          <p:cNvSpPr>
            <a:spLocks noGrp="1"/>
          </p:cNvSpPr>
          <p:nvPr>
            <p:ph type="dt" sz="half" idx="10"/>
          </p:nvPr>
        </p:nvSpPr>
        <p:spPr/>
        <p:txBody>
          <a:bodyPr/>
          <a:lstStyle/>
          <a:p>
            <a:fld id="{7D290233-0DD1-4A80-BB1E-9ADC3556DBB6}" type="datetimeFigureOut">
              <a:rPr lang="en-US" smtClean="0"/>
              <a:t>8/25/2015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E4BAC9-6D41-4691-9299-18EF07EF017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00113" y="244158"/>
            <a:ext cx="7345362" cy="1339850"/>
          </a:xfrm>
          <a:prstGeom prst="rect">
            <a:avLst/>
          </a:prstGeom>
        </p:spPr>
        <p:txBody>
          <a:bodyPr vert="horz" lIns="91440" tIns="45720" rIns="91440" bIns="45720" rtlCol="0" anchor="ctr">
            <a:normAutofit/>
          </a:bodyPr>
          <a:lstStyle/>
          <a:p>
            <a:r>
              <a:rPr lang="en-US" smtClean="0"/>
              <a:t>Click to edit Master title style</a:t>
            </a:r>
            <a:endParaRPr dirty="0"/>
          </a:p>
        </p:txBody>
      </p:sp>
      <p:sp>
        <p:nvSpPr>
          <p:cNvPr id="3" name="Text Placeholder 2"/>
          <p:cNvSpPr>
            <a:spLocks noGrp="1"/>
          </p:cNvSpPr>
          <p:nvPr>
            <p:ph type="body" idx="1"/>
          </p:nvPr>
        </p:nvSpPr>
        <p:spPr>
          <a:xfrm>
            <a:off x="900112" y="2133601"/>
            <a:ext cx="7345363" cy="39319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243840" y="6371591"/>
            <a:ext cx="2133600" cy="259317"/>
          </a:xfrm>
          <a:prstGeom prst="rect">
            <a:avLst/>
          </a:prstGeom>
        </p:spPr>
        <p:txBody>
          <a:bodyPr vert="horz" lIns="91440" tIns="45720" rIns="91440" bIns="45720" rtlCol="0" anchor="ctr"/>
          <a:lstStyle>
            <a:lvl1pPr algn="l">
              <a:defRPr sz="1200">
                <a:solidFill>
                  <a:schemeClr val="bg2">
                    <a:lumMod val="60000"/>
                    <a:lumOff val="40000"/>
                  </a:schemeClr>
                </a:solidFill>
                <a:latin typeface="Brush Script MT" pitchFamily="66" charset="0"/>
              </a:defRPr>
            </a:lvl1pPr>
          </a:lstStyle>
          <a:p>
            <a:fld id="{7D290233-0DD1-4A80-BB1E-9ADC3556DBB6}" type="datetimeFigureOut">
              <a:rPr lang="en-US" smtClean="0"/>
              <a:t>8/25/2015</a:t>
            </a:fld>
            <a:endParaRPr lang="en-US"/>
          </a:p>
        </p:txBody>
      </p:sp>
      <p:sp>
        <p:nvSpPr>
          <p:cNvPr id="5" name="Footer Placeholder 4"/>
          <p:cNvSpPr>
            <a:spLocks noGrp="1"/>
          </p:cNvSpPr>
          <p:nvPr>
            <p:ph type="ftr" sz="quarter" idx="3"/>
          </p:nvPr>
        </p:nvSpPr>
        <p:spPr>
          <a:xfrm>
            <a:off x="5958840" y="6371591"/>
            <a:ext cx="2895600" cy="257810"/>
          </a:xfrm>
          <a:prstGeom prst="rect">
            <a:avLst/>
          </a:prstGeom>
        </p:spPr>
        <p:txBody>
          <a:bodyPr vert="horz" lIns="91440" tIns="45720" rIns="91440" bIns="45720" rtlCol="0" anchor="ctr"/>
          <a:lstStyle>
            <a:lvl1pPr marL="0" algn="r" defTabSz="914400" rtl="0" eaLnBrk="1" latinLnBrk="0" hangingPunct="1">
              <a:defRPr sz="1200" kern="1200">
                <a:solidFill>
                  <a:schemeClr val="bg2">
                    <a:lumMod val="60000"/>
                    <a:lumOff val="40000"/>
                  </a:schemeClr>
                </a:solidFill>
                <a:latin typeface="Brush Script MT" pitchFamily="66" charset="0"/>
                <a:ea typeface="+mn-ea"/>
                <a:cs typeface="+mn-cs"/>
              </a:defRPr>
            </a:lvl1pPr>
          </a:lstStyle>
          <a:p>
            <a:endParaRPr lang="en-US"/>
          </a:p>
        </p:txBody>
      </p:sp>
      <p:sp>
        <p:nvSpPr>
          <p:cNvPr id="6" name="Slide Number Placeholder 5"/>
          <p:cNvSpPr>
            <a:spLocks noGrp="1"/>
          </p:cNvSpPr>
          <p:nvPr>
            <p:ph type="sldNum" sz="quarter" idx="4"/>
          </p:nvPr>
        </p:nvSpPr>
        <p:spPr>
          <a:xfrm>
            <a:off x="4191000" y="6356350"/>
            <a:ext cx="762000" cy="271463"/>
          </a:xfrm>
          <a:prstGeom prst="rect">
            <a:avLst/>
          </a:prstGeom>
        </p:spPr>
        <p:txBody>
          <a:bodyPr vert="horz" lIns="91440" tIns="45720" rIns="91440" bIns="45720" rtlCol="0" anchor="ctr"/>
          <a:lstStyle>
            <a:lvl1pPr marL="0" algn="ctr" defTabSz="914400" rtl="0" eaLnBrk="1" latinLnBrk="0" hangingPunct="1">
              <a:defRPr sz="1200" kern="1200">
                <a:solidFill>
                  <a:schemeClr val="bg2">
                    <a:lumMod val="60000"/>
                    <a:lumOff val="40000"/>
                  </a:schemeClr>
                </a:solidFill>
                <a:latin typeface="+mn-lt"/>
                <a:ea typeface="+mn-ea"/>
                <a:cs typeface="+mn-cs"/>
              </a:defRPr>
            </a:lvl1pPr>
          </a:lstStyle>
          <a:p>
            <a:fld id="{CFE4BAC9-6D41-4691-9299-18EF07EF017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defTabSz="914400" rtl="0" eaLnBrk="1" latinLnBrk="0" hangingPunct="1">
        <a:spcBef>
          <a:spcPct val="0"/>
        </a:spcBef>
        <a:buNone/>
        <a:defRPr sz="4800" kern="1200">
          <a:solidFill>
            <a:schemeClr val="tx1">
              <a:lumMod val="75000"/>
              <a:lumOff val="25000"/>
            </a:schemeClr>
          </a:solidFill>
          <a:latin typeface="+mj-lt"/>
          <a:ea typeface="+mj-ea"/>
          <a:cs typeface="+mj-cs"/>
        </a:defRPr>
      </a:lvl1pPr>
    </p:titleStyle>
    <p:bodyStyle>
      <a:lvl1pPr marL="342900" indent="-342900" algn="l" defTabSz="914400" rtl="0" eaLnBrk="1" latinLnBrk="0" hangingPunct="1">
        <a:spcBef>
          <a:spcPts val="2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1pPr>
      <a:lvl2pPr marL="579438" indent="-228600" algn="l" defTabSz="914400" rtl="0" eaLnBrk="1" latinLnBrk="0" hangingPunct="1">
        <a:spcBef>
          <a:spcPts val="600"/>
        </a:spcBef>
        <a:buClr>
          <a:schemeClr val="bg2">
            <a:lumMod val="60000"/>
            <a:lumOff val="40000"/>
          </a:schemeClr>
        </a:buClr>
        <a:buFont typeface="Arial" pitchFamily="34" charset="0"/>
        <a:buChar char="•"/>
        <a:defRPr sz="2200" kern="1200">
          <a:solidFill>
            <a:schemeClr val="tx1">
              <a:lumMod val="75000"/>
              <a:lumOff val="25000"/>
            </a:schemeClr>
          </a:solidFill>
          <a:latin typeface="+mn-lt"/>
          <a:ea typeface="+mn-ea"/>
          <a:cs typeface="+mn-cs"/>
        </a:defRPr>
      </a:lvl2pPr>
      <a:lvl3pPr marL="808038" indent="-228600" algn="l" defTabSz="914400" rtl="0" eaLnBrk="1" latinLnBrk="0" hangingPunct="1">
        <a:spcBef>
          <a:spcPts val="6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3pPr>
      <a:lvl4pPr marL="1036638" indent="-228600" algn="l" defTabSz="914400" rtl="0" eaLnBrk="1" latinLnBrk="0" hangingPunct="1">
        <a:spcBef>
          <a:spcPts val="600"/>
        </a:spcBef>
        <a:buClr>
          <a:schemeClr val="bg2">
            <a:lumMod val="60000"/>
            <a:lumOff val="40000"/>
          </a:schemeClr>
        </a:buClr>
        <a:buFont typeface="Arial" pitchFamily="34" charset="0"/>
        <a:buChar char="•"/>
        <a:defRPr sz="1800" kern="1200">
          <a:solidFill>
            <a:schemeClr val="tx1">
              <a:lumMod val="75000"/>
              <a:lumOff val="25000"/>
            </a:schemeClr>
          </a:solidFill>
          <a:latin typeface="+mn-lt"/>
          <a:ea typeface="+mn-ea"/>
          <a:cs typeface="+mn-cs"/>
        </a:defRPr>
      </a:lvl4pPr>
      <a:lvl5pPr marL="1265238" indent="-228600" algn="l" defTabSz="914400" rtl="0" eaLnBrk="1" latinLnBrk="0" hangingPunct="1">
        <a:spcBef>
          <a:spcPts val="600"/>
        </a:spcBef>
        <a:buClr>
          <a:schemeClr val="tx1">
            <a:lumMod val="75000"/>
            <a:lumOff val="25000"/>
          </a:schemeClr>
        </a:buClr>
        <a:buFont typeface="Arial" pitchFamily="34" charset="0"/>
        <a:buChar char="•"/>
        <a:defRPr sz="1800" kern="1200">
          <a:solidFill>
            <a:schemeClr val="tx1">
              <a:lumMod val="75000"/>
              <a:lumOff val="25000"/>
            </a:schemeClr>
          </a:solidFill>
          <a:latin typeface="+mn-lt"/>
          <a:ea typeface="+mn-ea"/>
          <a:cs typeface="+mn-cs"/>
        </a:defRPr>
      </a:lvl5pPr>
      <a:lvl6pPr marL="1485900"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6pPr>
      <a:lvl7pPr marL="1712913"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7pPr>
      <a:lvl8pPr marL="1947863"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8pPr>
      <a:lvl9pPr marL="2174875"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a:solidFill>
            <a:schemeClr val="tx1">
              <a:lumMod val="75000"/>
              <a:lumOff val="2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8.xml"/><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9.xml"/><Relationship Id="rId9"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4.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2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11.xml"/><Relationship Id="rId9" Type="http://schemas.openxmlformats.org/officeDocument/2006/relationships/image" Target="../media/image4.png"/></Relationships>
</file>

<file path=ppt/slides/_rels/slide2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1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28.m4a"/><Relationship Id="rId7" Type="http://schemas.openxmlformats.org/officeDocument/2006/relationships/image" Target="../media/image29.png"/><Relationship Id="rId2" Type="http://schemas.microsoft.com/office/2007/relationships/media" Target="../media/media28.m4a"/><Relationship Id="rId1" Type="http://schemas.openxmlformats.org/officeDocument/2006/relationships/tags" Target="../tags/tag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4.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4.png"/><Relationship Id="rId5" Type="http://schemas.openxmlformats.org/officeDocument/2006/relationships/image" Target="../media/image31.png"/><Relationship Id="rId4" Type="http://schemas.openxmlformats.org/officeDocument/2006/relationships/notesSlide" Target="../notesSlides/notesSlide13.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23.png"/><Relationship Id="rId5" Type="http://schemas.openxmlformats.org/officeDocument/2006/relationships/image" Target="../media/image20.png"/><Relationship Id="rId4" Type="http://schemas.openxmlformats.org/officeDocument/2006/relationships/notesSlide" Target="../notesSlides/notesSlide14.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4.png"/><Relationship Id="rId4" Type="http://schemas.openxmlformats.org/officeDocument/2006/relationships/notesSlide" Target="../notesSlides/notesSlide2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4.png"/><Relationship Id="rId5" Type="http://schemas.openxmlformats.org/officeDocument/2006/relationships/image" Target="../media/image32.png"/><Relationship Id="rId4" Type="http://schemas.openxmlformats.org/officeDocument/2006/relationships/notesSlide" Target="../notesSlides/notesSlide2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4.png"/><Relationship Id="rId4" Type="http://schemas.openxmlformats.org/officeDocument/2006/relationships/notesSlide" Target="../notesSlides/notesSlide2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4.png"/><Relationship Id="rId4" Type="http://schemas.openxmlformats.org/officeDocument/2006/relationships/notesSlide" Target="../notesSlides/notesSlide2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4.png"/><Relationship Id="rId4" Type="http://schemas.openxmlformats.org/officeDocument/2006/relationships/notesSlide" Target="../notesSlides/notesSlide24.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4.png"/><Relationship Id="rId5" Type="http://schemas.openxmlformats.org/officeDocument/2006/relationships/image" Target="../media/image33.png"/><Relationship Id="rId4" Type="http://schemas.openxmlformats.org/officeDocument/2006/relationships/notesSlide" Target="../notesSlides/notesSlide25.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4.png"/><Relationship Id="rId4" Type="http://schemas.openxmlformats.org/officeDocument/2006/relationships/notesSlide" Target="../notesSlides/notesSlide26.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4.png"/><Relationship Id="rId4" Type="http://schemas.openxmlformats.org/officeDocument/2006/relationships/notesSlide" Target="../notesSlides/notesSlide2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4.png"/><Relationship Id="rId4" Type="http://schemas.openxmlformats.org/officeDocument/2006/relationships/notesSlide" Target="../notesSlides/notesSlide29.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28.png"/><Relationship Id="rId5" Type="http://schemas.openxmlformats.org/officeDocument/2006/relationships/image" Target="../media/image35.png"/><Relationship Id="rId4" Type="http://schemas.openxmlformats.org/officeDocument/2006/relationships/notesSlide" Target="../notesSlides/notesSlide30.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31.xml"/></Relationships>
</file>

<file path=ppt/slides/_rels/slide5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m4a"/><Relationship Id="rId1" Type="http://schemas.microsoft.com/office/2007/relationships/media" Target="../media/media52.m4a"/><Relationship Id="rId5" Type="http://schemas.openxmlformats.org/officeDocument/2006/relationships/image" Target="../media/image4.png"/><Relationship Id="rId4" Type="http://schemas.openxmlformats.org/officeDocument/2006/relationships/notesSlide" Target="../notesSlides/notesSlide33.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m4a"/><Relationship Id="rId1" Type="http://schemas.microsoft.com/office/2007/relationships/media" Target="../media/media53.m4a"/><Relationship Id="rId5" Type="http://schemas.openxmlformats.org/officeDocument/2006/relationships/image" Target="../media/image4.png"/><Relationship Id="rId4" Type="http://schemas.openxmlformats.org/officeDocument/2006/relationships/notesSlide" Target="../notesSlides/notesSlide34.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4.m4a"/><Relationship Id="rId1" Type="http://schemas.microsoft.com/office/2007/relationships/media" Target="../media/media54.m4a"/><Relationship Id="rId5" Type="http://schemas.openxmlformats.org/officeDocument/2006/relationships/image" Target="../media/image4.png"/><Relationship Id="rId4" Type="http://schemas.openxmlformats.org/officeDocument/2006/relationships/notesSlide" Target="../notesSlides/notesSlide35.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image" Target="../media/image4.png"/><Relationship Id="rId5" Type="http://schemas.openxmlformats.org/officeDocument/2006/relationships/image" Target="../media/image39.png"/><Relationship Id="rId4" Type="http://schemas.openxmlformats.org/officeDocument/2006/relationships/notesSlide" Target="../notesSlides/notesSlide3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6.m4a"/><Relationship Id="rId1" Type="http://schemas.microsoft.com/office/2007/relationships/media" Target="../media/media56.m4a"/><Relationship Id="rId5" Type="http://schemas.openxmlformats.org/officeDocument/2006/relationships/image" Target="../media/image4.png"/><Relationship Id="rId4" Type="http://schemas.openxmlformats.org/officeDocument/2006/relationships/notesSlide" Target="../notesSlides/notesSlide37.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7.m4a"/><Relationship Id="rId1" Type="http://schemas.microsoft.com/office/2007/relationships/media" Target="../media/media57.m4a"/><Relationship Id="rId5" Type="http://schemas.openxmlformats.org/officeDocument/2006/relationships/image" Target="../media/image4.png"/><Relationship Id="rId4" Type="http://schemas.openxmlformats.org/officeDocument/2006/relationships/notesSlide" Target="../notesSlides/notesSlide38.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8.m4a"/><Relationship Id="rId1" Type="http://schemas.microsoft.com/office/2007/relationships/media" Target="../media/media58.m4a"/><Relationship Id="rId5" Type="http://schemas.openxmlformats.org/officeDocument/2006/relationships/image" Target="../media/image4.png"/><Relationship Id="rId4" Type="http://schemas.openxmlformats.org/officeDocument/2006/relationships/notesSlide" Target="../notesSlides/notesSlide39.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9.m4a"/><Relationship Id="rId1" Type="http://schemas.microsoft.com/office/2007/relationships/media" Target="../media/media59.m4a"/><Relationship Id="rId6" Type="http://schemas.openxmlformats.org/officeDocument/2006/relationships/image" Target="../media/image4.png"/><Relationship Id="rId5" Type="http://schemas.openxmlformats.org/officeDocument/2006/relationships/image" Target="../media/image40.png"/><Relationship Id="rId4" Type="http://schemas.openxmlformats.org/officeDocument/2006/relationships/notesSlide" Target="../notesSlides/notesSlide40.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60.m4a"/><Relationship Id="rId1" Type="http://schemas.microsoft.com/office/2007/relationships/media" Target="../media/media60.m4a"/><Relationship Id="rId6" Type="http://schemas.openxmlformats.org/officeDocument/2006/relationships/image" Target="../media/image28.png"/><Relationship Id="rId5" Type="http://schemas.openxmlformats.org/officeDocument/2006/relationships/image" Target="../media/image41.png"/><Relationship Id="rId4" Type="http://schemas.openxmlformats.org/officeDocument/2006/relationships/notesSlide" Target="../notesSlides/notesSlide41.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61.m4a"/><Relationship Id="rId1" Type="http://schemas.microsoft.com/office/2007/relationships/media" Target="../media/media61.m4a"/><Relationship Id="rId6" Type="http://schemas.openxmlformats.org/officeDocument/2006/relationships/image" Target="../media/image28.png"/><Relationship Id="rId5" Type="http://schemas.openxmlformats.org/officeDocument/2006/relationships/image" Target="../media/image42.png"/><Relationship Id="rId4" Type="http://schemas.openxmlformats.org/officeDocument/2006/relationships/notesSlide" Target="../notesSlides/notesSlide42.xml"/></Relationships>
</file>

<file path=ppt/slides/_rels/slide6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2.m4a"/><Relationship Id="rId1" Type="http://schemas.microsoft.com/office/2007/relationships/media" Target="../media/media62.m4a"/><Relationship Id="rId6" Type="http://schemas.openxmlformats.org/officeDocument/2006/relationships/image" Target="../media/image4.png"/><Relationship Id="rId5" Type="http://schemas.openxmlformats.org/officeDocument/2006/relationships/image" Target="../media/image44.png"/><Relationship Id="rId4" Type="http://schemas.openxmlformats.org/officeDocument/2006/relationships/notesSlide" Target="../notesSlides/notesSlide44.xml"/></Relationships>
</file>

<file path=ppt/slides/_rels/slide6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3.m4a"/><Relationship Id="rId1" Type="http://schemas.microsoft.com/office/2007/relationships/media" Target="../media/media63.m4a"/><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4.m4a"/><Relationship Id="rId1" Type="http://schemas.microsoft.com/office/2007/relationships/media" Target="../media/media64.m4a"/><Relationship Id="rId5" Type="http://schemas.openxmlformats.org/officeDocument/2006/relationships/image" Target="../media/image4.png"/><Relationship Id="rId4" Type="http://schemas.openxmlformats.org/officeDocument/2006/relationships/notesSlide" Target="../notesSlides/notesSlide46.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5.m4a"/><Relationship Id="rId1" Type="http://schemas.microsoft.com/office/2007/relationships/media" Target="../media/media65.m4a"/><Relationship Id="rId5" Type="http://schemas.openxmlformats.org/officeDocument/2006/relationships/image" Target="../media/image4.png"/><Relationship Id="rId4" Type="http://schemas.openxmlformats.org/officeDocument/2006/relationships/notesSlide" Target="../notesSlides/notesSlide47.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6.m4a"/><Relationship Id="rId1" Type="http://schemas.microsoft.com/office/2007/relationships/media" Target="../media/media66.m4a"/><Relationship Id="rId4" Type="http://schemas.openxmlformats.org/officeDocument/2006/relationships/image" Target="../media/image4.pn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7.m4a"/><Relationship Id="rId1" Type="http://schemas.microsoft.com/office/2007/relationships/media" Target="../media/media67.m4a"/><Relationship Id="rId4" Type="http://schemas.openxmlformats.org/officeDocument/2006/relationships/image" Target="../media/image4.pn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8.m4a"/><Relationship Id="rId1" Type="http://schemas.microsoft.com/office/2007/relationships/media" Target="../media/media68.m4a"/><Relationship Id="rId4" Type="http://schemas.openxmlformats.org/officeDocument/2006/relationships/image" Target="../media/image4.png"/></Relationships>
</file>

<file path=ppt/slides/_rels/slide7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Neurological </a:t>
            </a:r>
            <a:r>
              <a:rPr lang="en-US" dirty="0" err="1" smtClean="0"/>
              <a:t>Clinicopathologic</a:t>
            </a:r>
            <a:r>
              <a:rPr lang="en-US" dirty="0" smtClean="0"/>
              <a:t> </a:t>
            </a:r>
            <a:br>
              <a:rPr lang="en-US" dirty="0" smtClean="0"/>
            </a:br>
            <a:r>
              <a:rPr lang="en-US" dirty="0" smtClean="0"/>
              <a:t>Case</a:t>
            </a:r>
            <a:endParaRPr lang="en-US" dirty="0"/>
          </a:p>
        </p:txBody>
      </p:sp>
      <p:sp>
        <p:nvSpPr>
          <p:cNvPr id="3" name="Subtitle 2"/>
          <p:cNvSpPr>
            <a:spLocks noGrp="1"/>
          </p:cNvSpPr>
          <p:nvPr>
            <p:ph type="subTitle" idx="1"/>
          </p:nvPr>
        </p:nvSpPr>
        <p:spPr/>
        <p:txBody>
          <a:bodyPr/>
          <a:lstStyle/>
          <a:p>
            <a:r>
              <a:rPr lang="en-US" dirty="0" smtClean="0"/>
              <a:t>Stephanie Roller, MD</a:t>
            </a:r>
          </a:p>
          <a:p>
            <a:r>
              <a:rPr lang="en-US" dirty="0" smtClean="0"/>
              <a:t>Department of Neurology</a:t>
            </a:r>
          </a:p>
          <a:p>
            <a:r>
              <a:rPr lang="en-US" dirty="0" smtClean="0"/>
              <a:t>August 19, 2015</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9948754"/>
      </p:ext>
    </p:extLst>
  </p:cSld>
  <p:clrMapOvr>
    <a:masterClrMapping/>
  </p:clrMapOvr>
  <mc:AlternateContent xmlns:mc="http://schemas.openxmlformats.org/markup-compatibility/2006" xmlns:p14="http://schemas.microsoft.com/office/powerpoint/2010/main">
    <mc:Choice Requires="p14">
      <p:transition spd="slow" p14:dur="2000" advTm="18090"/>
    </mc:Choice>
    <mc:Fallback xmlns="">
      <p:transition spd="slow" advTm="18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Summary</a:t>
            </a:r>
            <a:endParaRPr lang="en-US" dirty="0"/>
          </a:p>
        </p:txBody>
      </p:sp>
      <p:sp>
        <p:nvSpPr>
          <p:cNvPr id="3" name="Content Placeholder 2"/>
          <p:cNvSpPr>
            <a:spLocks noGrp="1"/>
          </p:cNvSpPr>
          <p:nvPr>
            <p:ph idx="1"/>
          </p:nvPr>
        </p:nvSpPr>
        <p:spPr>
          <a:xfrm>
            <a:off x="183799" y="1667565"/>
            <a:ext cx="8354500" cy="4933495"/>
          </a:xfrm>
        </p:spPr>
        <p:txBody>
          <a:bodyPr>
            <a:normAutofit/>
          </a:bodyPr>
          <a:lstStyle/>
          <a:p>
            <a:pPr>
              <a:lnSpc>
                <a:spcPct val="110000"/>
              </a:lnSpc>
              <a:spcBef>
                <a:spcPts val="1200"/>
              </a:spcBef>
            </a:pPr>
            <a:r>
              <a:rPr lang="en-US" dirty="0"/>
              <a:t>70 yo male with </a:t>
            </a:r>
            <a:r>
              <a:rPr lang="en-US" dirty="0" smtClean="0"/>
              <a:t>progressive stepwise cognitive decline associated with:</a:t>
            </a:r>
          </a:p>
          <a:p>
            <a:pPr lvl="1">
              <a:lnSpc>
                <a:spcPct val="110000"/>
              </a:lnSpc>
              <a:spcBef>
                <a:spcPts val="1200"/>
              </a:spcBef>
            </a:pPr>
            <a:r>
              <a:rPr lang="en-US" dirty="0" smtClean="0"/>
              <a:t> gait disturbance, urinary incontinence</a:t>
            </a:r>
          </a:p>
          <a:p>
            <a:pPr lvl="1">
              <a:lnSpc>
                <a:spcPct val="110000"/>
              </a:lnSpc>
              <a:spcBef>
                <a:spcPts val="1200"/>
              </a:spcBef>
            </a:pPr>
            <a:r>
              <a:rPr lang="en-US" dirty="0" smtClean="0"/>
              <a:t>?Left field cut, Aphasia</a:t>
            </a:r>
            <a:endParaRPr lang="en-US" dirty="0"/>
          </a:p>
          <a:p>
            <a:pPr>
              <a:lnSpc>
                <a:spcPct val="110000"/>
              </a:lnSpc>
              <a:spcBef>
                <a:spcPts val="1200"/>
              </a:spcBef>
            </a:pPr>
            <a:r>
              <a:rPr lang="en-US" dirty="0" smtClean="0"/>
              <a:t>Physical </a:t>
            </a:r>
            <a:r>
              <a:rPr lang="en-US" dirty="0"/>
              <a:t>Exam</a:t>
            </a:r>
            <a:r>
              <a:rPr lang="en-US" dirty="0" smtClean="0"/>
              <a:t>:</a:t>
            </a:r>
            <a:endParaRPr lang="en-US" dirty="0"/>
          </a:p>
          <a:p>
            <a:pPr lvl="1">
              <a:spcBef>
                <a:spcPts val="1200"/>
              </a:spcBef>
            </a:pPr>
            <a:r>
              <a:rPr lang="en-US" dirty="0"/>
              <a:t>I</a:t>
            </a:r>
            <a:r>
              <a:rPr lang="en-US" dirty="0" smtClean="0"/>
              <a:t>mpairment </a:t>
            </a:r>
            <a:r>
              <a:rPr lang="en-US" dirty="0"/>
              <a:t>in </a:t>
            </a:r>
            <a:r>
              <a:rPr lang="en-US" dirty="0" smtClean="0"/>
              <a:t>orientation, attention, </a:t>
            </a:r>
            <a:r>
              <a:rPr lang="en-US" dirty="0"/>
              <a:t>information </a:t>
            </a:r>
            <a:r>
              <a:rPr lang="en-US" dirty="0" smtClean="0"/>
              <a:t>processing, </a:t>
            </a:r>
            <a:r>
              <a:rPr lang="en-US" dirty="0"/>
              <a:t>language comprehension, and </a:t>
            </a:r>
            <a:r>
              <a:rPr lang="en-US" dirty="0" smtClean="0"/>
              <a:t>memory</a:t>
            </a:r>
          </a:p>
          <a:p>
            <a:pPr lvl="1">
              <a:spcBef>
                <a:spcPts val="1200"/>
              </a:spcBef>
            </a:pPr>
            <a:r>
              <a:rPr lang="en-US" dirty="0" smtClean="0"/>
              <a:t>RAMs slow, psychomotor retardation</a:t>
            </a:r>
            <a:endParaRPr lang="en-US" dirty="0"/>
          </a:p>
          <a:p>
            <a:pPr lvl="1">
              <a:spcBef>
                <a:spcPts val="1200"/>
              </a:spcBef>
            </a:pPr>
            <a:r>
              <a:rPr lang="en-US" dirty="0"/>
              <a:t>A</a:t>
            </a:r>
            <a:r>
              <a:rPr lang="en-US" dirty="0" smtClean="0"/>
              <a:t>ssistance </a:t>
            </a:r>
            <a:r>
              <a:rPr lang="en-US" dirty="0"/>
              <a:t>to stand, +</a:t>
            </a:r>
            <a:r>
              <a:rPr lang="en-US" dirty="0" err="1" smtClean="0"/>
              <a:t>retropulsion</a:t>
            </a:r>
            <a:r>
              <a:rPr lang="en-US" dirty="0" smtClean="0"/>
              <a:t>, </a:t>
            </a:r>
            <a:r>
              <a:rPr lang="en-US" dirty="0"/>
              <a:t>hesitant, </a:t>
            </a:r>
            <a:r>
              <a:rPr lang="en-US" dirty="0" smtClean="0"/>
              <a:t>difficulty turning</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39240735"/>
      </p:ext>
    </p:extLst>
  </p:cSld>
  <p:clrMapOvr>
    <a:masterClrMapping/>
  </p:clrMapOvr>
  <mc:AlternateContent xmlns:mc="http://schemas.openxmlformats.org/markup-compatibility/2006" xmlns:p14="http://schemas.microsoft.com/office/powerpoint/2010/main">
    <mc:Choice Requires="p14">
      <p:transition spd="slow" p14:dur="2000" advTm="64057"/>
    </mc:Choice>
    <mc:Fallback xmlns="">
      <p:transition spd="slow" advTm="64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Time Course and Localization</a:t>
            </a:r>
            <a:endParaRPr lang="en-US" dirty="0"/>
          </a:p>
        </p:txBody>
      </p:sp>
      <p:sp>
        <p:nvSpPr>
          <p:cNvPr id="3" name="Content Placeholder 2"/>
          <p:cNvSpPr>
            <a:spLocks noGrp="1"/>
          </p:cNvSpPr>
          <p:nvPr>
            <p:ph idx="1"/>
          </p:nvPr>
        </p:nvSpPr>
        <p:spPr>
          <a:xfrm>
            <a:off x="900113" y="1983197"/>
            <a:ext cx="7345363" cy="3931920"/>
          </a:xfrm>
        </p:spPr>
        <p:txBody>
          <a:bodyPr>
            <a:normAutofit/>
          </a:bodyPr>
          <a:lstStyle/>
          <a:p>
            <a:r>
              <a:rPr lang="en-US" dirty="0" smtClean="0"/>
              <a:t>Time </a:t>
            </a:r>
            <a:r>
              <a:rPr lang="en-US" dirty="0"/>
              <a:t>course: Subacute, 6 </a:t>
            </a:r>
            <a:r>
              <a:rPr lang="en-US" dirty="0" smtClean="0"/>
              <a:t>weeks</a:t>
            </a:r>
          </a:p>
          <a:p>
            <a:r>
              <a:rPr lang="en-US" dirty="0" smtClean="0"/>
              <a:t>Localization: multifocal </a:t>
            </a:r>
            <a:r>
              <a:rPr lang="en-US" dirty="0"/>
              <a:t>process; cortical </a:t>
            </a:r>
            <a:r>
              <a:rPr lang="en-US" dirty="0" smtClean="0"/>
              <a:t>and subcortical; left superior temporal region and right occipital lobe</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0610421"/>
      </p:ext>
    </p:extLst>
  </p:cSld>
  <p:clrMapOvr>
    <a:masterClrMapping/>
  </p:clrMapOvr>
  <mc:AlternateContent xmlns:mc="http://schemas.openxmlformats.org/markup-compatibility/2006" xmlns:p14="http://schemas.microsoft.com/office/powerpoint/2010/main">
    <mc:Choice Requires="p14">
      <p:transition spd="slow" p14:dur="2000" advTm="29492"/>
    </mc:Choice>
    <mc:Fallback xmlns="">
      <p:transition spd="slow" advTm="29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VITAMIN E</a:t>
            </a:r>
            <a:endParaRPr lang="en-US" dirty="0"/>
          </a:p>
        </p:txBody>
      </p:sp>
      <p:sp>
        <p:nvSpPr>
          <p:cNvPr id="3" name="Content Placeholder 2"/>
          <p:cNvSpPr>
            <a:spLocks noGrp="1"/>
          </p:cNvSpPr>
          <p:nvPr>
            <p:ph idx="1"/>
          </p:nvPr>
        </p:nvSpPr>
        <p:spPr>
          <a:xfrm>
            <a:off x="551396" y="1630554"/>
            <a:ext cx="7869939" cy="4920371"/>
          </a:xfrm>
        </p:spPr>
        <p:txBody>
          <a:bodyPr numCol="2">
            <a:normAutofit fontScale="55000" lnSpcReduction="20000"/>
          </a:bodyPr>
          <a:lstStyle/>
          <a:p>
            <a:r>
              <a:rPr lang="en-US" b="1" dirty="0" smtClean="0"/>
              <a:t>Vascular </a:t>
            </a:r>
          </a:p>
          <a:p>
            <a:pPr lvl="1"/>
            <a:r>
              <a:rPr lang="en-US" dirty="0" smtClean="0"/>
              <a:t>Vasculitis </a:t>
            </a:r>
          </a:p>
          <a:p>
            <a:pPr lvl="1"/>
            <a:r>
              <a:rPr lang="en-US" dirty="0" smtClean="0"/>
              <a:t>Embolic stroke</a:t>
            </a:r>
          </a:p>
          <a:p>
            <a:r>
              <a:rPr lang="en-US" b="1" dirty="0" smtClean="0"/>
              <a:t>Infectious</a:t>
            </a:r>
          </a:p>
          <a:p>
            <a:r>
              <a:rPr lang="en-US" dirty="0"/>
              <a:t>Viral</a:t>
            </a:r>
          </a:p>
          <a:p>
            <a:pPr lvl="1"/>
            <a:r>
              <a:rPr lang="en-US" dirty="0"/>
              <a:t>VZV </a:t>
            </a:r>
          </a:p>
          <a:p>
            <a:pPr lvl="1"/>
            <a:r>
              <a:rPr lang="en-US" dirty="0"/>
              <a:t>HSV </a:t>
            </a:r>
            <a:endParaRPr lang="en-US" dirty="0" smtClean="0"/>
          </a:p>
          <a:p>
            <a:pPr lvl="1"/>
            <a:r>
              <a:rPr lang="en-US" dirty="0" smtClean="0"/>
              <a:t>CMV</a:t>
            </a:r>
            <a:endParaRPr lang="en-US" dirty="0"/>
          </a:p>
          <a:p>
            <a:pPr lvl="1"/>
            <a:r>
              <a:rPr lang="en-US" dirty="0"/>
              <a:t>HIV </a:t>
            </a:r>
          </a:p>
          <a:p>
            <a:pPr lvl="1"/>
            <a:r>
              <a:rPr lang="en-US" dirty="0"/>
              <a:t>Cryoglobulinemic vasculitis </a:t>
            </a:r>
            <a:r>
              <a:rPr lang="en-US" dirty="0" smtClean="0"/>
              <a:t>– Hep C</a:t>
            </a:r>
            <a:endParaRPr lang="en-US" dirty="0"/>
          </a:p>
          <a:p>
            <a:r>
              <a:rPr lang="en-US" dirty="0" smtClean="0"/>
              <a:t>Bacterial</a:t>
            </a:r>
            <a:endParaRPr lang="en-US" dirty="0"/>
          </a:p>
          <a:p>
            <a:pPr lvl="1"/>
            <a:r>
              <a:rPr lang="en-US" dirty="0"/>
              <a:t>Mycobacterium tuberculosis </a:t>
            </a:r>
          </a:p>
          <a:p>
            <a:pPr lvl="1"/>
            <a:r>
              <a:rPr lang="en-US" dirty="0"/>
              <a:t>Spirochete: </a:t>
            </a:r>
            <a:r>
              <a:rPr lang="en-US" b="1" dirty="0"/>
              <a:t>Neurosyphilis</a:t>
            </a:r>
            <a:r>
              <a:rPr lang="en-US" dirty="0"/>
              <a:t> - treponema pallidum; Lyme - borrelia burgdoferi </a:t>
            </a:r>
            <a:endParaRPr lang="en-US" dirty="0" smtClean="0"/>
          </a:p>
          <a:p>
            <a:r>
              <a:rPr lang="en-US" dirty="0" smtClean="0"/>
              <a:t>Fungal</a:t>
            </a:r>
            <a:endParaRPr lang="en-US" dirty="0"/>
          </a:p>
          <a:p>
            <a:pPr lvl="1"/>
            <a:r>
              <a:rPr lang="en-US" dirty="0"/>
              <a:t>Histoplasma </a:t>
            </a:r>
            <a:r>
              <a:rPr lang="en-US" dirty="0" smtClean="0"/>
              <a:t>capsulatum, Coccidioides immitis, Aspergillus</a:t>
            </a:r>
            <a:endParaRPr lang="en-US" dirty="0"/>
          </a:p>
          <a:p>
            <a:endParaRPr lang="en-US" b="1" dirty="0" smtClean="0"/>
          </a:p>
          <a:p>
            <a:r>
              <a:rPr lang="en-US" dirty="0" smtClean="0"/>
              <a:t>Toxic/Metabolic</a:t>
            </a:r>
          </a:p>
          <a:p>
            <a:pPr lvl="1"/>
            <a:r>
              <a:rPr lang="en-US" dirty="0" smtClean="0"/>
              <a:t>Substance abuse</a:t>
            </a:r>
          </a:p>
          <a:p>
            <a:pPr lvl="1"/>
            <a:r>
              <a:rPr lang="en-US" dirty="0" smtClean="0"/>
              <a:t>Electrolyte abnormalities </a:t>
            </a:r>
          </a:p>
          <a:p>
            <a:pPr lvl="1"/>
            <a:r>
              <a:rPr lang="en-US" dirty="0" smtClean="0"/>
              <a:t>Heavy metals poisoning </a:t>
            </a:r>
          </a:p>
          <a:p>
            <a:r>
              <a:rPr lang="en-US" b="1" dirty="0" smtClean="0"/>
              <a:t>Autoimmune</a:t>
            </a:r>
          </a:p>
          <a:p>
            <a:pPr lvl="1"/>
            <a:r>
              <a:rPr lang="en-US" dirty="0" smtClean="0"/>
              <a:t>Neurosarcoidosis</a:t>
            </a:r>
          </a:p>
          <a:p>
            <a:pPr lvl="1"/>
            <a:r>
              <a:rPr lang="en-US" dirty="0" smtClean="0"/>
              <a:t>Primary Angiitis of the CNS</a:t>
            </a:r>
          </a:p>
          <a:p>
            <a:pPr lvl="1"/>
            <a:r>
              <a:rPr lang="en-US" dirty="0" smtClean="0"/>
              <a:t>Vasculitis 2/2 autoimmune condition</a:t>
            </a:r>
          </a:p>
          <a:p>
            <a:pPr lvl="1"/>
            <a:r>
              <a:rPr lang="en-US" dirty="0" smtClean="0"/>
              <a:t>Hashimoto’s encephalopathy </a:t>
            </a:r>
          </a:p>
          <a:p>
            <a:r>
              <a:rPr lang="en-US" dirty="0" smtClean="0"/>
              <a:t>Mets/</a:t>
            </a:r>
            <a:r>
              <a:rPr lang="en-US" b="1" dirty="0" smtClean="0"/>
              <a:t>Neoplastic</a:t>
            </a:r>
          </a:p>
          <a:p>
            <a:pPr lvl="1"/>
            <a:r>
              <a:rPr lang="en-US" dirty="0" smtClean="0"/>
              <a:t>Metastatic cancer</a:t>
            </a:r>
          </a:p>
          <a:p>
            <a:pPr lvl="1"/>
            <a:r>
              <a:rPr lang="en-US" dirty="0" smtClean="0"/>
              <a:t>Paraneoplastic limbic encephalitis </a:t>
            </a:r>
          </a:p>
          <a:p>
            <a:pPr lvl="1"/>
            <a:r>
              <a:rPr lang="en-US" dirty="0" smtClean="0"/>
              <a:t>Intravascular lymphoma</a:t>
            </a:r>
          </a:p>
          <a:p>
            <a:pPr lvl="1"/>
            <a:r>
              <a:rPr lang="en-US" dirty="0" smtClean="0"/>
              <a:t>Primary CNS lymphoma</a:t>
            </a:r>
          </a:p>
          <a:p>
            <a:r>
              <a:rPr lang="en-US" dirty="0" smtClean="0">
                <a:solidFill>
                  <a:schemeClr val="bg2"/>
                </a:solidFill>
              </a:rPr>
              <a:t>Iatrogenic</a:t>
            </a:r>
          </a:p>
          <a:p>
            <a:r>
              <a:rPr lang="en-US" dirty="0" smtClean="0">
                <a:solidFill>
                  <a:srgbClr val="7C8F97"/>
                </a:solidFill>
              </a:rPr>
              <a:t>Neurodegenerative</a:t>
            </a:r>
          </a:p>
          <a:p>
            <a:r>
              <a:rPr lang="en-US" dirty="0" smtClean="0">
                <a:solidFill>
                  <a:schemeClr val="tx1"/>
                </a:solidFill>
              </a:rPr>
              <a:t>Epilepsy </a:t>
            </a:r>
            <a:endParaRPr lang="en-US" dirty="0">
              <a:solidFill>
                <a:schemeClr val="tx1"/>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93353232"/>
      </p:ext>
    </p:extLst>
  </p:cSld>
  <p:clrMapOvr>
    <a:masterClrMapping/>
  </p:clrMapOvr>
  <mc:AlternateContent xmlns:mc="http://schemas.openxmlformats.org/markup-compatibility/2006" xmlns:p14="http://schemas.microsoft.com/office/powerpoint/2010/main">
    <mc:Choice Requires="p14">
      <p:transition spd="slow" p14:dur="2000" advTm="36533"/>
    </mc:Choice>
    <mc:Fallback xmlns="">
      <p:transition spd="slow" advTm="36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Labs</a:t>
            </a:r>
            <a:endParaRPr lang="en-US" dirty="0"/>
          </a:p>
        </p:txBody>
      </p:sp>
      <p:sp>
        <p:nvSpPr>
          <p:cNvPr id="3" name="Content Placeholder 2"/>
          <p:cNvSpPr>
            <a:spLocks noGrp="1"/>
          </p:cNvSpPr>
          <p:nvPr>
            <p:ph idx="1"/>
          </p:nvPr>
        </p:nvSpPr>
        <p:spPr/>
        <p:txBody>
          <a:bodyPr/>
          <a:lstStyle/>
          <a:p>
            <a:r>
              <a:rPr lang="en-US" dirty="0" smtClean="0"/>
              <a:t>WBC 6.4, </a:t>
            </a:r>
            <a:r>
              <a:rPr lang="en-US" dirty="0" err="1" smtClean="0"/>
              <a:t>Hb</a:t>
            </a:r>
            <a:r>
              <a:rPr lang="en-US" dirty="0" smtClean="0"/>
              <a:t> 14.4, </a:t>
            </a:r>
            <a:r>
              <a:rPr lang="en-US" dirty="0" err="1" smtClean="0"/>
              <a:t>plt</a:t>
            </a:r>
            <a:r>
              <a:rPr lang="en-US" dirty="0" smtClean="0"/>
              <a:t> 188</a:t>
            </a:r>
          </a:p>
          <a:p>
            <a:r>
              <a:rPr lang="en-US" dirty="0" smtClean="0"/>
              <a:t>Na 136, K 3.7, </a:t>
            </a:r>
            <a:r>
              <a:rPr lang="en-US" dirty="0" err="1" smtClean="0"/>
              <a:t>Cl</a:t>
            </a:r>
            <a:r>
              <a:rPr lang="en-US" dirty="0" smtClean="0"/>
              <a:t> 99, CO2 32*, BUN 14, Cr, 0.97, glucose 249*</a:t>
            </a:r>
          </a:p>
          <a:p>
            <a:r>
              <a:rPr lang="en-US" dirty="0" smtClean="0"/>
              <a:t>B12 1416, </a:t>
            </a:r>
            <a:r>
              <a:rPr lang="en-US" dirty="0" err="1" smtClean="0"/>
              <a:t>folate</a:t>
            </a:r>
            <a:r>
              <a:rPr lang="en-US" dirty="0" smtClean="0"/>
              <a:t> 12.6, TSH 1.00, T4 1.2</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09684353"/>
      </p:ext>
    </p:extLst>
  </p:cSld>
  <p:clrMapOvr>
    <a:masterClrMapping/>
  </p:clrMapOvr>
  <mc:AlternateContent xmlns:mc="http://schemas.openxmlformats.org/markup-compatibility/2006" xmlns:p14="http://schemas.microsoft.com/office/powerpoint/2010/main">
    <mc:Choice Requires="p14">
      <p:transition spd="slow" p14:dur="2000" advTm="17762"/>
    </mc:Choice>
    <mc:Fallback xmlns="">
      <p:transition spd="slow" advTm="17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LP results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Colorless, clear</a:t>
            </a:r>
          </a:p>
          <a:p>
            <a:r>
              <a:rPr lang="en-US" dirty="0" smtClean="0"/>
              <a:t>Total nucleated cells: 24, 84% </a:t>
            </a:r>
            <a:r>
              <a:rPr lang="en-US" dirty="0" err="1" smtClean="0"/>
              <a:t>lymphs</a:t>
            </a:r>
            <a:r>
              <a:rPr lang="en-US" dirty="0" smtClean="0"/>
              <a:t>, 16% </a:t>
            </a:r>
            <a:r>
              <a:rPr lang="en-US" dirty="0" err="1" smtClean="0"/>
              <a:t>monos</a:t>
            </a:r>
            <a:endParaRPr lang="en-US" dirty="0" smtClean="0"/>
          </a:p>
          <a:p>
            <a:r>
              <a:rPr lang="en-US" dirty="0" smtClean="0"/>
              <a:t>Tube 1: 22, 79% </a:t>
            </a:r>
            <a:r>
              <a:rPr lang="en-US" dirty="0" err="1" smtClean="0"/>
              <a:t>lymphs</a:t>
            </a:r>
            <a:r>
              <a:rPr lang="en-US" dirty="0" smtClean="0"/>
              <a:t>, 21% </a:t>
            </a:r>
            <a:r>
              <a:rPr lang="en-US" dirty="0" err="1" smtClean="0"/>
              <a:t>monos</a:t>
            </a:r>
            <a:endParaRPr lang="en-US" dirty="0" smtClean="0"/>
          </a:p>
          <a:p>
            <a:r>
              <a:rPr lang="en-US" dirty="0" smtClean="0"/>
              <a:t>RBC 2</a:t>
            </a:r>
          </a:p>
          <a:p>
            <a:r>
              <a:rPr lang="en-US" dirty="0" smtClean="0"/>
              <a:t>Glucose 116 (ratio to serum 0.46 but serum is high 249)</a:t>
            </a:r>
            <a:endParaRPr lang="en-US" dirty="0"/>
          </a:p>
          <a:p>
            <a:r>
              <a:rPr lang="en-US" dirty="0" smtClean="0"/>
              <a:t>Protein 97 (high)</a:t>
            </a:r>
          </a:p>
          <a:p>
            <a:r>
              <a:rPr lang="en-US" dirty="0" smtClean="0"/>
              <a:t>Albumin 46, CSF/serum index 12, </a:t>
            </a:r>
            <a:r>
              <a:rPr lang="en-US" dirty="0" err="1" smtClean="0"/>
              <a:t>IgG</a:t>
            </a:r>
            <a:r>
              <a:rPr lang="en-US" dirty="0" smtClean="0"/>
              <a:t> index 0.5, </a:t>
            </a:r>
            <a:r>
              <a:rPr lang="en-US" dirty="0" err="1" smtClean="0"/>
              <a:t>IgG</a:t>
            </a:r>
            <a:r>
              <a:rPr lang="en-US" dirty="0" smtClean="0"/>
              <a:t>/</a:t>
            </a:r>
            <a:r>
              <a:rPr lang="en-US" dirty="0" err="1" smtClean="0"/>
              <a:t>alb</a:t>
            </a:r>
            <a:r>
              <a:rPr lang="en-US" dirty="0" smtClean="0"/>
              <a:t> ratio 0.13, </a:t>
            </a:r>
            <a:r>
              <a:rPr lang="en-US" dirty="0" err="1" smtClean="0"/>
              <a:t>IgG</a:t>
            </a:r>
            <a:r>
              <a:rPr lang="en-US" dirty="0" smtClean="0"/>
              <a:t> 6.2, OCBs 0 (all normal range)</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22003228"/>
      </p:ext>
    </p:extLst>
  </p:cSld>
  <p:clrMapOvr>
    <a:masterClrMapping/>
  </p:clrMapOvr>
  <mc:AlternateContent xmlns:mc="http://schemas.openxmlformats.org/markup-compatibility/2006" xmlns:p14="http://schemas.microsoft.com/office/powerpoint/2010/main">
    <mc:Choice Requires="p14">
      <p:transition spd="slow" p14:dur="2000" advTm="34588"/>
    </mc:Choice>
    <mc:Fallback xmlns="">
      <p:transition spd="slow" advTm="34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labs</a:t>
            </a:r>
            <a:endParaRPr lang="en-US" dirty="0"/>
          </a:p>
        </p:txBody>
      </p:sp>
      <p:sp>
        <p:nvSpPr>
          <p:cNvPr id="3" name="Content Placeholder 2"/>
          <p:cNvSpPr>
            <a:spLocks noGrp="1"/>
          </p:cNvSpPr>
          <p:nvPr>
            <p:ph idx="1"/>
          </p:nvPr>
        </p:nvSpPr>
        <p:spPr>
          <a:xfrm>
            <a:off x="595752" y="1584008"/>
            <a:ext cx="7649724" cy="4481513"/>
          </a:xfrm>
        </p:spPr>
        <p:txBody>
          <a:bodyPr>
            <a:normAutofit fontScale="85000" lnSpcReduction="20000"/>
          </a:bodyPr>
          <a:lstStyle/>
          <a:p>
            <a:r>
              <a:rPr lang="en-US" dirty="0" err="1" smtClean="0"/>
              <a:t>AChR</a:t>
            </a:r>
            <a:r>
              <a:rPr lang="en-US" dirty="0" smtClean="0"/>
              <a:t> </a:t>
            </a:r>
            <a:r>
              <a:rPr lang="en-US" dirty="0" err="1"/>
              <a:t>gangl</a:t>
            </a:r>
            <a:r>
              <a:rPr lang="en-US" dirty="0"/>
              <a:t> </a:t>
            </a:r>
            <a:r>
              <a:rPr lang="en-US" dirty="0" err="1"/>
              <a:t>neuro</a:t>
            </a:r>
            <a:r>
              <a:rPr lang="en-US" dirty="0"/>
              <a:t> Ab, </a:t>
            </a:r>
            <a:r>
              <a:rPr lang="en-US" dirty="0" err="1"/>
              <a:t>AChR</a:t>
            </a:r>
            <a:r>
              <a:rPr lang="en-US" dirty="0"/>
              <a:t> (</a:t>
            </a:r>
            <a:r>
              <a:rPr lang="en-US" dirty="0" err="1"/>
              <a:t>mus</a:t>
            </a:r>
            <a:r>
              <a:rPr lang="en-US" dirty="0"/>
              <a:t>) bind Ab 0.00</a:t>
            </a:r>
          </a:p>
          <a:p>
            <a:r>
              <a:rPr lang="en-US" dirty="0" err="1"/>
              <a:t>Amphiphysin</a:t>
            </a:r>
            <a:r>
              <a:rPr lang="en-US" dirty="0"/>
              <a:t> ab, anti-glial </a:t>
            </a:r>
            <a:r>
              <a:rPr lang="en-US" dirty="0" err="1"/>
              <a:t>nucAb</a:t>
            </a:r>
            <a:r>
              <a:rPr lang="en-US" dirty="0"/>
              <a:t> T1 negative</a:t>
            </a:r>
          </a:p>
          <a:p>
            <a:r>
              <a:rPr lang="en-US" dirty="0"/>
              <a:t>ANNA-1, ANNA-2 </a:t>
            </a:r>
            <a:r>
              <a:rPr lang="en-US" dirty="0" smtClean="0"/>
              <a:t>negative</a:t>
            </a:r>
          </a:p>
          <a:p>
            <a:r>
              <a:rPr lang="en-US" dirty="0" err="1" smtClean="0"/>
              <a:t>Ca</a:t>
            </a:r>
            <a:r>
              <a:rPr lang="en-US" dirty="0" smtClean="0"/>
              <a:t> </a:t>
            </a:r>
            <a:r>
              <a:rPr lang="en-US" dirty="0" err="1" smtClean="0"/>
              <a:t>ch</a:t>
            </a:r>
            <a:r>
              <a:rPr lang="en-US" dirty="0" smtClean="0"/>
              <a:t> binding ab, N type negative, P/Q type negative</a:t>
            </a:r>
          </a:p>
          <a:p>
            <a:r>
              <a:rPr lang="en-US" dirty="0" smtClean="0"/>
              <a:t>CRMP-5 </a:t>
            </a:r>
            <a:r>
              <a:rPr lang="en-US" dirty="0" err="1" smtClean="0"/>
              <a:t>IgG</a:t>
            </a:r>
            <a:r>
              <a:rPr lang="en-US" dirty="0" smtClean="0"/>
              <a:t> negative</a:t>
            </a:r>
          </a:p>
          <a:p>
            <a:r>
              <a:rPr lang="en-US" dirty="0" smtClean="0"/>
              <a:t>NEUR (V-G) K </a:t>
            </a:r>
            <a:r>
              <a:rPr lang="en-US" dirty="0" err="1" smtClean="0"/>
              <a:t>ch</a:t>
            </a:r>
            <a:r>
              <a:rPr lang="en-US" dirty="0" smtClean="0"/>
              <a:t> Ab negative</a:t>
            </a:r>
          </a:p>
          <a:p>
            <a:r>
              <a:rPr lang="en-US" dirty="0" err="1" smtClean="0"/>
              <a:t>Purking</a:t>
            </a:r>
            <a:r>
              <a:rPr lang="en-US" dirty="0" smtClean="0"/>
              <a:t> </a:t>
            </a:r>
            <a:r>
              <a:rPr lang="en-US" dirty="0" err="1" smtClean="0"/>
              <a:t>Cytop</a:t>
            </a:r>
            <a:r>
              <a:rPr lang="en-US" dirty="0" smtClean="0"/>
              <a:t> Ab T1, T2, </a:t>
            </a:r>
            <a:r>
              <a:rPr lang="en-US" dirty="0" err="1" smtClean="0"/>
              <a:t>Tr</a:t>
            </a:r>
            <a:r>
              <a:rPr lang="en-US" dirty="0" smtClean="0"/>
              <a:t> negative</a:t>
            </a:r>
            <a:endParaRPr lang="en-US" dirty="0"/>
          </a:p>
          <a:p>
            <a:r>
              <a:rPr lang="en-US" dirty="0" err="1"/>
              <a:t>Striational</a:t>
            </a:r>
            <a:r>
              <a:rPr lang="en-US" dirty="0"/>
              <a:t> (striated muscle) Ab </a:t>
            </a:r>
            <a:r>
              <a:rPr lang="en-US" dirty="0" smtClean="0"/>
              <a:t>negative</a:t>
            </a:r>
            <a:endParaRPr lang="en-US" dirty="0"/>
          </a:p>
          <a:p>
            <a:r>
              <a:rPr lang="en-US" dirty="0" smtClean="0"/>
              <a:t>Paraneoplastic </a:t>
            </a:r>
            <a:r>
              <a:rPr lang="en-US" dirty="0" err="1" smtClean="0"/>
              <a:t>autoab</a:t>
            </a:r>
            <a:r>
              <a:rPr lang="en-US" dirty="0" smtClean="0"/>
              <a:t> interpretation: negative</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39351825"/>
      </p:ext>
    </p:extLst>
  </p:cSld>
  <p:clrMapOvr>
    <a:masterClrMapping/>
  </p:clrMapOvr>
  <mc:AlternateContent xmlns:mc="http://schemas.openxmlformats.org/markup-compatibility/2006" xmlns:p14="http://schemas.microsoft.com/office/powerpoint/2010/main">
    <mc:Choice Requires="p14">
      <p:transition spd="slow" p14:dur="2000" advTm="8489"/>
    </mc:Choice>
    <mc:Fallback xmlns="">
      <p:transition spd="slow" advTm="8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Additional labs</a:t>
            </a:r>
            <a:endParaRPr lang="en-US" dirty="0"/>
          </a:p>
        </p:txBody>
      </p:sp>
      <p:sp>
        <p:nvSpPr>
          <p:cNvPr id="3" name="Content Placeholder 2"/>
          <p:cNvSpPr>
            <a:spLocks noGrp="1"/>
          </p:cNvSpPr>
          <p:nvPr>
            <p:ph idx="1"/>
          </p:nvPr>
        </p:nvSpPr>
        <p:spPr>
          <a:xfrm>
            <a:off x="597648" y="1778000"/>
            <a:ext cx="8008470" cy="4572000"/>
          </a:xfrm>
        </p:spPr>
        <p:txBody>
          <a:bodyPr numCol="2">
            <a:normAutofit fontScale="85000" lnSpcReduction="20000"/>
          </a:bodyPr>
          <a:lstStyle/>
          <a:p>
            <a:r>
              <a:rPr lang="en-US" dirty="0" smtClean="0"/>
              <a:t>ANA </a:t>
            </a:r>
            <a:r>
              <a:rPr lang="en-US" dirty="0"/>
              <a:t>negative</a:t>
            </a:r>
          </a:p>
          <a:p>
            <a:r>
              <a:rPr lang="en-US" dirty="0"/>
              <a:t>P-ANCA negative, C-ANCA </a:t>
            </a:r>
            <a:r>
              <a:rPr lang="en-US" dirty="0" smtClean="0"/>
              <a:t>negative</a:t>
            </a:r>
          </a:p>
          <a:p>
            <a:r>
              <a:rPr lang="en-US" dirty="0" smtClean="0"/>
              <a:t>Rheumatoid factor negative</a:t>
            </a:r>
          </a:p>
          <a:p>
            <a:r>
              <a:rPr lang="en-US" dirty="0" smtClean="0"/>
              <a:t>SSA (Ro) ab, SSB (La) ab</a:t>
            </a:r>
            <a:r>
              <a:rPr lang="en-US" dirty="0"/>
              <a:t> </a:t>
            </a:r>
            <a:r>
              <a:rPr lang="en-US" dirty="0" smtClean="0"/>
              <a:t>negative</a:t>
            </a:r>
          </a:p>
          <a:p>
            <a:r>
              <a:rPr lang="en-US" dirty="0" smtClean="0"/>
              <a:t>ESR 11</a:t>
            </a:r>
          </a:p>
          <a:p>
            <a:r>
              <a:rPr lang="en-US" dirty="0" smtClean="0"/>
              <a:t>Thyroid peroxidase ab negative</a:t>
            </a:r>
          </a:p>
          <a:p>
            <a:endParaRPr lang="en-US" dirty="0"/>
          </a:p>
          <a:p>
            <a:endParaRPr lang="en-US" dirty="0" smtClean="0"/>
          </a:p>
          <a:p>
            <a:r>
              <a:rPr lang="en-US" dirty="0" smtClean="0"/>
              <a:t>RPR </a:t>
            </a:r>
            <a:r>
              <a:rPr lang="en-US" dirty="0"/>
              <a:t>non </a:t>
            </a:r>
            <a:r>
              <a:rPr lang="en-US" dirty="0" smtClean="0"/>
              <a:t>reactive</a:t>
            </a:r>
          </a:p>
          <a:p>
            <a:r>
              <a:rPr lang="en-US" dirty="0"/>
              <a:t>HTLV I/II Ab </a:t>
            </a:r>
            <a:r>
              <a:rPr lang="en-US" dirty="0" smtClean="0"/>
              <a:t>negative</a:t>
            </a:r>
          </a:p>
          <a:p>
            <a:r>
              <a:rPr lang="en-US" dirty="0" smtClean="0"/>
              <a:t>Hepatitis </a:t>
            </a:r>
            <a:r>
              <a:rPr lang="en-US" dirty="0"/>
              <a:t>B surface Ag negative</a:t>
            </a:r>
          </a:p>
          <a:p>
            <a:r>
              <a:rPr lang="en-US" dirty="0"/>
              <a:t>Hepatitis C ab non </a:t>
            </a:r>
            <a:r>
              <a:rPr lang="en-US" dirty="0" smtClean="0"/>
              <a:t>reactive</a:t>
            </a:r>
          </a:p>
          <a:p>
            <a:r>
              <a:rPr lang="en-US" dirty="0" err="1"/>
              <a:t>Cryoglobulin</a:t>
            </a:r>
            <a:r>
              <a:rPr lang="en-US" dirty="0"/>
              <a:t> </a:t>
            </a:r>
            <a:r>
              <a:rPr lang="en-US" dirty="0" smtClean="0"/>
              <a:t>none</a:t>
            </a:r>
            <a:endParaRPr lang="en-US" dirty="0"/>
          </a:p>
          <a:p>
            <a:r>
              <a:rPr lang="en-US" dirty="0" smtClean="0"/>
              <a:t>HIV </a:t>
            </a:r>
            <a:r>
              <a:rPr lang="en-US" dirty="0"/>
              <a:t>1 + 2 ab nonreactive</a:t>
            </a:r>
          </a:p>
          <a:p>
            <a:endParaRPr lang="en-US" dirty="0"/>
          </a:p>
          <a:p>
            <a:endParaRPr lang="en-US" dirty="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21863307"/>
      </p:ext>
    </p:extLst>
  </p:cSld>
  <p:clrMapOvr>
    <a:masterClrMapping/>
  </p:clrMapOvr>
  <mc:AlternateContent xmlns:mc="http://schemas.openxmlformats.org/markup-compatibility/2006" xmlns:p14="http://schemas.microsoft.com/office/powerpoint/2010/main">
    <mc:Choice Requires="p14">
      <p:transition spd="slow" p14:dur="2000" advTm="26467"/>
    </mc:Choice>
    <mc:Fallback xmlns="">
      <p:transition spd="slow" advTm="26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labs</a:t>
            </a:r>
            <a:endParaRPr lang="en-US" dirty="0"/>
          </a:p>
        </p:txBody>
      </p:sp>
      <p:sp>
        <p:nvSpPr>
          <p:cNvPr id="3" name="Content Placeholder 2"/>
          <p:cNvSpPr>
            <a:spLocks noGrp="1"/>
          </p:cNvSpPr>
          <p:nvPr>
            <p:ph idx="1"/>
          </p:nvPr>
        </p:nvSpPr>
        <p:spPr>
          <a:xfrm>
            <a:off x="564397" y="1873692"/>
            <a:ext cx="7561550" cy="4366912"/>
          </a:xfrm>
        </p:spPr>
        <p:txBody>
          <a:bodyPr numCol="1">
            <a:normAutofit fontScale="85000" lnSpcReduction="20000"/>
          </a:bodyPr>
          <a:lstStyle/>
          <a:p>
            <a:r>
              <a:rPr lang="en-US" dirty="0"/>
              <a:t>ACE CSF 0.4 (</a:t>
            </a:r>
            <a:r>
              <a:rPr lang="en-US" dirty="0" err="1"/>
              <a:t>nl</a:t>
            </a:r>
            <a:r>
              <a:rPr lang="en-US" dirty="0"/>
              <a:t> 0-2.5)</a:t>
            </a:r>
          </a:p>
          <a:p>
            <a:r>
              <a:rPr lang="en-US" dirty="0" smtClean="0"/>
              <a:t>VDRL CSF non reactive</a:t>
            </a:r>
          </a:p>
          <a:p>
            <a:r>
              <a:rPr lang="en-US" dirty="0" smtClean="0"/>
              <a:t>Lyme disease IgM/</a:t>
            </a:r>
            <a:r>
              <a:rPr lang="en-US" dirty="0" err="1" smtClean="0"/>
              <a:t>IgG</a:t>
            </a:r>
            <a:r>
              <a:rPr lang="en-US" dirty="0" smtClean="0"/>
              <a:t> absent</a:t>
            </a:r>
          </a:p>
          <a:p>
            <a:r>
              <a:rPr lang="en-US" dirty="0" smtClean="0"/>
              <a:t>CMV IgM CSF negative</a:t>
            </a:r>
          </a:p>
          <a:p>
            <a:r>
              <a:rPr lang="en-US" dirty="0" smtClean="0"/>
              <a:t>HSV 1, 2 PCR not detected</a:t>
            </a:r>
          </a:p>
          <a:p>
            <a:r>
              <a:rPr lang="en-US" dirty="0" smtClean="0"/>
              <a:t>VZV PCR negative</a:t>
            </a:r>
          </a:p>
          <a:p>
            <a:r>
              <a:rPr lang="en-US" dirty="0" smtClean="0"/>
              <a:t>WNV IgM, </a:t>
            </a:r>
            <a:r>
              <a:rPr lang="en-US" dirty="0" err="1" smtClean="0"/>
              <a:t>IgG</a:t>
            </a:r>
            <a:r>
              <a:rPr lang="en-US" dirty="0" smtClean="0"/>
              <a:t> negative</a:t>
            </a:r>
          </a:p>
          <a:p>
            <a:r>
              <a:rPr lang="en-US" dirty="0"/>
              <a:t>AFB smear no acid fast bacilli </a:t>
            </a:r>
            <a:r>
              <a:rPr lang="en-US" dirty="0" smtClean="0"/>
              <a:t>seen</a:t>
            </a:r>
          </a:p>
          <a:p>
            <a:r>
              <a:rPr lang="en-US" dirty="0" smtClean="0"/>
              <a:t>Cytology: no malignant cells</a:t>
            </a:r>
            <a:endParaRPr lang="en-US" dirty="0"/>
          </a:p>
          <a:p>
            <a:pPr marL="0" indent="0">
              <a:buNone/>
            </a:pPr>
            <a:endParaRPr lang="en-US" dirty="0" smtClean="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87447581"/>
      </p:ext>
    </p:extLst>
  </p:cSld>
  <p:clrMapOvr>
    <a:masterClrMapping/>
  </p:clrMapOvr>
  <mc:AlternateContent xmlns:mc="http://schemas.openxmlformats.org/markup-compatibility/2006" xmlns:p14="http://schemas.microsoft.com/office/powerpoint/2010/main">
    <mc:Choice Requires="p14">
      <p:transition spd="slow" p14:dur="2000" advTm="27180"/>
    </mc:Choice>
    <mc:Fallback xmlns="">
      <p:transition spd="slow" advTm="27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VITAMIN E</a:t>
            </a:r>
            <a:endParaRPr lang="en-US" dirty="0"/>
          </a:p>
        </p:txBody>
      </p:sp>
      <p:sp>
        <p:nvSpPr>
          <p:cNvPr id="3" name="Content Placeholder 2"/>
          <p:cNvSpPr>
            <a:spLocks noGrp="1"/>
          </p:cNvSpPr>
          <p:nvPr>
            <p:ph idx="1"/>
          </p:nvPr>
        </p:nvSpPr>
        <p:spPr>
          <a:xfrm>
            <a:off x="551396" y="1630554"/>
            <a:ext cx="7869939" cy="4920371"/>
          </a:xfrm>
        </p:spPr>
        <p:txBody>
          <a:bodyPr numCol="2">
            <a:normAutofit fontScale="55000" lnSpcReduction="20000"/>
          </a:bodyPr>
          <a:lstStyle/>
          <a:p>
            <a:r>
              <a:rPr lang="en-US" b="1" dirty="0" smtClean="0"/>
              <a:t>Vascular </a:t>
            </a:r>
          </a:p>
          <a:p>
            <a:pPr lvl="1"/>
            <a:r>
              <a:rPr lang="en-US" dirty="0" smtClean="0"/>
              <a:t>Vasculitis </a:t>
            </a:r>
          </a:p>
          <a:p>
            <a:pPr lvl="1"/>
            <a:r>
              <a:rPr lang="en-US" dirty="0" smtClean="0"/>
              <a:t>Embolic stroke</a:t>
            </a:r>
          </a:p>
          <a:p>
            <a:r>
              <a:rPr lang="en-US" b="1" dirty="0" smtClean="0"/>
              <a:t>Infectious</a:t>
            </a:r>
          </a:p>
          <a:p>
            <a:r>
              <a:rPr lang="en-US" dirty="0"/>
              <a:t>Viral</a:t>
            </a:r>
          </a:p>
          <a:p>
            <a:pPr lvl="1"/>
            <a:r>
              <a:rPr lang="en-US" dirty="0"/>
              <a:t>VZV </a:t>
            </a:r>
          </a:p>
          <a:p>
            <a:pPr lvl="1"/>
            <a:r>
              <a:rPr lang="en-US" dirty="0">
                <a:solidFill>
                  <a:srgbClr val="7C8F97"/>
                </a:solidFill>
              </a:rPr>
              <a:t>HSV </a:t>
            </a:r>
            <a:endParaRPr lang="en-US" dirty="0" smtClean="0">
              <a:solidFill>
                <a:srgbClr val="7C8F97"/>
              </a:solidFill>
            </a:endParaRPr>
          </a:p>
          <a:p>
            <a:pPr lvl="1"/>
            <a:r>
              <a:rPr lang="en-US" dirty="0" smtClean="0">
                <a:solidFill>
                  <a:srgbClr val="7C8F97"/>
                </a:solidFill>
              </a:rPr>
              <a:t>CMV</a:t>
            </a:r>
            <a:endParaRPr lang="en-US" dirty="0">
              <a:solidFill>
                <a:srgbClr val="7C8F97"/>
              </a:solidFill>
            </a:endParaRPr>
          </a:p>
          <a:p>
            <a:pPr lvl="1"/>
            <a:r>
              <a:rPr lang="en-US" dirty="0">
                <a:solidFill>
                  <a:srgbClr val="7C8F97"/>
                </a:solidFill>
              </a:rPr>
              <a:t>HIV </a:t>
            </a:r>
          </a:p>
          <a:p>
            <a:pPr lvl="1"/>
            <a:r>
              <a:rPr lang="en-US" dirty="0">
                <a:solidFill>
                  <a:srgbClr val="7C8F97"/>
                </a:solidFill>
              </a:rPr>
              <a:t>Cryoglobulinemic vasculitis </a:t>
            </a:r>
            <a:r>
              <a:rPr lang="en-US" dirty="0" smtClean="0">
                <a:solidFill>
                  <a:srgbClr val="7C8F97"/>
                </a:solidFill>
              </a:rPr>
              <a:t>– Hep C</a:t>
            </a:r>
            <a:endParaRPr lang="en-US" dirty="0">
              <a:solidFill>
                <a:srgbClr val="7C8F97"/>
              </a:solidFill>
            </a:endParaRPr>
          </a:p>
          <a:p>
            <a:r>
              <a:rPr lang="en-US" dirty="0" smtClean="0"/>
              <a:t>Bacterial</a:t>
            </a:r>
            <a:endParaRPr lang="en-US" dirty="0"/>
          </a:p>
          <a:p>
            <a:pPr lvl="1"/>
            <a:r>
              <a:rPr lang="en-US" dirty="0"/>
              <a:t>Mycobacterium tuberculosis </a:t>
            </a:r>
          </a:p>
          <a:p>
            <a:pPr lvl="1"/>
            <a:r>
              <a:rPr lang="en-US" dirty="0"/>
              <a:t>Spirochete: Neurosyphilis - treponema pallidum; </a:t>
            </a:r>
            <a:r>
              <a:rPr lang="en-US" dirty="0">
                <a:solidFill>
                  <a:srgbClr val="7C8F97"/>
                </a:solidFill>
              </a:rPr>
              <a:t>Lyme - borrelia burgdoferi </a:t>
            </a:r>
          </a:p>
          <a:p>
            <a:r>
              <a:rPr lang="en-US" dirty="0" smtClean="0">
                <a:solidFill>
                  <a:srgbClr val="7C8F97"/>
                </a:solidFill>
              </a:rPr>
              <a:t>Fungal</a:t>
            </a:r>
            <a:endParaRPr lang="en-US" dirty="0">
              <a:solidFill>
                <a:srgbClr val="7C8F97"/>
              </a:solidFill>
            </a:endParaRPr>
          </a:p>
          <a:p>
            <a:pPr lvl="1"/>
            <a:r>
              <a:rPr lang="en-US" dirty="0">
                <a:solidFill>
                  <a:srgbClr val="7C8F97"/>
                </a:solidFill>
              </a:rPr>
              <a:t>Histoplasma </a:t>
            </a:r>
            <a:r>
              <a:rPr lang="en-US" dirty="0" smtClean="0">
                <a:solidFill>
                  <a:srgbClr val="7C8F97"/>
                </a:solidFill>
              </a:rPr>
              <a:t>capsulatum, Coccidioides immitis, Aspergillus</a:t>
            </a:r>
            <a:endParaRPr lang="en-US" dirty="0">
              <a:solidFill>
                <a:srgbClr val="7C8F97"/>
              </a:solidFill>
            </a:endParaRPr>
          </a:p>
          <a:p>
            <a:endParaRPr lang="en-US" b="1" dirty="0" smtClean="0"/>
          </a:p>
          <a:p>
            <a:r>
              <a:rPr lang="en-US" dirty="0" smtClean="0">
                <a:solidFill>
                  <a:srgbClr val="7C8F97"/>
                </a:solidFill>
              </a:rPr>
              <a:t>Toxic/Metabolic</a:t>
            </a:r>
          </a:p>
          <a:p>
            <a:pPr lvl="1"/>
            <a:r>
              <a:rPr lang="en-US" dirty="0" smtClean="0">
                <a:solidFill>
                  <a:srgbClr val="7C8F97"/>
                </a:solidFill>
              </a:rPr>
              <a:t>Substance abuse</a:t>
            </a:r>
          </a:p>
          <a:p>
            <a:pPr lvl="1"/>
            <a:r>
              <a:rPr lang="en-US" dirty="0" smtClean="0">
                <a:solidFill>
                  <a:srgbClr val="7C8F97"/>
                </a:solidFill>
              </a:rPr>
              <a:t>Electrolyte abnormalities </a:t>
            </a:r>
          </a:p>
          <a:p>
            <a:pPr lvl="1"/>
            <a:r>
              <a:rPr lang="en-US" dirty="0" smtClean="0">
                <a:solidFill>
                  <a:srgbClr val="7C8F97"/>
                </a:solidFill>
              </a:rPr>
              <a:t>Heavy metals poisoning </a:t>
            </a:r>
          </a:p>
          <a:p>
            <a:r>
              <a:rPr lang="en-US" b="1" dirty="0" smtClean="0"/>
              <a:t>Autoimmune</a:t>
            </a:r>
          </a:p>
          <a:p>
            <a:pPr lvl="1"/>
            <a:r>
              <a:rPr lang="en-US" dirty="0" smtClean="0"/>
              <a:t>Neurosarcoidosis</a:t>
            </a:r>
          </a:p>
          <a:p>
            <a:pPr lvl="1"/>
            <a:r>
              <a:rPr lang="en-US" dirty="0" smtClean="0"/>
              <a:t>Primary Angiitis of the CNS</a:t>
            </a:r>
          </a:p>
          <a:p>
            <a:pPr lvl="1"/>
            <a:r>
              <a:rPr lang="en-US" dirty="0" smtClean="0"/>
              <a:t>Vasculitis 2/2 autoimmune condition</a:t>
            </a:r>
          </a:p>
          <a:p>
            <a:pPr lvl="1"/>
            <a:r>
              <a:rPr lang="en-US" dirty="0" smtClean="0">
                <a:solidFill>
                  <a:srgbClr val="7C8F97"/>
                </a:solidFill>
              </a:rPr>
              <a:t>Hashimoto’s encephalopathy </a:t>
            </a:r>
          </a:p>
          <a:p>
            <a:r>
              <a:rPr lang="en-US" dirty="0" smtClean="0"/>
              <a:t>Mets/</a:t>
            </a:r>
            <a:r>
              <a:rPr lang="en-US" b="1" dirty="0" smtClean="0"/>
              <a:t>Neoplastic</a:t>
            </a:r>
          </a:p>
          <a:p>
            <a:pPr lvl="1"/>
            <a:r>
              <a:rPr lang="en-US" dirty="0" smtClean="0"/>
              <a:t>Metastatic cancer</a:t>
            </a:r>
          </a:p>
          <a:p>
            <a:pPr lvl="1"/>
            <a:r>
              <a:rPr lang="en-US" dirty="0" smtClean="0">
                <a:solidFill>
                  <a:srgbClr val="7C8F97"/>
                </a:solidFill>
              </a:rPr>
              <a:t>Paraneoplastic limbic encephalitis </a:t>
            </a:r>
          </a:p>
          <a:p>
            <a:pPr lvl="1"/>
            <a:r>
              <a:rPr lang="en-US" dirty="0" smtClean="0"/>
              <a:t>Intravascular lymphoma</a:t>
            </a:r>
          </a:p>
          <a:p>
            <a:pPr lvl="1"/>
            <a:r>
              <a:rPr lang="en-US" dirty="0" smtClean="0"/>
              <a:t>Primary CNS lymphoma</a:t>
            </a:r>
          </a:p>
          <a:p>
            <a:r>
              <a:rPr lang="en-US" dirty="0" smtClean="0">
                <a:solidFill>
                  <a:srgbClr val="7C8F97"/>
                </a:solidFill>
              </a:rPr>
              <a:t>Iatrogenic</a:t>
            </a:r>
          </a:p>
          <a:p>
            <a:r>
              <a:rPr lang="en-US" dirty="0" smtClean="0">
                <a:solidFill>
                  <a:srgbClr val="7C8F97"/>
                </a:solidFill>
              </a:rPr>
              <a:t>Neurodegenerative</a:t>
            </a:r>
          </a:p>
          <a:p>
            <a:r>
              <a:rPr lang="en-US" dirty="0" smtClean="0">
                <a:solidFill>
                  <a:srgbClr val="7C8F97"/>
                </a:solidFill>
              </a:rPr>
              <a:t>Epilepsy </a:t>
            </a:r>
            <a:endParaRPr lang="en-US" dirty="0">
              <a:solidFill>
                <a:srgbClr val="7C8F97"/>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65632080"/>
      </p:ext>
    </p:extLst>
  </p:cSld>
  <p:clrMapOvr>
    <a:masterClrMapping/>
  </p:clrMapOvr>
  <mc:AlternateContent xmlns:mc="http://schemas.openxmlformats.org/markup-compatibility/2006" xmlns:p14="http://schemas.microsoft.com/office/powerpoint/2010/main">
    <mc:Choice Requires="p14">
      <p:transition spd="slow" p14:dur="2000" advTm="57225"/>
    </mc:Choice>
    <mc:Fallback xmlns="">
      <p:transition spd="slow" advTm="57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5"/>
          <a:stretch>
            <a:fillRect/>
          </a:stretch>
        </p:blipFill>
        <p:spPr>
          <a:xfrm>
            <a:off x="4330588" y="3660090"/>
            <a:ext cx="3679078" cy="3809481"/>
          </a:xfrm>
          <a:prstGeom prst="rect">
            <a:avLst/>
          </a:prstGeom>
        </p:spPr>
      </p:pic>
      <p:pic>
        <p:nvPicPr>
          <p:cNvPr id="6" name="Picture 5"/>
          <p:cNvPicPr/>
          <p:nvPr/>
        </p:nvPicPr>
        <p:blipFill>
          <a:blip r:embed="rId6"/>
          <a:stretch>
            <a:fillRect/>
          </a:stretch>
        </p:blipFill>
        <p:spPr>
          <a:xfrm>
            <a:off x="1008479" y="3529373"/>
            <a:ext cx="3828479" cy="3940198"/>
          </a:xfrm>
          <a:prstGeom prst="rect">
            <a:avLst/>
          </a:prstGeom>
        </p:spPr>
      </p:pic>
      <p:sp>
        <p:nvSpPr>
          <p:cNvPr id="2" name="Title 1"/>
          <p:cNvSpPr>
            <a:spLocks noGrp="1"/>
          </p:cNvSpPr>
          <p:nvPr>
            <p:ph type="title"/>
          </p:nvPr>
        </p:nvSpPr>
        <p:spPr>
          <a:xfrm>
            <a:off x="2275712" y="77067"/>
            <a:ext cx="4592577" cy="571197"/>
          </a:xfrm>
        </p:spPr>
        <p:txBody>
          <a:bodyPr>
            <a:normAutofit/>
          </a:bodyPr>
          <a:lstStyle/>
          <a:p>
            <a:r>
              <a:rPr lang="en-US" sz="2400" dirty="0" smtClean="0"/>
              <a:t>MRI #1 2/16</a:t>
            </a:r>
            <a:endParaRPr lang="en-US" sz="2400" dirty="0"/>
          </a:p>
        </p:txBody>
      </p:sp>
      <p:pic>
        <p:nvPicPr>
          <p:cNvPr id="4" name="Picture 3"/>
          <p:cNvPicPr/>
          <p:nvPr/>
        </p:nvPicPr>
        <p:blipFill>
          <a:blip r:embed="rId7"/>
          <a:stretch>
            <a:fillRect/>
          </a:stretch>
        </p:blipFill>
        <p:spPr>
          <a:xfrm>
            <a:off x="1008479" y="634913"/>
            <a:ext cx="3653714" cy="3617953"/>
          </a:xfrm>
          <a:prstGeom prst="rect">
            <a:avLst/>
          </a:prstGeom>
        </p:spPr>
      </p:pic>
      <p:pic>
        <p:nvPicPr>
          <p:cNvPr id="5" name="Picture 4"/>
          <p:cNvPicPr/>
          <p:nvPr/>
        </p:nvPicPr>
        <p:blipFill>
          <a:blip r:embed="rId8"/>
          <a:stretch>
            <a:fillRect/>
          </a:stretch>
        </p:blipFill>
        <p:spPr>
          <a:xfrm>
            <a:off x="4662193" y="634914"/>
            <a:ext cx="3347473" cy="3617953"/>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20865908"/>
      </p:ext>
    </p:extLst>
  </p:cSld>
  <p:clrMapOvr>
    <a:masterClrMapping/>
  </p:clrMapOvr>
  <mc:AlternateContent xmlns:mc="http://schemas.openxmlformats.org/markup-compatibility/2006" xmlns:p14="http://schemas.microsoft.com/office/powerpoint/2010/main">
    <mc:Choice Requires="p14">
      <p:transition spd="slow" p14:dur="2000" advTm="41662"/>
    </mc:Choice>
    <mc:Fallback xmlns="">
      <p:transition spd="slow" advTm="41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Disclosures</a:t>
            </a:r>
            <a:endParaRPr lang="en-US" dirty="0"/>
          </a:p>
        </p:txBody>
      </p:sp>
      <p:sp>
        <p:nvSpPr>
          <p:cNvPr id="3" name="Content Placeholder 2"/>
          <p:cNvSpPr>
            <a:spLocks noGrp="1"/>
          </p:cNvSpPr>
          <p:nvPr>
            <p:ph idx="1"/>
          </p:nvPr>
        </p:nvSpPr>
        <p:spPr/>
        <p:txBody>
          <a:bodyPr/>
          <a:lstStyle/>
          <a:p>
            <a:r>
              <a:rPr lang="en-US" dirty="0" smtClean="0"/>
              <a:t>None</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53748036"/>
      </p:ext>
    </p:extLst>
  </p:cSld>
  <p:clrMapOvr>
    <a:masterClrMapping/>
  </p:clrMapOvr>
  <mc:AlternateContent xmlns:mc="http://schemas.openxmlformats.org/markup-compatibility/2006" xmlns:p14="http://schemas.microsoft.com/office/powerpoint/2010/main">
    <mc:Choice Requires="p14">
      <p:transition spd="slow" p14:dur="2000" advTm="5664"/>
    </mc:Choice>
    <mc:Fallback xmlns="">
      <p:transition spd="slow" advTm="5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5"/>
          <a:stretch>
            <a:fillRect/>
          </a:stretch>
        </p:blipFill>
        <p:spPr>
          <a:xfrm>
            <a:off x="4281081" y="3325699"/>
            <a:ext cx="3269873" cy="3532301"/>
          </a:xfrm>
          <a:prstGeom prst="rect">
            <a:avLst/>
          </a:prstGeom>
        </p:spPr>
      </p:pic>
      <p:pic>
        <p:nvPicPr>
          <p:cNvPr id="6" name="Picture 5"/>
          <p:cNvPicPr/>
          <p:nvPr/>
        </p:nvPicPr>
        <p:blipFill>
          <a:blip r:embed="rId6"/>
          <a:stretch>
            <a:fillRect/>
          </a:stretch>
        </p:blipFill>
        <p:spPr>
          <a:xfrm>
            <a:off x="1411806" y="3325699"/>
            <a:ext cx="3160842" cy="3532301"/>
          </a:xfrm>
          <a:prstGeom prst="rect">
            <a:avLst/>
          </a:prstGeom>
        </p:spPr>
      </p:pic>
      <p:sp>
        <p:nvSpPr>
          <p:cNvPr id="2" name="Title 1"/>
          <p:cNvSpPr>
            <a:spLocks noGrp="1"/>
          </p:cNvSpPr>
          <p:nvPr>
            <p:ph type="title"/>
          </p:nvPr>
        </p:nvSpPr>
        <p:spPr/>
        <p:txBody>
          <a:bodyPr/>
          <a:lstStyle/>
          <a:p>
            <a:endParaRPr lang="en-US" dirty="0"/>
          </a:p>
        </p:txBody>
      </p:sp>
      <p:pic>
        <p:nvPicPr>
          <p:cNvPr id="4" name="Picture 3"/>
          <p:cNvPicPr/>
          <p:nvPr/>
        </p:nvPicPr>
        <p:blipFill>
          <a:blip r:embed="rId7"/>
          <a:stretch>
            <a:fillRect/>
          </a:stretch>
        </p:blipFill>
        <p:spPr>
          <a:xfrm>
            <a:off x="1403556" y="244158"/>
            <a:ext cx="3169092" cy="3587022"/>
          </a:xfrm>
          <a:prstGeom prst="rect">
            <a:avLst/>
          </a:prstGeom>
        </p:spPr>
      </p:pic>
      <p:pic>
        <p:nvPicPr>
          <p:cNvPr id="5" name="Picture 4"/>
          <p:cNvPicPr/>
          <p:nvPr/>
        </p:nvPicPr>
        <p:blipFill>
          <a:blip r:embed="rId8"/>
          <a:stretch>
            <a:fillRect/>
          </a:stretch>
        </p:blipFill>
        <p:spPr>
          <a:xfrm>
            <a:off x="4361050" y="244158"/>
            <a:ext cx="3189904" cy="3609227"/>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91169762"/>
      </p:ext>
    </p:extLst>
  </p:cSld>
  <p:clrMapOvr>
    <a:masterClrMapping/>
  </p:clrMapOvr>
  <mc:AlternateContent xmlns:mc="http://schemas.openxmlformats.org/markup-compatibility/2006" xmlns:p14="http://schemas.microsoft.com/office/powerpoint/2010/main">
    <mc:Choice Requires="p14">
      <p:transition spd="slow" p14:dur="2000" advTm="16410"/>
    </mc:Choice>
    <mc:Fallback xmlns="">
      <p:transition spd="slow" advTm="16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408" y="2377808"/>
            <a:ext cx="2901448" cy="2452274"/>
          </a:xfrm>
        </p:spPr>
        <p:txBody>
          <a:bodyPr/>
          <a:lstStyle/>
          <a:p>
            <a:r>
              <a:rPr lang="en-US" dirty="0" smtClean="0"/>
              <a:t>MRA head #1</a:t>
            </a:r>
            <a:endParaRPr lang="en-US" dirty="0"/>
          </a:p>
        </p:txBody>
      </p:sp>
      <p:pic>
        <p:nvPicPr>
          <p:cNvPr id="4" name="Picture 3"/>
          <p:cNvPicPr/>
          <p:nvPr/>
        </p:nvPicPr>
        <p:blipFill>
          <a:blip r:embed="rId4"/>
          <a:stretch>
            <a:fillRect/>
          </a:stretch>
        </p:blipFill>
        <p:spPr>
          <a:xfrm>
            <a:off x="3564858" y="836175"/>
            <a:ext cx="4733578" cy="5290338"/>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05184447"/>
      </p:ext>
    </p:extLst>
  </p:cSld>
  <p:clrMapOvr>
    <a:masterClrMapping/>
  </p:clrMapOvr>
  <mc:AlternateContent xmlns:mc="http://schemas.openxmlformats.org/markup-compatibility/2006" xmlns:p14="http://schemas.microsoft.com/office/powerpoint/2010/main">
    <mc:Choice Requires="p14">
      <p:transition spd="slow" p14:dur="2000" advTm="6321"/>
    </mc:Choice>
    <mc:Fallback xmlns="">
      <p:transition spd="slow" advTm="6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Imaging #1</a:t>
            </a:r>
            <a:endParaRPr lang="en-US" dirty="0"/>
          </a:p>
        </p:txBody>
      </p:sp>
      <p:sp>
        <p:nvSpPr>
          <p:cNvPr id="3" name="Content Placeholder 2"/>
          <p:cNvSpPr>
            <a:spLocks noGrp="1"/>
          </p:cNvSpPr>
          <p:nvPr>
            <p:ph idx="1"/>
          </p:nvPr>
        </p:nvSpPr>
        <p:spPr/>
        <p:txBody>
          <a:bodyPr>
            <a:normAutofit lnSpcReduction="10000"/>
          </a:bodyPr>
          <a:lstStyle/>
          <a:p>
            <a:r>
              <a:rPr lang="en-US" dirty="0" smtClean="0"/>
              <a:t>MRI brain with and without gad, 2/16</a:t>
            </a:r>
          </a:p>
          <a:p>
            <a:r>
              <a:rPr lang="en-US" dirty="0" smtClean="0"/>
              <a:t>Findings: right temporal, right occipital, left frontal, bilateral centrum semiovale infarcts. No enhancement.</a:t>
            </a:r>
          </a:p>
          <a:p>
            <a:r>
              <a:rPr lang="en-US" dirty="0" smtClean="0"/>
              <a:t>Impression: multiple small bilateral nonhemorrhagic infarctions, left cerebellum and bilateral hemispheres greatest in the centrum semiovale. Because of this, embolic infarctions are considered likely. Moderate white matter disease. Mild mucosal thickening greatest in the maxillary sinuses. </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57522454"/>
      </p:ext>
    </p:extLst>
  </p:cSld>
  <p:clrMapOvr>
    <a:masterClrMapping/>
  </p:clrMapOvr>
  <mc:AlternateContent xmlns:mc="http://schemas.openxmlformats.org/markup-compatibility/2006" xmlns:p14="http://schemas.microsoft.com/office/powerpoint/2010/main">
    <mc:Choice Requires="p14">
      <p:transition spd="slow" p14:dur="2000" advTm="20907"/>
    </mc:Choice>
    <mc:Fallback xmlns="">
      <p:transition spd="slow" advTm="20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5"/>
          <a:stretch>
            <a:fillRect/>
          </a:stretch>
        </p:blipFill>
        <p:spPr>
          <a:xfrm>
            <a:off x="1531088" y="3348067"/>
            <a:ext cx="3146012" cy="3509933"/>
          </a:xfrm>
          <a:prstGeom prst="rect">
            <a:avLst/>
          </a:prstGeom>
        </p:spPr>
      </p:pic>
      <p:pic>
        <p:nvPicPr>
          <p:cNvPr id="7" name="Picture 6"/>
          <p:cNvPicPr/>
          <p:nvPr/>
        </p:nvPicPr>
        <p:blipFill>
          <a:blip r:embed="rId6"/>
          <a:stretch>
            <a:fillRect/>
          </a:stretch>
        </p:blipFill>
        <p:spPr>
          <a:xfrm>
            <a:off x="4591367" y="3348067"/>
            <a:ext cx="3034001" cy="3509933"/>
          </a:xfrm>
          <a:prstGeom prst="rect">
            <a:avLst/>
          </a:prstGeom>
        </p:spPr>
      </p:pic>
      <p:sp>
        <p:nvSpPr>
          <p:cNvPr id="2" name="Title 1"/>
          <p:cNvSpPr>
            <a:spLocks noGrp="1"/>
          </p:cNvSpPr>
          <p:nvPr>
            <p:ph type="title"/>
          </p:nvPr>
        </p:nvSpPr>
        <p:spPr>
          <a:xfrm>
            <a:off x="2946154" y="18675"/>
            <a:ext cx="3251692" cy="541544"/>
          </a:xfrm>
        </p:spPr>
        <p:txBody>
          <a:bodyPr>
            <a:normAutofit/>
          </a:bodyPr>
          <a:lstStyle/>
          <a:p>
            <a:r>
              <a:rPr lang="en-US" sz="2400" dirty="0" smtClean="0"/>
              <a:t>MRI #2</a:t>
            </a:r>
            <a:endParaRPr lang="en-US" sz="2400" dirty="0"/>
          </a:p>
        </p:txBody>
      </p:sp>
      <p:pic>
        <p:nvPicPr>
          <p:cNvPr id="4" name="Picture 3"/>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535282" y="560219"/>
            <a:ext cx="3141818" cy="3366776"/>
          </a:xfrm>
          <a:prstGeom prst="rect">
            <a:avLst/>
          </a:prstGeom>
          <a:noFill/>
          <a:ln>
            <a:noFill/>
          </a:ln>
        </p:spPr>
      </p:pic>
      <p:pic>
        <p:nvPicPr>
          <p:cNvPr id="5" name="Picture 4"/>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4591367" y="560218"/>
            <a:ext cx="3034001" cy="3366777"/>
          </a:xfrm>
          <a:prstGeom prst="rect">
            <a:avLst/>
          </a:prstGeom>
          <a:noFill/>
          <a:ln>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95879104"/>
      </p:ext>
    </p:extLst>
  </p:cSld>
  <p:clrMapOvr>
    <a:masterClrMapping/>
  </p:clrMapOvr>
  <mc:AlternateContent xmlns:mc="http://schemas.openxmlformats.org/markup-compatibility/2006" xmlns:p14="http://schemas.microsoft.com/office/powerpoint/2010/main">
    <mc:Choice Requires="p14">
      <p:transition spd="slow" p14:dur="2000" advTm="37861"/>
    </mc:Choice>
    <mc:Fallback xmlns="">
      <p:transition spd="slow" advTm="37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4"/>
          <a:stretch>
            <a:fillRect/>
          </a:stretch>
        </p:blipFill>
        <p:spPr>
          <a:xfrm>
            <a:off x="158063" y="150404"/>
            <a:ext cx="3384246" cy="3590116"/>
          </a:xfrm>
          <a:prstGeom prst="rect">
            <a:avLst/>
          </a:prstGeom>
        </p:spPr>
      </p:pic>
      <p:pic>
        <p:nvPicPr>
          <p:cNvPr id="5" name="Picture 4"/>
          <p:cNvPicPr/>
          <p:nvPr/>
        </p:nvPicPr>
        <p:blipFill>
          <a:blip r:embed="rId5"/>
          <a:stretch>
            <a:fillRect/>
          </a:stretch>
        </p:blipFill>
        <p:spPr>
          <a:xfrm>
            <a:off x="3181176" y="150404"/>
            <a:ext cx="3385462" cy="3590116"/>
          </a:xfrm>
          <a:prstGeom prst="rect">
            <a:avLst/>
          </a:prstGeom>
        </p:spPr>
      </p:pic>
      <p:pic>
        <p:nvPicPr>
          <p:cNvPr id="6" name="Picture 5"/>
          <p:cNvPicPr/>
          <p:nvPr/>
        </p:nvPicPr>
        <p:blipFill>
          <a:blip r:embed="rId6"/>
          <a:stretch>
            <a:fillRect/>
          </a:stretch>
        </p:blipFill>
        <p:spPr>
          <a:xfrm>
            <a:off x="3181176" y="3137210"/>
            <a:ext cx="3243355" cy="3530698"/>
          </a:xfrm>
          <a:prstGeom prst="rect">
            <a:avLst/>
          </a:prstGeom>
        </p:spPr>
      </p:pic>
      <p:pic>
        <p:nvPicPr>
          <p:cNvPr id="7" name="Picture 6"/>
          <p:cNvPicPr/>
          <p:nvPr/>
        </p:nvPicPr>
        <p:blipFill>
          <a:blip r:embed="rId7"/>
          <a:stretch>
            <a:fillRect/>
          </a:stretch>
        </p:blipFill>
        <p:spPr>
          <a:xfrm>
            <a:off x="5881568" y="3175193"/>
            <a:ext cx="3107874" cy="3492715"/>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12421510"/>
      </p:ext>
    </p:extLst>
  </p:cSld>
  <p:clrMapOvr>
    <a:masterClrMapping/>
  </p:clrMapOvr>
  <mc:AlternateContent xmlns:mc="http://schemas.openxmlformats.org/markup-compatibility/2006" xmlns:p14="http://schemas.microsoft.com/office/powerpoint/2010/main">
    <mc:Choice Requires="p14">
      <p:transition spd="slow" p14:dur="2000" advTm="20290"/>
    </mc:Choice>
    <mc:Fallback xmlns="">
      <p:transition spd="slow" advTm="20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MRI #2</a:t>
            </a:r>
            <a:endParaRPr lang="en-US" dirty="0"/>
          </a:p>
        </p:txBody>
      </p:sp>
      <p:pic>
        <p:nvPicPr>
          <p:cNvPr id="4" name="Picture 3"/>
          <p:cNvPicPr/>
          <p:nvPr/>
        </p:nvPicPr>
        <p:blipFill>
          <a:blip r:embed="rId4"/>
          <a:stretch>
            <a:fillRect/>
          </a:stretch>
        </p:blipFill>
        <p:spPr>
          <a:xfrm>
            <a:off x="239338" y="1584008"/>
            <a:ext cx="3152590" cy="3426300"/>
          </a:xfrm>
          <a:prstGeom prst="rect">
            <a:avLst/>
          </a:prstGeom>
        </p:spPr>
      </p:pic>
      <p:pic>
        <p:nvPicPr>
          <p:cNvPr id="5" name="Picture 4"/>
          <p:cNvPicPr/>
          <p:nvPr/>
        </p:nvPicPr>
        <p:blipFill>
          <a:blip r:embed="rId5"/>
          <a:stretch>
            <a:fillRect/>
          </a:stretch>
        </p:blipFill>
        <p:spPr>
          <a:xfrm>
            <a:off x="3158002" y="1584008"/>
            <a:ext cx="3174709" cy="3426300"/>
          </a:xfrm>
          <a:prstGeom prst="rect">
            <a:avLst/>
          </a:prstGeom>
        </p:spPr>
      </p:pic>
      <p:pic>
        <p:nvPicPr>
          <p:cNvPr id="6" name="Picture 5"/>
          <p:cNvPicPr/>
          <p:nvPr/>
        </p:nvPicPr>
        <p:blipFill>
          <a:blip r:embed="rId6"/>
          <a:stretch>
            <a:fillRect/>
          </a:stretch>
        </p:blipFill>
        <p:spPr>
          <a:xfrm>
            <a:off x="5902455" y="1576246"/>
            <a:ext cx="3086988" cy="3434062"/>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98827482"/>
      </p:ext>
    </p:extLst>
  </p:cSld>
  <p:clrMapOvr>
    <a:masterClrMapping/>
  </p:clrMapOvr>
  <mc:AlternateContent xmlns:mc="http://schemas.openxmlformats.org/markup-compatibility/2006" xmlns:p14="http://schemas.microsoft.com/office/powerpoint/2010/main">
    <mc:Choice Requires="p14">
      <p:transition spd="slow" p14:dur="2000" advTm="7233"/>
    </mc:Choice>
    <mc:Fallback xmlns="">
      <p:transition spd="slow" advTm="7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4" name="Picture 3"/>
          <p:cNvPicPr/>
          <p:nvPr/>
        </p:nvPicPr>
        <p:blipFill>
          <a:blip r:embed="rId5"/>
          <a:stretch>
            <a:fillRect/>
          </a:stretch>
        </p:blipFill>
        <p:spPr>
          <a:xfrm>
            <a:off x="197668" y="945058"/>
            <a:ext cx="4717901" cy="5120463"/>
          </a:xfrm>
          <a:prstGeom prst="rect">
            <a:avLst/>
          </a:prstGeom>
        </p:spPr>
      </p:pic>
      <p:pic>
        <p:nvPicPr>
          <p:cNvPr id="5" name="Picture 4"/>
          <p:cNvPicPr/>
          <p:nvPr/>
        </p:nvPicPr>
        <p:blipFill>
          <a:blip r:embed="rId6"/>
          <a:stretch>
            <a:fillRect/>
          </a:stretch>
        </p:blipFill>
        <p:spPr>
          <a:xfrm>
            <a:off x="4359469" y="945058"/>
            <a:ext cx="4592479" cy="5120463"/>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630325"/>
      </p:ext>
    </p:extLst>
  </p:cSld>
  <p:clrMapOvr>
    <a:masterClrMapping/>
  </p:clrMapOvr>
  <mc:AlternateContent xmlns:mc="http://schemas.openxmlformats.org/markup-compatibility/2006" xmlns:p14="http://schemas.microsoft.com/office/powerpoint/2010/main">
    <mc:Choice Requires="p14">
      <p:transition spd="slow" p14:dur="2000" advTm="16851"/>
    </mc:Choice>
    <mc:Fallback xmlns="">
      <p:transition spd="slow" advTm="16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Imaging 2</a:t>
            </a:r>
            <a:endParaRPr lang="en-US" dirty="0"/>
          </a:p>
        </p:txBody>
      </p:sp>
      <p:sp>
        <p:nvSpPr>
          <p:cNvPr id="3" name="Content Placeholder 2"/>
          <p:cNvSpPr>
            <a:spLocks noGrp="1"/>
          </p:cNvSpPr>
          <p:nvPr>
            <p:ph idx="1"/>
          </p:nvPr>
        </p:nvSpPr>
        <p:spPr/>
        <p:txBody>
          <a:bodyPr>
            <a:normAutofit/>
          </a:bodyPr>
          <a:lstStyle/>
          <a:p>
            <a:r>
              <a:rPr lang="en-US" dirty="0" smtClean="0"/>
              <a:t>MRI brain 2/27</a:t>
            </a:r>
          </a:p>
          <a:p>
            <a:r>
              <a:rPr lang="en-US" dirty="0" smtClean="0"/>
              <a:t>Impression: 1) Focal areas of restricted diffusion in the periventricular, deep and subcortical white matter with innumerable foci of abnormal enhancement. This may represent embolic phenomena from a central location, such as the heart. 2) Extensive white matter leukoencephalopathy and/or vasogenic edema.</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48513658"/>
      </p:ext>
    </p:extLst>
  </p:cSld>
  <p:clrMapOvr>
    <a:masterClrMapping/>
  </p:clrMapOvr>
  <mc:AlternateContent xmlns:mc="http://schemas.openxmlformats.org/markup-compatibility/2006" xmlns:p14="http://schemas.microsoft.com/office/powerpoint/2010/main">
    <mc:Choice Requires="p14">
      <p:transition spd="slow" p14:dur="2000" advTm="22827"/>
    </mc:Choice>
    <mc:Fallback xmlns="">
      <p:transition spd="slow" advTm="22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5436" y="244158"/>
            <a:ext cx="5181963" cy="1339850"/>
          </a:xfrm>
        </p:spPr>
        <p:txBody>
          <a:bodyPr/>
          <a:lstStyle/>
          <a:p>
            <a:r>
              <a:rPr lang="en-US" dirty="0" smtClean="0"/>
              <a:t>MRI #3</a:t>
            </a:r>
            <a:endParaRPr lang="en-US" dirty="0"/>
          </a:p>
        </p:txBody>
      </p:sp>
      <p:pic>
        <p:nvPicPr>
          <p:cNvPr id="5" name="Picture 4"/>
          <p:cNvPicPr/>
          <p:nvPr/>
        </p:nvPicPr>
        <p:blipFill>
          <a:blip r:embed="rId5"/>
          <a:stretch>
            <a:fillRect/>
          </a:stretch>
        </p:blipFill>
        <p:spPr>
          <a:xfrm>
            <a:off x="280189" y="1584009"/>
            <a:ext cx="3278828" cy="3780398"/>
          </a:xfrm>
          <a:prstGeom prst="rect">
            <a:avLst/>
          </a:prstGeom>
        </p:spPr>
      </p:pic>
      <p:pic>
        <p:nvPicPr>
          <p:cNvPr id="7" name="Picture 6"/>
          <p:cNvPicPr/>
          <p:nvPr/>
        </p:nvPicPr>
        <p:blipFill>
          <a:blip r:embed="rId6"/>
          <a:stretch>
            <a:fillRect/>
          </a:stretch>
        </p:blipFill>
        <p:spPr>
          <a:xfrm>
            <a:off x="5633178" y="1584008"/>
            <a:ext cx="3389682" cy="3780399"/>
          </a:xfrm>
          <a:prstGeom prst="rect">
            <a:avLst/>
          </a:prstGeom>
        </p:spPr>
      </p:pic>
      <p:pic>
        <p:nvPicPr>
          <p:cNvPr id="6" name="Picture 5"/>
          <p:cNvPicPr/>
          <p:nvPr/>
        </p:nvPicPr>
        <p:blipFill>
          <a:blip r:embed="rId7"/>
          <a:stretch>
            <a:fillRect/>
          </a:stretch>
        </p:blipFill>
        <p:spPr>
          <a:xfrm>
            <a:off x="2905521" y="1584008"/>
            <a:ext cx="3310227" cy="3780399"/>
          </a:xfrm>
          <a:prstGeom prst="rect">
            <a:avLst/>
          </a:prstGeom>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157122099"/>
      </p:ext>
    </p:extLst>
  </p:cSld>
  <p:clrMapOvr>
    <a:masterClrMapping/>
  </p:clrMapOvr>
  <mc:AlternateContent xmlns:mc="http://schemas.openxmlformats.org/markup-compatibility/2006" xmlns:p14="http://schemas.microsoft.com/office/powerpoint/2010/main">
    <mc:Choice Requires="p14">
      <p:transition spd="slow" p14:dur="2000" advTm="11154"/>
    </mc:Choice>
    <mc:Fallback xmlns="">
      <p:transition spd="slow" advTm="11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p:nvPr/>
        </p:nvPicPr>
        <p:blipFill>
          <a:blip r:embed="rId4"/>
          <a:stretch>
            <a:fillRect/>
          </a:stretch>
        </p:blipFill>
        <p:spPr>
          <a:xfrm>
            <a:off x="1570317" y="244158"/>
            <a:ext cx="5943600" cy="633730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44094782"/>
      </p:ext>
    </p:extLst>
  </p:cSld>
  <p:clrMapOvr>
    <a:masterClrMapping/>
  </p:clrMapOvr>
  <mc:AlternateContent xmlns:mc="http://schemas.openxmlformats.org/markup-compatibility/2006" xmlns:p14="http://schemas.microsoft.com/office/powerpoint/2010/main">
    <mc:Choice Requires="p14">
      <p:transition spd="slow" p14:dur="2000" advTm="5312"/>
    </mc:Choice>
    <mc:Fallback xmlns="">
      <p:transition spd="slow" advTm="5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581693" y="1600827"/>
            <a:ext cx="7869212" cy="4923491"/>
          </a:xfrm>
        </p:spPr>
        <p:txBody>
          <a:bodyPr>
            <a:normAutofit fontScale="92500" lnSpcReduction="10000"/>
          </a:bodyPr>
          <a:lstStyle/>
          <a:p>
            <a:r>
              <a:rPr lang="en-US" dirty="0" smtClean="0"/>
              <a:t>Case History </a:t>
            </a:r>
          </a:p>
          <a:p>
            <a:r>
              <a:rPr lang="en-US" dirty="0" smtClean="0"/>
              <a:t>Case Physical exam</a:t>
            </a:r>
          </a:p>
          <a:p>
            <a:r>
              <a:rPr lang="en-US" dirty="0" smtClean="0"/>
              <a:t>Case Summary</a:t>
            </a:r>
          </a:p>
          <a:p>
            <a:r>
              <a:rPr lang="en-US" dirty="0" smtClean="0"/>
              <a:t>Initial Differential Diagnoses</a:t>
            </a:r>
          </a:p>
          <a:p>
            <a:r>
              <a:rPr lang="en-US" dirty="0" smtClean="0"/>
              <a:t>Case labs, CSF studies</a:t>
            </a:r>
          </a:p>
          <a:p>
            <a:r>
              <a:rPr lang="en-US" dirty="0" smtClean="0"/>
              <a:t>Imaging</a:t>
            </a:r>
          </a:p>
          <a:p>
            <a:r>
              <a:rPr lang="en-US" dirty="0"/>
              <a:t>Hospital </a:t>
            </a:r>
            <a:r>
              <a:rPr lang="en-US" dirty="0" smtClean="0"/>
              <a:t>Course</a:t>
            </a:r>
          </a:p>
          <a:p>
            <a:r>
              <a:rPr lang="en-US" dirty="0" smtClean="0"/>
              <a:t>Differential Diagnoses Discussion</a:t>
            </a:r>
          </a:p>
          <a:p>
            <a:r>
              <a:rPr lang="en-US" dirty="0" smtClean="0"/>
              <a:t>Summary </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14475133"/>
      </p:ext>
    </p:extLst>
  </p:cSld>
  <p:clrMapOvr>
    <a:masterClrMapping/>
  </p:clrMapOvr>
  <mc:AlternateContent xmlns:mc="http://schemas.openxmlformats.org/markup-compatibility/2006" xmlns:p14="http://schemas.microsoft.com/office/powerpoint/2010/main">
    <mc:Choice Requires="p14">
      <p:transition spd="slow" p14:dur="2000" advTm="18378"/>
    </mc:Choice>
    <mc:Fallback xmlns="">
      <p:transition spd="slow" advTm="18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344" y="2326584"/>
            <a:ext cx="3003756" cy="3031306"/>
          </a:xfrm>
        </p:spPr>
        <p:txBody>
          <a:bodyPr/>
          <a:lstStyle/>
          <a:p>
            <a:r>
              <a:rPr lang="en-US" dirty="0" smtClean="0"/>
              <a:t>MRA Head #2</a:t>
            </a:r>
            <a:endParaRPr lang="en-US" dirty="0"/>
          </a:p>
        </p:txBody>
      </p:sp>
      <p:pic>
        <p:nvPicPr>
          <p:cNvPr id="5" name="Picture 4"/>
          <p:cNvPicPr/>
          <p:nvPr/>
        </p:nvPicPr>
        <p:blipFill>
          <a:blip r:embed="rId5"/>
          <a:stretch>
            <a:fillRect/>
          </a:stretch>
        </p:blipFill>
        <p:spPr>
          <a:xfrm>
            <a:off x="3538444" y="836047"/>
            <a:ext cx="4832765" cy="5447495"/>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77590151"/>
      </p:ext>
    </p:extLst>
  </p:cSld>
  <p:clrMapOvr>
    <a:masterClrMapping/>
  </p:clrMapOvr>
  <mc:AlternateContent xmlns:mc="http://schemas.openxmlformats.org/markup-compatibility/2006" xmlns:p14="http://schemas.microsoft.com/office/powerpoint/2010/main">
    <mc:Choice Requires="p14">
      <p:transition spd="slow" p14:dur="2000" advTm="30772"/>
    </mc:Choice>
    <mc:Fallback xmlns="">
      <p:transition spd="slow" advTm="30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Imaging 3 – 4/4</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MRI brain: Marked chronic periventricular leukoencephalopathy with acute or early subacute</a:t>
            </a:r>
            <a:r>
              <a:rPr lang="en-US" dirty="0"/>
              <a:t> </a:t>
            </a:r>
            <a:r>
              <a:rPr lang="en-US" dirty="0" smtClean="0"/>
              <a:t>ischemic change within the corona radiata bilaterally. No hemorrhage, significant edema, or shift.</a:t>
            </a:r>
          </a:p>
          <a:p>
            <a:r>
              <a:rPr lang="en-US" dirty="0" smtClean="0"/>
              <a:t>MRA head: anterior, middle posterior circulation intact. No aneurysms, AV fistulas, or malformations appreciated. </a:t>
            </a:r>
            <a:endParaRPr lang="en-US" dirty="0"/>
          </a:p>
          <a:p>
            <a:r>
              <a:rPr lang="en-US" dirty="0" smtClean="0"/>
              <a:t>MRA neck: b/l common, internal and external carotids are widely patent. Both vertebral arteries are widely patent.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54516145"/>
      </p:ext>
    </p:extLst>
  </p:cSld>
  <p:clrMapOvr>
    <a:masterClrMapping/>
  </p:clrMapOvr>
  <mc:AlternateContent xmlns:mc="http://schemas.openxmlformats.org/markup-compatibility/2006" xmlns:p14="http://schemas.microsoft.com/office/powerpoint/2010/main">
    <mc:Choice Requires="p14">
      <p:transition spd="slow" p14:dur="2000" advTm="13074"/>
    </mc:Choice>
    <mc:Fallback xmlns="">
      <p:transition spd="slow" advTm="13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imaging</a:t>
            </a:r>
            <a:endParaRPr lang="en-US" dirty="0"/>
          </a:p>
        </p:txBody>
      </p:sp>
      <p:sp>
        <p:nvSpPr>
          <p:cNvPr id="3" name="Content Placeholder 2"/>
          <p:cNvSpPr>
            <a:spLocks noGrp="1"/>
          </p:cNvSpPr>
          <p:nvPr>
            <p:ph idx="1"/>
          </p:nvPr>
        </p:nvSpPr>
        <p:spPr/>
        <p:txBody>
          <a:bodyPr/>
          <a:lstStyle/>
          <a:p>
            <a:r>
              <a:rPr lang="en-US" dirty="0" smtClean="0"/>
              <a:t>CT chest/abdomen/pelvis with contrast 4/6</a:t>
            </a:r>
          </a:p>
          <a:p>
            <a:r>
              <a:rPr lang="en-US" dirty="0" smtClean="0"/>
              <a:t>Impression: enlarged right thyroid lobe with heterogeneous nodule. </a:t>
            </a:r>
          </a:p>
          <a:p>
            <a:r>
              <a:rPr lang="en-US" dirty="0" smtClean="0"/>
              <a:t>Impression: numerous hepatic cystic lesions are identified likely representing benign cysts. No evidence of additional benign or metastatic neoplastic process.</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05938503"/>
      </p:ext>
    </p:extLst>
  </p:cSld>
  <p:clrMapOvr>
    <a:masterClrMapping/>
  </p:clrMapOvr>
  <mc:AlternateContent xmlns:mc="http://schemas.openxmlformats.org/markup-compatibility/2006" xmlns:p14="http://schemas.microsoft.com/office/powerpoint/2010/main">
    <mc:Choice Requires="p14">
      <p:transition spd="slow" p14:dur="2000" advTm="23395"/>
    </mc:Choice>
    <mc:Fallback xmlns="">
      <p:transition spd="slow" advTm="23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Imaging summary</a:t>
            </a:r>
            <a:endParaRPr lang="en-US" dirty="0"/>
          </a:p>
        </p:txBody>
      </p:sp>
      <p:sp>
        <p:nvSpPr>
          <p:cNvPr id="3" name="Content Placeholder 2"/>
          <p:cNvSpPr>
            <a:spLocks noGrp="1"/>
          </p:cNvSpPr>
          <p:nvPr>
            <p:ph idx="1"/>
          </p:nvPr>
        </p:nvSpPr>
        <p:spPr>
          <a:xfrm>
            <a:off x="246469" y="1626128"/>
            <a:ext cx="6644797" cy="4794428"/>
          </a:xfrm>
        </p:spPr>
        <p:txBody>
          <a:bodyPr>
            <a:normAutofit lnSpcReduction="10000"/>
          </a:bodyPr>
          <a:lstStyle/>
          <a:p>
            <a:r>
              <a:rPr lang="en-US" dirty="0" smtClean="0"/>
              <a:t>Symmetric progressive hyperintensities on FLAIR involving the deep subcortical white matter</a:t>
            </a:r>
          </a:p>
          <a:p>
            <a:r>
              <a:rPr lang="en-US" dirty="0" smtClean="0"/>
              <a:t>Multifocal acute ischemic changes on DWI in both the anterior and posterior circulation territory; varying ages</a:t>
            </a:r>
          </a:p>
          <a:p>
            <a:r>
              <a:rPr lang="en-US" dirty="0" smtClean="0"/>
              <a:t>Isointense on T1; minimal contrast enhancement in areas corresponding to DWI changes</a:t>
            </a:r>
          </a:p>
          <a:p>
            <a:r>
              <a:rPr lang="en-US" dirty="0" smtClean="0"/>
              <a:t>MRA without obvious stenoses of large and medium vessels</a:t>
            </a:r>
            <a:endParaRPr lang="en-US" dirty="0"/>
          </a:p>
        </p:txBody>
      </p:sp>
      <p:pic>
        <p:nvPicPr>
          <p:cNvPr id="4" name="Picture 3"/>
          <p:cNvPicPr/>
          <p:nvPr/>
        </p:nvPicPr>
        <p:blipFill>
          <a:blip r:embed="rId5"/>
          <a:stretch>
            <a:fillRect/>
          </a:stretch>
        </p:blipFill>
        <p:spPr>
          <a:xfrm>
            <a:off x="6728455" y="3921525"/>
            <a:ext cx="2145845" cy="2410251"/>
          </a:xfrm>
          <a:prstGeom prst="rect">
            <a:avLst/>
          </a:prstGeom>
        </p:spPr>
      </p:pic>
      <p:pic>
        <p:nvPicPr>
          <p:cNvPr id="5" name="Picture 4"/>
          <p:cNvPicPr/>
          <p:nvPr/>
        </p:nvPicPr>
        <p:blipFill>
          <a:blip r:embed="rId6"/>
          <a:stretch>
            <a:fillRect/>
          </a:stretch>
        </p:blipFill>
        <p:spPr>
          <a:xfrm>
            <a:off x="6728455" y="1376175"/>
            <a:ext cx="2145845" cy="2283915"/>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31538349"/>
      </p:ext>
    </p:extLst>
  </p:cSld>
  <p:clrMapOvr>
    <a:masterClrMapping/>
  </p:clrMapOvr>
  <mc:AlternateContent xmlns:mc="http://schemas.openxmlformats.org/markup-compatibility/2006" xmlns:p14="http://schemas.microsoft.com/office/powerpoint/2010/main">
    <mc:Choice Requires="p14">
      <p:transition spd="slow" p14:dur="2000" advTm="30957"/>
    </mc:Choice>
    <mc:Fallback xmlns="">
      <p:transition spd="slow" advTm="30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H&amp;P and Diagnostic </a:t>
            </a:r>
            <a:r>
              <a:rPr lang="en-US" dirty="0"/>
              <a:t>T</a:t>
            </a:r>
            <a:r>
              <a:rPr lang="en-US" dirty="0" smtClean="0"/>
              <a:t>est </a:t>
            </a:r>
            <a:r>
              <a:rPr lang="en-US" dirty="0"/>
              <a:t>S</a:t>
            </a:r>
            <a:r>
              <a:rPr lang="en-US" dirty="0" smtClean="0"/>
              <a:t>ummary</a:t>
            </a:r>
            <a:endParaRPr lang="en-US" dirty="0"/>
          </a:p>
        </p:txBody>
      </p:sp>
      <p:sp>
        <p:nvSpPr>
          <p:cNvPr id="3" name="Content Placeholder 2"/>
          <p:cNvSpPr>
            <a:spLocks noGrp="1"/>
          </p:cNvSpPr>
          <p:nvPr>
            <p:ph idx="1"/>
          </p:nvPr>
        </p:nvSpPr>
        <p:spPr/>
        <p:txBody>
          <a:bodyPr/>
          <a:lstStyle/>
          <a:p>
            <a:r>
              <a:rPr lang="en-US" dirty="0" smtClean="0"/>
              <a:t>70 yo M with subacute progressive stepwise cognitive decline and motor impairment with deep small subcortical periventricular white matter strokes.</a:t>
            </a:r>
          </a:p>
          <a:p>
            <a:r>
              <a:rPr lang="en-US" dirty="0" smtClean="0"/>
              <a:t>Inflammatory CSF with 24 wbc, lymphocytic, mildly high protein.</a:t>
            </a:r>
          </a:p>
          <a:p>
            <a:endParaRPr lang="en-US" dirty="0" smtClean="0"/>
          </a:p>
          <a:p>
            <a:pPr marL="0" indent="0">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97455863"/>
      </p:ext>
    </p:extLst>
  </p:cSld>
  <p:clrMapOvr>
    <a:masterClrMapping/>
  </p:clrMapOvr>
  <mc:AlternateContent xmlns:mc="http://schemas.openxmlformats.org/markup-compatibility/2006" xmlns:p14="http://schemas.microsoft.com/office/powerpoint/2010/main">
    <mc:Choice Requires="p14">
      <p:transition spd="slow" p14:dur="2000" advTm="55023"/>
    </mc:Choice>
    <mc:Fallback xmlns="">
      <p:transition spd="slow" advTm="55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VITAMIN E</a:t>
            </a:r>
            <a:endParaRPr lang="en-US" dirty="0"/>
          </a:p>
        </p:txBody>
      </p:sp>
      <p:sp>
        <p:nvSpPr>
          <p:cNvPr id="3" name="Content Placeholder 2"/>
          <p:cNvSpPr>
            <a:spLocks noGrp="1"/>
          </p:cNvSpPr>
          <p:nvPr>
            <p:ph idx="1"/>
          </p:nvPr>
        </p:nvSpPr>
        <p:spPr>
          <a:xfrm>
            <a:off x="551396" y="1630554"/>
            <a:ext cx="7869939" cy="4920371"/>
          </a:xfrm>
        </p:spPr>
        <p:txBody>
          <a:bodyPr numCol="2">
            <a:normAutofit fontScale="55000" lnSpcReduction="20000"/>
          </a:bodyPr>
          <a:lstStyle/>
          <a:p>
            <a:r>
              <a:rPr lang="en-US" b="1" dirty="0" smtClean="0"/>
              <a:t>Vascular </a:t>
            </a:r>
          </a:p>
          <a:p>
            <a:pPr lvl="1"/>
            <a:r>
              <a:rPr lang="en-US" b="1" dirty="0" smtClean="0"/>
              <a:t>Vasculitis </a:t>
            </a:r>
          </a:p>
          <a:p>
            <a:pPr lvl="1"/>
            <a:r>
              <a:rPr lang="en-US" dirty="0" smtClean="0">
                <a:solidFill>
                  <a:srgbClr val="7C8F97"/>
                </a:solidFill>
              </a:rPr>
              <a:t>Embolic stroke</a:t>
            </a:r>
          </a:p>
          <a:p>
            <a:r>
              <a:rPr lang="en-US" b="1" dirty="0" smtClean="0"/>
              <a:t>Infectious</a:t>
            </a:r>
          </a:p>
          <a:p>
            <a:r>
              <a:rPr lang="en-US" dirty="0"/>
              <a:t>Viral</a:t>
            </a:r>
          </a:p>
          <a:p>
            <a:pPr lvl="1"/>
            <a:r>
              <a:rPr lang="en-US" dirty="0"/>
              <a:t>VZV </a:t>
            </a:r>
          </a:p>
          <a:p>
            <a:pPr lvl="1"/>
            <a:r>
              <a:rPr lang="en-US" dirty="0">
                <a:solidFill>
                  <a:srgbClr val="7C8F97"/>
                </a:solidFill>
              </a:rPr>
              <a:t>HSV </a:t>
            </a:r>
            <a:endParaRPr lang="en-US" dirty="0" smtClean="0">
              <a:solidFill>
                <a:srgbClr val="7C8F97"/>
              </a:solidFill>
            </a:endParaRPr>
          </a:p>
          <a:p>
            <a:pPr lvl="1"/>
            <a:r>
              <a:rPr lang="en-US" dirty="0" smtClean="0">
                <a:solidFill>
                  <a:srgbClr val="7C8F97"/>
                </a:solidFill>
              </a:rPr>
              <a:t>CMV</a:t>
            </a:r>
            <a:endParaRPr lang="en-US" dirty="0">
              <a:solidFill>
                <a:srgbClr val="7C8F97"/>
              </a:solidFill>
            </a:endParaRPr>
          </a:p>
          <a:p>
            <a:pPr lvl="1"/>
            <a:r>
              <a:rPr lang="en-US" dirty="0">
                <a:solidFill>
                  <a:srgbClr val="7C8F97"/>
                </a:solidFill>
              </a:rPr>
              <a:t>HIV </a:t>
            </a:r>
          </a:p>
          <a:p>
            <a:pPr lvl="1"/>
            <a:r>
              <a:rPr lang="en-US" dirty="0">
                <a:solidFill>
                  <a:srgbClr val="7C8F97"/>
                </a:solidFill>
              </a:rPr>
              <a:t>Cryoglobulinemic vasculitis </a:t>
            </a:r>
            <a:r>
              <a:rPr lang="en-US" dirty="0" smtClean="0">
                <a:solidFill>
                  <a:srgbClr val="7C8F97"/>
                </a:solidFill>
              </a:rPr>
              <a:t>– Hep C</a:t>
            </a:r>
            <a:endParaRPr lang="en-US" dirty="0">
              <a:solidFill>
                <a:srgbClr val="7C8F97"/>
              </a:solidFill>
            </a:endParaRPr>
          </a:p>
          <a:p>
            <a:r>
              <a:rPr lang="en-US" dirty="0" smtClean="0"/>
              <a:t>Bacterial</a:t>
            </a:r>
            <a:endParaRPr lang="en-US" dirty="0"/>
          </a:p>
          <a:p>
            <a:pPr lvl="1"/>
            <a:r>
              <a:rPr lang="en-US" dirty="0"/>
              <a:t>Mycobacterium tuberculosis </a:t>
            </a:r>
          </a:p>
          <a:p>
            <a:pPr lvl="1"/>
            <a:r>
              <a:rPr lang="en-US" dirty="0"/>
              <a:t>Spirochete: </a:t>
            </a:r>
            <a:r>
              <a:rPr lang="en-US" b="1" dirty="0"/>
              <a:t>Neurosyphilis</a:t>
            </a:r>
            <a:r>
              <a:rPr lang="en-US" dirty="0"/>
              <a:t> - treponema pallidum; </a:t>
            </a:r>
            <a:r>
              <a:rPr lang="en-US" dirty="0">
                <a:solidFill>
                  <a:srgbClr val="7C8F97"/>
                </a:solidFill>
              </a:rPr>
              <a:t>Lyme - borrelia burgdoferi </a:t>
            </a:r>
          </a:p>
          <a:p>
            <a:r>
              <a:rPr lang="en-US" dirty="0" smtClean="0">
                <a:solidFill>
                  <a:srgbClr val="7C8F97"/>
                </a:solidFill>
              </a:rPr>
              <a:t>Fungal</a:t>
            </a:r>
            <a:endParaRPr lang="en-US" dirty="0">
              <a:solidFill>
                <a:srgbClr val="7C8F97"/>
              </a:solidFill>
            </a:endParaRPr>
          </a:p>
          <a:p>
            <a:pPr lvl="1"/>
            <a:r>
              <a:rPr lang="en-US" dirty="0">
                <a:solidFill>
                  <a:srgbClr val="7C8F97"/>
                </a:solidFill>
              </a:rPr>
              <a:t>Histoplasma </a:t>
            </a:r>
            <a:r>
              <a:rPr lang="en-US" dirty="0" smtClean="0">
                <a:solidFill>
                  <a:srgbClr val="7C8F97"/>
                </a:solidFill>
              </a:rPr>
              <a:t>capsulatum, Coccidioides immitis, Aspergillus</a:t>
            </a:r>
            <a:endParaRPr lang="en-US" dirty="0">
              <a:solidFill>
                <a:srgbClr val="7C8F97"/>
              </a:solidFill>
            </a:endParaRPr>
          </a:p>
          <a:p>
            <a:endParaRPr lang="en-US" b="1" dirty="0" smtClean="0"/>
          </a:p>
          <a:p>
            <a:r>
              <a:rPr lang="en-US" dirty="0" smtClean="0">
                <a:solidFill>
                  <a:srgbClr val="7C8F97"/>
                </a:solidFill>
              </a:rPr>
              <a:t>Toxic/Metabolic</a:t>
            </a:r>
          </a:p>
          <a:p>
            <a:pPr lvl="1"/>
            <a:r>
              <a:rPr lang="en-US" dirty="0" smtClean="0">
                <a:solidFill>
                  <a:srgbClr val="7C8F97"/>
                </a:solidFill>
              </a:rPr>
              <a:t>Substance abuse</a:t>
            </a:r>
          </a:p>
          <a:p>
            <a:pPr lvl="1"/>
            <a:r>
              <a:rPr lang="en-US" dirty="0" smtClean="0">
                <a:solidFill>
                  <a:srgbClr val="7C8F97"/>
                </a:solidFill>
              </a:rPr>
              <a:t>Electrolyte abnormalities </a:t>
            </a:r>
          </a:p>
          <a:p>
            <a:pPr lvl="1"/>
            <a:r>
              <a:rPr lang="en-US" dirty="0" smtClean="0">
                <a:solidFill>
                  <a:srgbClr val="7C8F97"/>
                </a:solidFill>
              </a:rPr>
              <a:t>Heavy metals poisoning </a:t>
            </a:r>
          </a:p>
          <a:p>
            <a:r>
              <a:rPr lang="en-US" b="1" dirty="0" smtClean="0"/>
              <a:t>Autoimmune</a:t>
            </a:r>
          </a:p>
          <a:p>
            <a:pPr lvl="1"/>
            <a:r>
              <a:rPr lang="en-US" dirty="0" smtClean="0">
                <a:solidFill>
                  <a:srgbClr val="7C8F97"/>
                </a:solidFill>
              </a:rPr>
              <a:t>Neurosarcoidosis</a:t>
            </a:r>
          </a:p>
          <a:p>
            <a:pPr lvl="1"/>
            <a:r>
              <a:rPr lang="en-US" dirty="0" smtClean="0"/>
              <a:t>Primary Angiitis of the CNS</a:t>
            </a:r>
          </a:p>
          <a:p>
            <a:pPr lvl="1"/>
            <a:r>
              <a:rPr lang="en-US" dirty="0" smtClean="0"/>
              <a:t>Vasculitis 2/2 autoimmune condition</a:t>
            </a:r>
          </a:p>
          <a:p>
            <a:pPr lvl="1"/>
            <a:r>
              <a:rPr lang="en-US" dirty="0" smtClean="0">
                <a:solidFill>
                  <a:srgbClr val="7C8F97"/>
                </a:solidFill>
              </a:rPr>
              <a:t>Hashimoto’s encephalopathy </a:t>
            </a:r>
          </a:p>
          <a:p>
            <a:r>
              <a:rPr lang="en-US" dirty="0" smtClean="0"/>
              <a:t>Mets/</a:t>
            </a:r>
            <a:r>
              <a:rPr lang="en-US" b="1" dirty="0" smtClean="0"/>
              <a:t>Neoplastic</a:t>
            </a:r>
          </a:p>
          <a:p>
            <a:pPr lvl="1"/>
            <a:r>
              <a:rPr lang="en-US" dirty="0" smtClean="0">
                <a:solidFill>
                  <a:schemeClr val="bg2"/>
                </a:solidFill>
              </a:rPr>
              <a:t>Metastatic cancer</a:t>
            </a:r>
          </a:p>
          <a:p>
            <a:pPr lvl="1"/>
            <a:r>
              <a:rPr lang="en-US" dirty="0" smtClean="0">
                <a:solidFill>
                  <a:srgbClr val="7C8F97"/>
                </a:solidFill>
              </a:rPr>
              <a:t>Paraneoplastic limbic encephalitis </a:t>
            </a:r>
          </a:p>
          <a:p>
            <a:pPr lvl="1"/>
            <a:r>
              <a:rPr lang="en-US" dirty="0" smtClean="0"/>
              <a:t>Intravascular lymphoma</a:t>
            </a:r>
          </a:p>
          <a:p>
            <a:pPr lvl="1"/>
            <a:r>
              <a:rPr lang="en-US" dirty="0" smtClean="0"/>
              <a:t>Primary CNS lymphoma</a:t>
            </a:r>
          </a:p>
          <a:p>
            <a:r>
              <a:rPr lang="en-US" dirty="0" smtClean="0">
                <a:solidFill>
                  <a:srgbClr val="7C8F97"/>
                </a:solidFill>
              </a:rPr>
              <a:t>Iatrogenic</a:t>
            </a:r>
          </a:p>
          <a:p>
            <a:r>
              <a:rPr lang="en-US" dirty="0" smtClean="0">
                <a:solidFill>
                  <a:srgbClr val="7C8F97"/>
                </a:solidFill>
              </a:rPr>
              <a:t>Neurodegenerative</a:t>
            </a:r>
          </a:p>
          <a:p>
            <a:r>
              <a:rPr lang="en-US" dirty="0" smtClean="0">
                <a:solidFill>
                  <a:srgbClr val="7C8F97"/>
                </a:solidFill>
              </a:rPr>
              <a:t>Epilepsy </a:t>
            </a:r>
            <a:endParaRPr lang="en-US" dirty="0">
              <a:solidFill>
                <a:srgbClr val="7C8F97"/>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21496894"/>
      </p:ext>
    </p:extLst>
  </p:cSld>
  <p:clrMapOvr>
    <a:masterClrMapping/>
  </p:clrMapOvr>
  <mc:AlternateContent xmlns:mc="http://schemas.openxmlformats.org/markup-compatibility/2006" xmlns:p14="http://schemas.microsoft.com/office/powerpoint/2010/main">
    <mc:Choice Requires="p14">
      <p:transition spd="slow" p14:dur="2000" advTm="24587"/>
    </mc:Choice>
    <mc:Fallback xmlns="">
      <p:transition spd="slow" advTm="24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Hospital Course at UCMC</a:t>
            </a:r>
            <a:endParaRPr lang="en-US" dirty="0"/>
          </a:p>
        </p:txBody>
      </p:sp>
      <p:sp>
        <p:nvSpPr>
          <p:cNvPr id="3" name="Content Placeholder 2"/>
          <p:cNvSpPr>
            <a:spLocks noGrp="1"/>
          </p:cNvSpPr>
          <p:nvPr>
            <p:ph idx="1"/>
          </p:nvPr>
        </p:nvSpPr>
        <p:spPr/>
        <p:txBody>
          <a:bodyPr/>
          <a:lstStyle/>
          <a:p>
            <a:r>
              <a:rPr lang="en-US" dirty="0" smtClean="0"/>
              <a:t>MRI repeated</a:t>
            </a:r>
          </a:p>
          <a:p>
            <a:r>
              <a:rPr lang="en-US" dirty="0" smtClean="0"/>
              <a:t>LP performed</a:t>
            </a:r>
          </a:p>
          <a:p>
            <a:r>
              <a:rPr lang="en-US" dirty="0" smtClean="0"/>
              <a:t>CT of the neck revealed a thyroid nodule that was biopsied and found to be benign. </a:t>
            </a:r>
          </a:p>
          <a:p>
            <a:r>
              <a:rPr lang="en-US" dirty="0" smtClean="0"/>
              <a:t>Treated empirically with a short course of high dose steroids with mild improvement in his level of attention but his cognition remained severely impaired. Brain biopsy performed 3 weeks later.</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59820798"/>
      </p:ext>
    </p:extLst>
  </p:cSld>
  <p:clrMapOvr>
    <a:masterClrMapping/>
  </p:clrMapOvr>
  <mc:AlternateContent xmlns:mc="http://schemas.openxmlformats.org/markup-compatibility/2006" xmlns:p14="http://schemas.microsoft.com/office/powerpoint/2010/main">
    <mc:Choice Requires="p14">
      <p:transition spd="slow" p14:dur="2000" advTm="24268"/>
    </mc:Choice>
    <mc:Fallback xmlns="">
      <p:transition spd="slow" advTm="24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VITAMIN E</a:t>
            </a:r>
            <a:endParaRPr lang="en-US" dirty="0"/>
          </a:p>
        </p:txBody>
      </p:sp>
      <p:sp>
        <p:nvSpPr>
          <p:cNvPr id="3" name="Content Placeholder 2"/>
          <p:cNvSpPr>
            <a:spLocks noGrp="1"/>
          </p:cNvSpPr>
          <p:nvPr>
            <p:ph idx="1"/>
          </p:nvPr>
        </p:nvSpPr>
        <p:spPr>
          <a:xfrm>
            <a:off x="551396" y="1630554"/>
            <a:ext cx="7869939" cy="4920371"/>
          </a:xfrm>
        </p:spPr>
        <p:txBody>
          <a:bodyPr numCol="2">
            <a:normAutofit fontScale="55000" lnSpcReduction="20000"/>
          </a:bodyPr>
          <a:lstStyle/>
          <a:p>
            <a:r>
              <a:rPr lang="en-US" b="1" dirty="0" smtClean="0"/>
              <a:t>Vascular </a:t>
            </a:r>
          </a:p>
          <a:p>
            <a:pPr lvl="1"/>
            <a:r>
              <a:rPr lang="en-US" b="1" dirty="0" smtClean="0"/>
              <a:t>Vasculitis </a:t>
            </a:r>
          </a:p>
          <a:p>
            <a:pPr lvl="1"/>
            <a:r>
              <a:rPr lang="en-US" dirty="0" smtClean="0">
                <a:solidFill>
                  <a:srgbClr val="7C8F97"/>
                </a:solidFill>
              </a:rPr>
              <a:t>Embolic stroke</a:t>
            </a:r>
          </a:p>
          <a:p>
            <a:r>
              <a:rPr lang="en-US" b="1" dirty="0" smtClean="0"/>
              <a:t>Infectious</a:t>
            </a:r>
          </a:p>
          <a:p>
            <a:r>
              <a:rPr lang="en-US" dirty="0"/>
              <a:t>Viral</a:t>
            </a:r>
          </a:p>
          <a:p>
            <a:pPr lvl="1"/>
            <a:r>
              <a:rPr lang="en-US" dirty="0"/>
              <a:t>VZV </a:t>
            </a:r>
          </a:p>
          <a:p>
            <a:pPr lvl="1"/>
            <a:r>
              <a:rPr lang="en-US" dirty="0">
                <a:solidFill>
                  <a:srgbClr val="7C8F97"/>
                </a:solidFill>
              </a:rPr>
              <a:t>HSV </a:t>
            </a:r>
            <a:endParaRPr lang="en-US" dirty="0" smtClean="0">
              <a:solidFill>
                <a:srgbClr val="7C8F97"/>
              </a:solidFill>
            </a:endParaRPr>
          </a:p>
          <a:p>
            <a:pPr lvl="1"/>
            <a:r>
              <a:rPr lang="en-US" dirty="0" smtClean="0">
                <a:solidFill>
                  <a:srgbClr val="7C8F97"/>
                </a:solidFill>
              </a:rPr>
              <a:t>CMV</a:t>
            </a:r>
            <a:endParaRPr lang="en-US" dirty="0">
              <a:solidFill>
                <a:srgbClr val="7C8F97"/>
              </a:solidFill>
            </a:endParaRPr>
          </a:p>
          <a:p>
            <a:pPr lvl="1"/>
            <a:r>
              <a:rPr lang="en-US" dirty="0">
                <a:solidFill>
                  <a:srgbClr val="7C8F97"/>
                </a:solidFill>
              </a:rPr>
              <a:t>HIV </a:t>
            </a:r>
          </a:p>
          <a:p>
            <a:pPr lvl="1"/>
            <a:r>
              <a:rPr lang="en-US" dirty="0">
                <a:solidFill>
                  <a:srgbClr val="7C8F97"/>
                </a:solidFill>
              </a:rPr>
              <a:t>Cryoglobulinemic vasculitis </a:t>
            </a:r>
            <a:r>
              <a:rPr lang="en-US" dirty="0" smtClean="0">
                <a:solidFill>
                  <a:srgbClr val="7C8F97"/>
                </a:solidFill>
              </a:rPr>
              <a:t>– Hep C</a:t>
            </a:r>
            <a:endParaRPr lang="en-US" dirty="0">
              <a:solidFill>
                <a:srgbClr val="7C8F97"/>
              </a:solidFill>
            </a:endParaRPr>
          </a:p>
          <a:p>
            <a:r>
              <a:rPr lang="en-US" dirty="0" smtClean="0"/>
              <a:t>Bacterial</a:t>
            </a:r>
            <a:endParaRPr lang="en-US" dirty="0"/>
          </a:p>
          <a:p>
            <a:pPr lvl="1"/>
            <a:r>
              <a:rPr lang="en-US" dirty="0"/>
              <a:t>Mycobacterium tuberculosis </a:t>
            </a:r>
          </a:p>
          <a:p>
            <a:pPr lvl="1"/>
            <a:r>
              <a:rPr lang="en-US" dirty="0"/>
              <a:t>Spirochete: </a:t>
            </a:r>
            <a:r>
              <a:rPr lang="en-US" b="1" dirty="0"/>
              <a:t>Neurosyphilis</a:t>
            </a:r>
            <a:r>
              <a:rPr lang="en-US" dirty="0"/>
              <a:t> - treponema pallidum; </a:t>
            </a:r>
            <a:r>
              <a:rPr lang="en-US" dirty="0">
                <a:solidFill>
                  <a:srgbClr val="7C8F97"/>
                </a:solidFill>
              </a:rPr>
              <a:t>Lyme - borrelia burgdoferi </a:t>
            </a:r>
          </a:p>
          <a:p>
            <a:r>
              <a:rPr lang="en-US" dirty="0" smtClean="0">
                <a:solidFill>
                  <a:srgbClr val="7C8F97"/>
                </a:solidFill>
              </a:rPr>
              <a:t>Fungal</a:t>
            </a:r>
            <a:endParaRPr lang="en-US" dirty="0">
              <a:solidFill>
                <a:srgbClr val="7C8F97"/>
              </a:solidFill>
            </a:endParaRPr>
          </a:p>
          <a:p>
            <a:pPr lvl="1"/>
            <a:r>
              <a:rPr lang="en-US" dirty="0">
                <a:solidFill>
                  <a:srgbClr val="7C8F97"/>
                </a:solidFill>
              </a:rPr>
              <a:t>Histoplasma </a:t>
            </a:r>
            <a:r>
              <a:rPr lang="en-US" dirty="0" smtClean="0">
                <a:solidFill>
                  <a:srgbClr val="7C8F97"/>
                </a:solidFill>
              </a:rPr>
              <a:t>capsulatum, Coccidioides immitis, Aspergillus</a:t>
            </a:r>
            <a:endParaRPr lang="en-US" dirty="0">
              <a:solidFill>
                <a:srgbClr val="7C8F97"/>
              </a:solidFill>
            </a:endParaRPr>
          </a:p>
          <a:p>
            <a:endParaRPr lang="en-US" b="1" dirty="0" smtClean="0"/>
          </a:p>
          <a:p>
            <a:r>
              <a:rPr lang="en-US" dirty="0" smtClean="0">
                <a:solidFill>
                  <a:srgbClr val="7C8F97"/>
                </a:solidFill>
              </a:rPr>
              <a:t>Toxic/Metabolic</a:t>
            </a:r>
          </a:p>
          <a:p>
            <a:pPr lvl="1"/>
            <a:r>
              <a:rPr lang="en-US" dirty="0" smtClean="0">
                <a:solidFill>
                  <a:srgbClr val="7C8F97"/>
                </a:solidFill>
              </a:rPr>
              <a:t>Substance abuse</a:t>
            </a:r>
          </a:p>
          <a:p>
            <a:pPr lvl="1"/>
            <a:r>
              <a:rPr lang="en-US" dirty="0" smtClean="0">
                <a:solidFill>
                  <a:srgbClr val="7C8F97"/>
                </a:solidFill>
              </a:rPr>
              <a:t>Electrolyte abnormalities </a:t>
            </a:r>
          </a:p>
          <a:p>
            <a:pPr lvl="1"/>
            <a:r>
              <a:rPr lang="en-US" dirty="0" smtClean="0">
                <a:solidFill>
                  <a:srgbClr val="7C8F97"/>
                </a:solidFill>
              </a:rPr>
              <a:t>Heavy metals poisoning </a:t>
            </a:r>
          </a:p>
          <a:p>
            <a:r>
              <a:rPr lang="en-US" b="1" dirty="0" smtClean="0"/>
              <a:t>Autoimmune</a:t>
            </a:r>
          </a:p>
          <a:p>
            <a:pPr lvl="1"/>
            <a:r>
              <a:rPr lang="en-US" dirty="0" smtClean="0">
                <a:solidFill>
                  <a:srgbClr val="7C8F97"/>
                </a:solidFill>
              </a:rPr>
              <a:t>Neurosarcoidosis</a:t>
            </a:r>
          </a:p>
          <a:p>
            <a:pPr lvl="1"/>
            <a:r>
              <a:rPr lang="en-US" dirty="0" smtClean="0"/>
              <a:t>Primary Angiitis of the CNS</a:t>
            </a:r>
          </a:p>
          <a:p>
            <a:pPr lvl="1"/>
            <a:r>
              <a:rPr lang="en-US" dirty="0" smtClean="0"/>
              <a:t>Vasculitis 2/2 autoimmune condition</a:t>
            </a:r>
          </a:p>
          <a:p>
            <a:pPr lvl="1"/>
            <a:r>
              <a:rPr lang="en-US" dirty="0" smtClean="0">
                <a:solidFill>
                  <a:srgbClr val="7C8F97"/>
                </a:solidFill>
              </a:rPr>
              <a:t>Hashimoto’s encephalopathy </a:t>
            </a:r>
          </a:p>
          <a:p>
            <a:r>
              <a:rPr lang="en-US" dirty="0" smtClean="0"/>
              <a:t>Mets/</a:t>
            </a:r>
            <a:r>
              <a:rPr lang="en-US" b="1" dirty="0" smtClean="0"/>
              <a:t>Neoplastic</a:t>
            </a:r>
          </a:p>
          <a:p>
            <a:pPr lvl="1"/>
            <a:r>
              <a:rPr lang="en-US" dirty="0" smtClean="0">
                <a:solidFill>
                  <a:schemeClr val="bg2"/>
                </a:solidFill>
              </a:rPr>
              <a:t>Metastatic cancer</a:t>
            </a:r>
          </a:p>
          <a:p>
            <a:pPr lvl="1"/>
            <a:r>
              <a:rPr lang="en-US" dirty="0" smtClean="0">
                <a:solidFill>
                  <a:srgbClr val="7C8F97"/>
                </a:solidFill>
              </a:rPr>
              <a:t>Paraneoplastic limbic encephalitis </a:t>
            </a:r>
          </a:p>
          <a:p>
            <a:pPr lvl="1"/>
            <a:r>
              <a:rPr lang="en-US" dirty="0" smtClean="0"/>
              <a:t>Intravascular lymphoma</a:t>
            </a:r>
          </a:p>
          <a:p>
            <a:pPr lvl="1"/>
            <a:r>
              <a:rPr lang="en-US" dirty="0" smtClean="0"/>
              <a:t>Primary CNS lymphoma</a:t>
            </a:r>
          </a:p>
          <a:p>
            <a:r>
              <a:rPr lang="en-US" dirty="0" smtClean="0">
                <a:solidFill>
                  <a:srgbClr val="7C8F97"/>
                </a:solidFill>
              </a:rPr>
              <a:t>Iatrogenic</a:t>
            </a:r>
          </a:p>
          <a:p>
            <a:r>
              <a:rPr lang="en-US" dirty="0" smtClean="0">
                <a:solidFill>
                  <a:srgbClr val="7C8F97"/>
                </a:solidFill>
              </a:rPr>
              <a:t>Neurodegenerative</a:t>
            </a:r>
          </a:p>
          <a:p>
            <a:r>
              <a:rPr lang="en-US" dirty="0" smtClean="0">
                <a:solidFill>
                  <a:srgbClr val="7C8F97"/>
                </a:solidFill>
              </a:rPr>
              <a:t>Epilepsy </a:t>
            </a:r>
            <a:endParaRPr lang="en-US" dirty="0">
              <a:solidFill>
                <a:srgbClr val="7C8F97"/>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18272116"/>
      </p:ext>
    </p:extLst>
  </p:cSld>
  <p:clrMapOvr>
    <a:masterClrMapping/>
  </p:clrMapOvr>
  <mc:AlternateContent xmlns:mc="http://schemas.openxmlformats.org/markup-compatibility/2006" xmlns:p14="http://schemas.microsoft.com/office/powerpoint/2010/main">
    <mc:Choice Requires="p14">
      <p:transition spd="slow" p14:dur="2000" advTm="5848"/>
    </mc:Choice>
    <mc:Fallback xmlns="">
      <p:transition spd="slow" advTm="5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Infectious</a:t>
            </a:r>
            <a:endParaRPr lang="en-US" dirty="0"/>
          </a:p>
        </p:txBody>
      </p:sp>
      <p:sp>
        <p:nvSpPr>
          <p:cNvPr id="3" name="Content Placeholder 2"/>
          <p:cNvSpPr>
            <a:spLocks noGrp="1"/>
          </p:cNvSpPr>
          <p:nvPr>
            <p:ph idx="1"/>
          </p:nvPr>
        </p:nvSpPr>
        <p:spPr/>
        <p:txBody>
          <a:bodyPr>
            <a:normAutofit/>
          </a:bodyPr>
          <a:lstStyle/>
          <a:p>
            <a:r>
              <a:rPr lang="en-US" dirty="0" smtClean="0"/>
              <a:t>Varicella Zoster Virus</a:t>
            </a:r>
          </a:p>
          <a:p>
            <a:r>
              <a:rPr lang="en-US" dirty="0" smtClean="0"/>
              <a:t>Tuberculosis</a:t>
            </a:r>
          </a:p>
          <a:p>
            <a:r>
              <a:rPr lang="en-US" b="1" dirty="0" smtClean="0"/>
              <a:t>Neurosyphilis</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8256765"/>
      </p:ext>
    </p:extLst>
  </p:cSld>
  <p:clrMapOvr>
    <a:masterClrMapping/>
  </p:clrMapOvr>
  <mc:AlternateContent xmlns:mc="http://schemas.openxmlformats.org/markup-compatibility/2006" xmlns:p14="http://schemas.microsoft.com/office/powerpoint/2010/main">
    <mc:Choice Requires="p14">
      <p:transition spd="slow" p14:dur="2000" advTm="7073"/>
    </mc:Choice>
    <mc:Fallback xmlns="">
      <p:transition spd="slow" advTm="7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CNS Whipple’s Disease</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9332710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Case</a:t>
            </a:r>
            <a:endParaRPr lang="en-US" dirty="0"/>
          </a:p>
        </p:txBody>
      </p:sp>
      <p:sp>
        <p:nvSpPr>
          <p:cNvPr id="3" name="Content Placeholder 2"/>
          <p:cNvSpPr>
            <a:spLocks noGrp="1"/>
          </p:cNvSpPr>
          <p:nvPr>
            <p:ph idx="1"/>
          </p:nvPr>
        </p:nvSpPr>
        <p:spPr>
          <a:xfrm>
            <a:off x="732118" y="1912471"/>
            <a:ext cx="7513357" cy="4153050"/>
          </a:xfrm>
        </p:spPr>
        <p:txBody>
          <a:bodyPr>
            <a:normAutofit fontScale="77500" lnSpcReduction="20000"/>
          </a:bodyPr>
          <a:lstStyle/>
          <a:p>
            <a:r>
              <a:rPr lang="en-US" dirty="0" smtClean="0"/>
              <a:t>CC: Confusion, word finding difficulty</a:t>
            </a:r>
          </a:p>
          <a:p>
            <a:r>
              <a:rPr lang="en-US" dirty="0" smtClean="0"/>
              <a:t>HPI: </a:t>
            </a:r>
          </a:p>
          <a:p>
            <a:r>
              <a:rPr lang="en-US" dirty="0" smtClean="0"/>
              <a:t>A 70 year old man with history of smoking, HTN, and DM presented in mid-February to an outside hospital with concern of “I think I’m having stroke symptoms. Two days ago, I was talking with a client and my mind went blank and [I] couldn’t think.” His head was feeling like it was pulsating but denied pain. </a:t>
            </a:r>
          </a:p>
          <a:p>
            <a:r>
              <a:rPr lang="en-US" dirty="0" smtClean="0"/>
              <a:t>MRI was done. He was diagnosed with cardioembolic strokes and was started on </a:t>
            </a:r>
            <a:r>
              <a:rPr lang="en-US" dirty="0"/>
              <a:t>X</a:t>
            </a:r>
            <a:r>
              <a:rPr lang="en-US" dirty="0" smtClean="0"/>
              <a:t>arelto for remote history of a fib</a:t>
            </a:r>
            <a:r>
              <a:rPr lang="en-US" dirty="0"/>
              <a:t>. Carotid ultrasound and TTE were </a:t>
            </a:r>
            <a:r>
              <a:rPr lang="en-US" dirty="0" smtClean="0"/>
              <a:t>negative.</a:t>
            </a:r>
          </a:p>
          <a:p>
            <a:r>
              <a:rPr lang="en-US" dirty="0" smtClean="0"/>
              <a:t> </a:t>
            </a:r>
            <a:r>
              <a:rPr lang="en-US" dirty="0"/>
              <a:t>At </a:t>
            </a:r>
            <a:r>
              <a:rPr lang="en-US" dirty="0" smtClean="0"/>
              <a:t>discharge, he was noted to have some gait difficulties and some mild dysphagia and was sent home with 24 hour supervision.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68759898"/>
      </p:ext>
    </p:extLst>
  </p:cSld>
  <p:clrMapOvr>
    <a:masterClrMapping/>
  </p:clrMapOvr>
  <mc:AlternateContent xmlns:mc="http://schemas.openxmlformats.org/markup-compatibility/2006" xmlns:p14="http://schemas.microsoft.com/office/powerpoint/2010/main">
    <mc:Choice Requires="p14">
      <p:transition spd="slow" p14:dur="2000" advTm="53039"/>
    </mc:Choice>
    <mc:Fallback xmlns="">
      <p:transition spd="slow" advTm="53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Vasculitis 2/2 VZV</a:t>
            </a:r>
            <a:endParaRPr lang="en-US" dirty="0"/>
          </a:p>
        </p:txBody>
      </p:sp>
      <p:sp>
        <p:nvSpPr>
          <p:cNvPr id="3" name="Content Placeholder 2"/>
          <p:cNvSpPr>
            <a:spLocks noGrp="1"/>
          </p:cNvSpPr>
          <p:nvPr>
            <p:ph idx="1"/>
          </p:nvPr>
        </p:nvSpPr>
        <p:spPr>
          <a:xfrm>
            <a:off x="552824" y="1792941"/>
            <a:ext cx="7692651" cy="4272580"/>
          </a:xfrm>
        </p:spPr>
        <p:txBody>
          <a:bodyPr>
            <a:normAutofit lnSpcReduction="10000"/>
          </a:bodyPr>
          <a:lstStyle/>
          <a:p>
            <a:pPr marL="342900" lvl="1" indent="-342900">
              <a:spcBef>
                <a:spcPts val="2000"/>
              </a:spcBef>
              <a:buClr>
                <a:schemeClr val="tx1">
                  <a:lumMod val="75000"/>
                  <a:lumOff val="25000"/>
                </a:schemeClr>
              </a:buClr>
            </a:pPr>
            <a:r>
              <a:rPr lang="en-US" dirty="0" smtClean="0"/>
              <a:t>Encephalitis due to large or small vessel multifocal vasculitis </a:t>
            </a:r>
          </a:p>
          <a:p>
            <a:pPr marL="342900" lvl="1" indent="-342900">
              <a:spcBef>
                <a:spcPts val="2000"/>
              </a:spcBef>
              <a:buClr>
                <a:schemeClr val="tx1">
                  <a:lumMod val="75000"/>
                  <a:lumOff val="25000"/>
                </a:schemeClr>
              </a:buClr>
            </a:pPr>
            <a:r>
              <a:rPr lang="en-US" dirty="0" smtClean="0"/>
              <a:t>MRI multiple areas of ischemic or hemorrhagic infarcts both gray and white matter; particularly gray-white junction</a:t>
            </a:r>
          </a:p>
          <a:p>
            <a:pPr marL="342900" lvl="1" indent="-342900">
              <a:spcBef>
                <a:spcPts val="2000"/>
              </a:spcBef>
              <a:buClr>
                <a:schemeClr val="tx1">
                  <a:lumMod val="75000"/>
                  <a:lumOff val="25000"/>
                </a:schemeClr>
              </a:buClr>
            </a:pPr>
            <a:r>
              <a:rPr lang="en-US" dirty="0" smtClean="0"/>
              <a:t>CSF diagnosis: PCR for VZV DNA and antibody testing</a:t>
            </a:r>
            <a:endParaRPr lang="en-US" dirty="0"/>
          </a:p>
          <a:p>
            <a:pPr marL="342900" lvl="1" indent="-342900">
              <a:spcBef>
                <a:spcPts val="2000"/>
              </a:spcBef>
              <a:buClr>
                <a:schemeClr val="tx1">
                  <a:lumMod val="75000"/>
                  <a:lumOff val="25000"/>
                </a:schemeClr>
              </a:buClr>
            </a:pPr>
            <a:r>
              <a:rPr lang="en-US" dirty="0" smtClean="0"/>
              <a:t> Histopathology: patchy vasculitis; VZV ag not detected diffusely while inflammation may be detected posing a diagnostic challenge</a:t>
            </a:r>
            <a:endParaRPr lang="en-US" dirty="0"/>
          </a:p>
          <a:p>
            <a:pPr marL="342900" lvl="1" indent="-342900">
              <a:spcBef>
                <a:spcPts val="2000"/>
              </a:spcBef>
              <a:buClr>
                <a:schemeClr val="tx1">
                  <a:lumMod val="75000"/>
                  <a:lumOff val="25000"/>
                </a:schemeClr>
              </a:buClr>
            </a:pPr>
            <a:r>
              <a:rPr lang="en-US" dirty="0" smtClean="0"/>
              <a:t>This case: negative </a:t>
            </a:r>
            <a:r>
              <a:rPr lang="en-US" dirty="0"/>
              <a:t>CSF PCR; MRI does have multifocal ischemic </a:t>
            </a:r>
            <a:r>
              <a:rPr lang="en-US" dirty="0" smtClean="0"/>
              <a:t>infarcts; no OCBs or increase in RBCs in CSF which can be seen; glucose often normal</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27214870"/>
      </p:ext>
    </p:extLst>
  </p:cSld>
  <p:clrMapOvr>
    <a:masterClrMapping/>
  </p:clrMapOvr>
  <mc:AlternateContent xmlns:mc="http://schemas.openxmlformats.org/markup-compatibility/2006" xmlns:p14="http://schemas.microsoft.com/office/powerpoint/2010/main">
    <mc:Choice Requires="p14">
      <p:transition spd="slow" p14:dur="2000" advTm="55176"/>
    </mc:Choice>
    <mc:Fallback xmlns="">
      <p:transition spd="slow" advTm="55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VZV</a:t>
            </a:r>
            <a:endParaRPr lang="en-US" dirty="0"/>
          </a:p>
        </p:txBody>
      </p:sp>
      <p:pic>
        <p:nvPicPr>
          <p:cNvPr id="4" name="Content Placeholder 3"/>
          <p:cNvPicPr>
            <a:picLocks noGrp="1" noChangeAspect="1"/>
          </p:cNvPicPr>
          <p:nvPr>
            <p:ph idx="1"/>
          </p:nvPr>
        </p:nvPicPr>
        <p:blipFill>
          <a:blip r:embed="rId5"/>
          <a:srcRect t="290" b="290"/>
          <a:stretch>
            <a:fillRect/>
          </a:stretch>
        </p:blipFill>
        <p:spPr>
          <a:xfrm>
            <a:off x="900112" y="1745131"/>
            <a:ext cx="7345363" cy="3931920"/>
          </a:xfrm>
        </p:spPr>
      </p:pic>
      <p:sp>
        <p:nvSpPr>
          <p:cNvPr id="3" name="TextBox 2"/>
          <p:cNvSpPr txBox="1"/>
          <p:nvPr/>
        </p:nvSpPr>
        <p:spPr>
          <a:xfrm>
            <a:off x="328706" y="6125286"/>
            <a:ext cx="8471647" cy="553998"/>
          </a:xfrm>
          <a:prstGeom prst="rect">
            <a:avLst/>
          </a:prstGeom>
          <a:noFill/>
        </p:spPr>
        <p:txBody>
          <a:bodyPr wrap="square" rtlCol="0">
            <a:spAutoFit/>
          </a:bodyPr>
          <a:lstStyle/>
          <a:p>
            <a:r>
              <a:rPr lang="en-US" sz="1000" b="1" dirty="0" smtClean="0"/>
              <a:t>12. Multifocal </a:t>
            </a:r>
            <a:r>
              <a:rPr lang="en-US" sz="1000" b="1" dirty="0"/>
              <a:t>Varicella-Zoster Virus Vasculopathy Without </a:t>
            </a:r>
            <a:r>
              <a:rPr lang="en-US" sz="1000" b="1" dirty="0" smtClean="0"/>
              <a:t>Rash; </a:t>
            </a:r>
            <a:r>
              <a:rPr lang="en-US" sz="1000" dirty="0" smtClean="0"/>
              <a:t>Andrew </a:t>
            </a:r>
            <a:r>
              <a:rPr lang="en-US" sz="1000" dirty="0"/>
              <a:t>N. Russman, DO; Richard J. Lederman, MD, PhD; Leonard H. Calabrese, DO; Peter J. Embi, MD; Bagher Forghani, PhD; Donald H. Gilden, </a:t>
            </a:r>
            <a:r>
              <a:rPr lang="en-US" sz="1000" dirty="0" smtClean="0"/>
              <a:t>MD; </a:t>
            </a:r>
            <a:r>
              <a:rPr lang="de-DE" sz="1000" i="1" dirty="0" smtClean="0"/>
              <a:t>Arch </a:t>
            </a:r>
            <a:r>
              <a:rPr lang="de-DE" sz="1000" i="1" dirty="0"/>
              <a:t>Neurol. </a:t>
            </a:r>
            <a:r>
              <a:rPr lang="de-DE" sz="1000" dirty="0"/>
              <a:t>2003;60(11):1607-1609. doi:10.1001/archneur.60.11.1607</a:t>
            </a:r>
            <a:r>
              <a:rPr lang="de-DE" sz="1000" dirty="0" smtClean="0"/>
              <a:t>.; JAMA neurology</a:t>
            </a:r>
            <a:endParaRPr lang="en-US" sz="10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98234806"/>
      </p:ext>
    </p:extLst>
  </p:cSld>
  <p:clrMapOvr>
    <a:masterClrMapping/>
  </p:clrMapOvr>
  <mc:AlternateContent xmlns:mc="http://schemas.openxmlformats.org/markup-compatibility/2006" xmlns:p14="http://schemas.microsoft.com/office/powerpoint/2010/main">
    <mc:Choice Requires="p14">
      <p:transition spd="slow" p14:dur="2000" advTm="16890"/>
    </mc:Choice>
    <mc:Fallback xmlns="">
      <p:transition spd="slow" advTm="16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CNS Tuberculosis</a:t>
            </a:r>
            <a:endParaRPr lang="en-US" dirty="0"/>
          </a:p>
        </p:txBody>
      </p:sp>
      <p:sp>
        <p:nvSpPr>
          <p:cNvPr id="3" name="Content Placeholder 2"/>
          <p:cNvSpPr>
            <a:spLocks noGrp="1"/>
          </p:cNvSpPr>
          <p:nvPr>
            <p:ph idx="1"/>
          </p:nvPr>
        </p:nvSpPr>
        <p:spPr>
          <a:xfrm>
            <a:off x="571406" y="1804894"/>
            <a:ext cx="8017020" cy="4545493"/>
          </a:xfrm>
        </p:spPr>
        <p:txBody>
          <a:bodyPr>
            <a:normAutofit fontScale="62500" lnSpcReduction="20000"/>
          </a:bodyPr>
          <a:lstStyle/>
          <a:p>
            <a:r>
              <a:rPr lang="en-US" dirty="0" smtClean="0"/>
              <a:t>CNS involvement more common in HIV-coinfected individuals and children; 1% of all tuberculosis cases.</a:t>
            </a:r>
          </a:p>
          <a:p>
            <a:r>
              <a:rPr lang="en-US" dirty="0" smtClean="0"/>
              <a:t>Manifests as tuberculous meningitis, tubercular encephalitis, intracranial tuberculoma, abscess</a:t>
            </a:r>
          </a:p>
          <a:p>
            <a:r>
              <a:rPr lang="en-US" dirty="0" smtClean="0"/>
              <a:t>TBM can cause vasculitis (tuberculous vasculopathy) as a consequence; often local inflammatory gelatinous exudate in subarachnoid space at the base of the brain</a:t>
            </a:r>
          </a:p>
          <a:p>
            <a:r>
              <a:rPr lang="en-US" dirty="0" smtClean="0"/>
              <a:t>CSF: lymphocytic pleocytosis (can be neutrophilic), elevated protein, low glucose</a:t>
            </a:r>
          </a:p>
          <a:p>
            <a:r>
              <a:rPr lang="en-US" dirty="0" smtClean="0"/>
              <a:t>In this case, AFB smear was negative. Definitive diagnosis is by culture, sensitivity 25-70%</a:t>
            </a:r>
            <a:r>
              <a:rPr lang="en-US" baseline="30000" dirty="0" smtClean="0"/>
              <a:t>18</a:t>
            </a:r>
            <a:r>
              <a:rPr lang="en-US" dirty="0" smtClean="0"/>
              <a:t>. Nucleic acid amplification (NAA) 56% sensitive, 98% specific. Other PCR methods available as well to supplement but culture remains gold standard.</a:t>
            </a:r>
          </a:p>
          <a:p>
            <a:r>
              <a:rPr lang="en-US" dirty="0" smtClean="0"/>
              <a:t>Common MRI findings: basal meningeal enhancement, hydrocephalus, infarctions in supratentorial region and brain stem</a:t>
            </a:r>
          </a:p>
          <a:p>
            <a:r>
              <a:rPr lang="en-US" dirty="0" smtClean="0"/>
              <a:t>Our case – no particular risk factors, did not present with features of meningitis, CSF glucose normal</a:t>
            </a:r>
            <a:endParaRPr lang="en-US" dirty="0"/>
          </a:p>
        </p:txBody>
      </p:sp>
      <p:sp>
        <p:nvSpPr>
          <p:cNvPr id="4" name="TextBox 3"/>
          <p:cNvSpPr txBox="1"/>
          <p:nvPr/>
        </p:nvSpPr>
        <p:spPr>
          <a:xfrm>
            <a:off x="334180" y="6350387"/>
            <a:ext cx="8254246" cy="461665"/>
          </a:xfrm>
          <a:prstGeom prst="rect">
            <a:avLst/>
          </a:prstGeom>
          <a:noFill/>
        </p:spPr>
        <p:txBody>
          <a:bodyPr wrap="square" rtlCol="0">
            <a:spAutoFit/>
          </a:bodyPr>
          <a:lstStyle/>
          <a:p>
            <a:r>
              <a:rPr lang="en-US" sz="1200" dirty="0" smtClean="0"/>
              <a:t>18. Rock </a:t>
            </a:r>
            <a:r>
              <a:rPr lang="en-US" sz="1200" dirty="0"/>
              <a:t>RB, Olin M, Baker CA, Molitor TW, Peterson PK. Central Nervous System Tuberculosis: Pathogenesis and Clinical Aspects. </a:t>
            </a:r>
            <a:r>
              <a:rPr lang="en-US" sz="1200" i="1" dirty="0"/>
              <a:t>Clinical Microbiology Reviews</a:t>
            </a:r>
            <a:r>
              <a:rPr lang="en-US" sz="1200" dirty="0"/>
              <a:t>. 2008;21(2):243-261. doi:10.1128/CMR.00042-07.</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80074406"/>
      </p:ext>
    </p:extLst>
  </p:cSld>
  <p:clrMapOvr>
    <a:masterClrMapping/>
  </p:clrMapOvr>
  <mc:AlternateContent xmlns:mc="http://schemas.openxmlformats.org/markup-compatibility/2006" xmlns:p14="http://schemas.microsoft.com/office/powerpoint/2010/main">
    <mc:Choice Requires="p14">
      <p:transition spd="slow" p14:dur="2000" advTm="103767"/>
    </mc:Choice>
    <mc:Fallback xmlns="">
      <p:transition spd="slow" advTm="103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Neurosyphilis</a:t>
            </a:r>
            <a:endParaRPr lang="en-US" dirty="0"/>
          </a:p>
        </p:txBody>
      </p:sp>
      <p:sp>
        <p:nvSpPr>
          <p:cNvPr id="3" name="Content Placeholder 2"/>
          <p:cNvSpPr>
            <a:spLocks noGrp="1"/>
          </p:cNvSpPr>
          <p:nvPr>
            <p:ph idx="1"/>
          </p:nvPr>
        </p:nvSpPr>
        <p:spPr>
          <a:xfrm>
            <a:off x="432316" y="1584008"/>
            <a:ext cx="8217647" cy="4983295"/>
          </a:xfrm>
        </p:spPr>
        <p:txBody>
          <a:bodyPr>
            <a:normAutofit lnSpcReduction="10000"/>
          </a:bodyPr>
          <a:lstStyle/>
          <a:p>
            <a:r>
              <a:rPr lang="en-US" dirty="0" smtClean="0"/>
              <a:t>Syphilis incidence increasing in the U.S according to latest 2013 statistics report; 10/100,000 men, 0.9/100,000 women</a:t>
            </a:r>
          </a:p>
          <a:p>
            <a:r>
              <a:rPr lang="en-US" dirty="0" smtClean="0"/>
              <a:t>Variants: early meningitis, meningovascular disease; later spinal and parenchymal disease - general paresis, tabes dorsalis; estimated to be 10% of untreated syphilis cases</a:t>
            </a:r>
            <a:r>
              <a:rPr lang="en-US" baseline="30000" dirty="0" smtClean="0"/>
              <a:t>1</a:t>
            </a:r>
            <a:endParaRPr lang="en-US" dirty="0"/>
          </a:p>
          <a:p>
            <a:r>
              <a:rPr lang="en-US" dirty="0" smtClean="0"/>
              <a:t>Meningovascular 10% of all NS cases</a:t>
            </a:r>
            <a:r>
              <a:rPr lang="en-US" baseline="30000" dirty="0" smtClean="0"/>
              <a:t>1</a:t>
            </a:r>
            <a:r>
              <a:rPr lang="en-US" dirty="0" smtClean="0"/>
              <a:t>: </a:t>
            </a:r>
            <a:r>
              <a:rPr lang="en-US" dirty="0"/>
              <a:t>Infectious arteritis </a:t>
            </a:r>
          </a:p>
          <a:p>
            <a:r>
              <a:rPr lang="en-US" dirty="0" smtClean="0"/>
              <a:t>Most </a:t>
            </a:r>
            <a:r>
              <a:rPr lang="en-US" dirty="0"/>
              <a:t>often large and medium vessels </a:t>
            </a:r>
            <a:r>
              <a:rPr lang="en-US" dirty="0" smtClean="0"/>
              <a:t>involved (MCA, basilar); </a:t>
            </a:r>
            <a:r>
              <a:rPr lang="en-US" dirty="0"/>
              <a:t>but can involve small </a:t>
            </a:r>
            <a:r>
              <a:rPr lang="en-US" dirty="0" smtClean="0"/>
              <a:t>vessels</a:t>
            </a:r>
            <a:endParaRPr lang="en-US" dirty="0"/>
          </a:p>
          <a:p>
            <a:r>
              <a:rPr lang="en-US" dirty="0" smtClean="0"/>
              <a:t>Clinically: headaches, encephalopathy, stroke; can have neuropathy and myelopathy</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61603412"/>
      </p:ext>
    </p:extLst>
  </p:cSld>
  <p:clrMapOvr>
    <a:masterClrMapping/>
  </p:clrMapOvr>
  <mc:AlternateContent xmlns:mc="http://schemas.openxmlformats.org/markup-compatibility/2006" xmlns:p14="http://schemas.microsoft.com/office/powerpoint/2010/main">
    <mc:Choice Requires="p14">
      <p:transition spd="slow" p14:dur="2000" advTm="83988"/>
    </mc:Choice>
    <mc:Fallback xmlns="">
      <p:transition spd="slow" advTm="83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Neurosyphilis Diagnostic Tests</a:t>
            </a:r>
            <a:endParaRPr lang="en-US" dirty="0"/>
          </a:p>
        </p:txBody>
      </p:sp>
      <p:sp>
        <p:nvSpPr>
          <p:cNvPr id="3" name="Content Placeholder 2"/>
          <p:cNvSpPr>
            <a:spLocks noGrp="1"/>
          </p:cNvSpPr>
          <p:nvPr>
            <p:ph idx="1"/>
          </p:nvPr>
        </p:nvSpPr>
        <p:spPr/>
        <p:txBody>
          <a:bodyPr>
            <a:normAutofit/>
          </a:bodyPr>
          <a:lstStyle/>
          <a:p>
            <a:r>
              <a:rPr lang="en-US" dirty="0"/>
              <a:t>CSF: Mild lymphocytic pleocytosis, elevated protein</a:t>
            </a:r>
          </a:p>
          <a:p>
            <a:r>
              <a:rPr lang="en-US" dirty="0"/>
              <a:t>MRI: ischemic and hemorrhagic changes in neurosyphilis vasculitis; parenchymal and meningeal enhancement usually present; white matter lesions common; can also show bilateral mesial temporal lobe high intensity or atrophy</a:t>
            </a:r>
          </a:p>
          <a:p>
            <a:r>
              <a:rPr lang="en-US" dirty="0"/>
              <a:t>Ischemic changes on MRI in different vascular territories and of different ages in vasculitis</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57879544"/>
      </p:ext>
    </p:extLst>
  </p:cSld>
  <p:clrMapOvr>
    <a:masterClrMapping/>
  </p:clrMapOvr>
  <mc:AlternateContent xmlns:mc="http://schemas.openxmlformats.org/markup-compatibility/2006" xmlns:p14="http://schemas.microsoft.com/office/powerpoint/2010/main">
    <mc:Choice Requires="p14">
      <p:transition spd="slow" p14:dur="2000" advTm="45503"/>
    </mc:Choice>
    <mc:Fallback xmlns="">
      <p:transition spd="slow" advTm="45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Neurosyphilis testing</a:t>
            </a:r>
            <a:endParaRPr lang="en-US" dirty="0"/>
          </a:p>
        </p:txBody>
      </p:sp>
      <p:sp>
        <p:nvSpPr>
          <p:cNvPr id="3" name="Content Placeholder 2"/>
          <p:cNvSpPr>
            <a:spLocks noGrp="1"/>
          </p:cNvSpPr>
          <p:nvPr>
            <p:ph idx="1"/>
          </p:nvPr>
        </p:nvSpPr>
        <p:spPr>
          <a:xfrm>
            <a:off x="373529" y="1793862"/>
            <a:ext cx="8098117" cy="4451549"/>
          </a:xfrm>
        </p:spPr>
        <p:txBody>
          <a:bodyPr>
            <a:normAutofit fontScale="70000" lnSpcReduction="20000"/>
          </a:bodyPr>
          <a:lstStyle/>
          <a:p>
            <a:r>
              <a:rPr lang="en-US" dirty="0" smtClean="0"/>
              <a:t>Nontreponemal tests: VDRL (venereal disease research laboratory) and RPR (rapid plasma reagin)</a:t>
            </a:r>
          </a:p>
          <a:p>
            <a:r>
              <a:rPr lang="en-US" dirty="0" smtClean="0"/>
              <a:t>Treponemal tests: FTA-ABS (fluorescent treponemal antibody absorption), TPPA (treponema pallidum particle agglutination assay), EIA (syphilis enzyme immunoassay), MHA-TP (microhemagglutination assay for TP ab)</a:t>
            </a:r>
          </a:p>
          <a:p>
            <a:r>
              <a:rPr lang="en-US" dirty="0"/>
              <a:t>N</a:t>
            </a:r>
            <a:r>
              <a:rPr lang="en-US" dirty="0" smtClean="0"/>
              <a:t>ontreponemal tests may be non-reactive in late neurosyphilis</a:t>
            </a:r>
          </a:p>
          <a:p>
            <a:r>
              <a:rPr lang="en-US" dirty="0" smtClean="0"/>
              <a:t>CSF-VDRL is thought to have poor sensitivity but high specificity in diagnosing neurosyphilis</a:t>
            </a:r>
          </a:p>
          <a:p>
            <a:r>
              <a:rPr lang="en-US" dirty="0" smtClean="0"/>
              <a:t>CSF-VDRL may be falsely negative in 50% of patients with neurosyphilis</a:t>
            </a:r>
            <a:r>
              <a:rPr lang="en-US" baseline="30000" dirty="0" smtClean="0"/>
              <a:t>9</a:t>
            </a:r>
            <a:endParaRPr lang="en-US" dirty="0" smtClean="0"/>
          </a:p>
          <a:p>
            <a:r>
              <a:rPr lang="en-US" dirty="0" smtClean="0"/>
              <a:t>CSF FTA-ABS is sensitive but not specific; negative test is thought to rule out neurosyphilis. </a:t>
            </a:r>
          </a:p>
          <a:p>
            <a:r>
              <a:rPr lang="en-US" dirty="0" smtClean="0"/>
              <a:t>CSF will have lymphocytic pleocytosis, elevated protein and low glucose</a:t>
            </a:r>
            <a:endParaRPr lang="en-US" dirty="0"/>
          </a:p>
        </p:txBody>
      </p:sp>
      <p:sp>
        <p:nvSpPr>
          <p:cNvPr id="4" name="TextBox 3"/>
          <p:cNvSpPr txBox="1"/>
          <p:nvPr/>
        </p:nvSpPr>
        <p:spPr>
          <a:xfrm>
            <a:off x="373529" y="6245412"/>
            <a:ext cx="8098118" cy="400110"/>
          </a:xfrm>
          <a:prstGeom prst="rect">
            <a:avLst/>
          </a:prstGeom>
          <a:noFill/>
        </p:spPr>
        <p:txBody>
          <a:bodyPr wrap="square" rtlCol="0">
            <a:spAutoFit/>
          </a:bodyPr>
          <a:lstStyle/>
          <a:p>
            <a:r>
              <a:rPr lang="en-US" sz="1000" dirty="0" smtClean="0"/>
              <a:t>9. The </a:t>
            </a:r>
            <a:r>
              <a:rPr lang="en-US" sz="1000" dirty="0"/>
              <a:t>Performance of Cerebrospinal Fluid Treponemal-Specific Antibody Tests in Neurosyphilis: A Systematic Review.; </a:t>
            </a:r>
            <a:r>
              <a:rPr lang="en-US" sz="1000" i="1" dirty="0"/>
              <a:t>Sexually Transmitted Diseases. 39(4):291-297, April 2012.	</a:t>
            </a:r>
            <a:endParaRPr lang="en-US" sz="10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98107071"/>
      </p:ext>
    </p:extLst>
  </p:cSld>
  <p:clrMapOvr>
    <a:masterClrMapping/>
  </p:clrMapOvr>
  <mc:AlternateContent xmlns:mc="http://schemas.openxmlformats.org/markup-compatibility/2006" xmlns:p14="http://schemas.microsoft.com/office/powerpoint/2010/main">
    <mc:Choice Requires="p14">
      <p:transition spd="slow" p14:dur="2000" advTm="143733"/>
    </mc:Choice>
    <mc:Fallback xmlns="">
      <p:transition spd="slow" advTm="143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Neurosyphilis</a:t>
            </a:r>
            <a:endParaRPr lang="en-US" dirty="0"/>
          </a:p>
        </p:txBody>
      </p:sp>
      <p:pic>
        <p:nvPicPr>
          <p:cNvPr id="4" name="Picture 3"/>
          <p:cNvPicPr>
            <a:picLocks noChangeAspect="1"/>
          </p:cNvPicPr>
          <p:nvPr/>
        </p:nvPicPr>
        <p:blipFill>
          <a:blip r:embed="rId5"/>
          <a:stretch>
            <a:fillRect/>
          </a:stretch>
        </p:blipFill>
        <p:spPr>
          <a:xfrm>
            <a:off x="1183842" y="1689099"/>
            <a:ext cx="6764864" cy="4212665"/>
          </a:xfrm>
          <a:prstGeom prst="rect">
            <a:avLst/>
          </a:prstGeom>
        </p:spPr>
      </p:pic>
      <p:sp>
        <p:nvSpPr>
          <p:cNvPr id="5" name="TextBox 4"/>
          <p:cNvSpPr txBox="1"/>
          <p:nvPr/>
        </p:nvSpPr>
        <p:spPr>
          <a:xfrm>
            <a:off x="254273" y="6296955"/>
            <a:ext cx="7190075" cy="400110"/>
          </a:xfrm>
          <a:prstGeom prst="rect">
            <a:avLst/>
          </a:prstGeom>
          <a:noFill/>
        </p:spPr>
        <p:txBody>
          <a:bodyPr wrap="square" rtlCol="0">
            <a:spAutoFit/>
          </a:bodyPr>
          <a:lstStyle/>
          <a:p>
            <a:r>
              <a:rPr lang="en-US" sz="1000" dirty="0" smtClean="0"/>
              <a:t>7. J</a:t>
            </a:r>
            <a:r>
              <a:rPr lang="en-US" sz="1000" dirty="0"/>
              <a:t>. W. Lee, M. Wilck, and N. </a:t>
            </a:r>
            <a:r>
              <a:rPr lang="en-US" sz="1000" dirty="0" smtClean="0"/>
              <a:t>Venna; Dementia </a:t>
            </a:r>
            <a:r>
              <a:rPr lang="en-US" sz="1000" dirty="0"/>
              <a:t>due to neurosyphilis with persistently negative CSF </a:t>
            </a:r>
            <a:r>
              <a:rPr lang="en-US" sz="1000" dirty="0" smtClean="0"/>
              <a:t>VDRL; December </a:t>
            </a:r>
            <a:r>
              <a:rPr lang="en-US" sz="1000" dirty="0"/>
              <a:t>13, 2005 65:11 1838doi:10.1212/01.wnl.0000187082.92497.95 ; doi:10.1212/01.wnl.0000187082.92497.95 1526-632X</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95985207"/>
      </p:ext>
    </p:extLst>
  </p:cSld>
  <p:clrMapOvr>
    <a:masterClrMapping/>
  </p:clrMapOvr>
  <mc:AlternateContent xmlns:mc="http://schemas.openxmlformats.org/markup-compatibility/2006" xmlns:p14="http://schemas.microsoft.com/office/powerpoint/2010/main">
    <mc:Choice Requires="p14">
      <p:transition spd="slow" p14:dur="2000" advTm="21074"/>
    </mc:Choice>
    <mc:Fallback xmlns="">
      <p:transition spd="slow" advTm="21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VITAMIN E</a:t>
            </a:r>
            <a:endParaRPr lang="en-US" dirty="0"/>
          </a:p>
        </p:txBody>
      </p:sp>
      <p:sp>
        <p:nvSpPr>
          <p:cNvPr id="3" name="Content Placeholder 2"/>
          <p:cNvSpPr>
            <a:spLocks noGrp="1"/>
          </p:cNvSpPr>
          <p:nvPr>
            <p:ph idx="1"/>
          </p:nvPr>
        </p:nvSpPr>
        <p:spPr>
          <a:xfrm>
            <a:off x="551396" y="1630554"/>
            <a:ext cx="7869939" cy="4920371"/>
          </a:xfrm>
        </p:spPr>
        <p:txBody>
          <a:bodyPr numCol="2">
            <a:normAutofit fontScale="55000" lnSpcReduction="20000"/>
          </a:bodyPr>
          <a:lstStyle/>
          <a:p>
            <a:r>
              <a:rPr lang="en-US" b="1" dirty="0" smtClean="0"/>
              <a:t>Vascular </a:t>
            </a:r>
          </a:p>
          <a:p>
            <a:pPr lvl="1"/>
            <a:r>
              <a:rPr lang="en-US" b="1" dirty="0" smtClean="0"/>
              <a:t>Vasculitis </a:t>
            </a:r>
          </a:p>
          <a:p>
            <a:pPr lvl="1"/>
            <a:r>
              <a:rPr lang="en-US" dirty="0" smtClean="0"/>
              <a:t>Embolic stroke</a:t>
            </a:r>
          </a:p>
          <a:p>
            <a:r>
              <a:rPr lang="en-US" b="1" dirty="0" smtClean="0"/>
              <a:t>Infectious</a:t>
            </a:r>
          </a:p>
          <a:p>
            <a:r>
              <a:rPr lang="en-US" dirty="0">
                <a:solidFill>
                  <a:srgbClr val="7C8F97"/>
                </a:solidFill>
              </a:rPr>
              <a:t>Viral</a:t>
            </a:r>
          </a:p>
          <a:p>
            <a:pPr lvl="1"/>
            <a:r>
              <a:rPr lang="en-US" dirty="0">
                <a:solidFill>
                  <a:srgbClr val="7C8F97"/>
                </a:solidFill>
              </a:rPr>
              <a:t>VZV </a:t>
            </a:r>
          </a:p>
          <a:p>
            <a:pPr lvl="1"/>
            <a:r>
              <a:rPr lang="en-US" dirty="0">
                <a:solidFill>
                  <a:srgbClr val="7C8F97"/>
                </a:solidFill>
              </a:rPr>
              <a:t>HSV </a:t>
            </a:r>
            <a:endParaRPr lang="en-US" dirty="0" smtClean="0">
              <a:solidFill>
                <a:srgbClr val="7C8F97"/>
              </a:solidFill>
            </a:endParaRPr>
          </a:p>
          <a:p>
            <a:pPr lvl="1"/>
            <a:r>
              <a:rPr lang="en-US" dirty="0" smtClean="0">
                <a:solidFill>
                  <a:srgbClr val="7C8F97"/>
                </a:solidFill>
              </a:rPr>
              <a:t>CMV</a:t>
            </a:r>
            <a:endParaRPr lang="en-US" dirty="0">
              <a:solidFill>
                <a:srgbClr val="7C8F97"/>
              </a:solidFill>
            </a:endParaRPr>
          </a:p>
          <a:p>
            <a:pPr lvl="1"/>
            <a:r>
              <a:rPr lang="en-US" dirty="0">
                <a:solidFill>
                  <a:srgbClr val="7C8F97"/>
                </a:solidFill>
              </a:rPr>
              <a:t>HIV </a:t>
            </a:r>
          </a:p>
          <a:p>
            <a:pPr lvl="1"/>
            <a:r>
              <a:rPr lang="en-US" dirty="0">
                <a:solidFill>
                  <a:srgbClr val="7C8F97"/>
                </a:solidFill>
              </a:rPr>
              <a:t>Cryoglobulinemic vasculitis </a:t>
            </a:r>
            <a:r>
              <a:rPr lang="en-US" dirty="0" smtClean="0">
                <a:solidFill>
                  <a:srgbClr val="7C8F97"/>
                </a:solidFill>
              </a:rPr>
              <a:t>– Hep C</a:t>
            </a:r>
            <a:endParaRPr lang="en-US" dirty="0">
              <a:solidFill>
                <a:srgbClr val="7C8F97"/>
              </a:solidFill>
            </a:endParaRPr>
          </a:p>
          <a:p>
            <a:r>
              <a:rPr lang="en-US" dirty="0" smtClean="0"/>
              <a:t>Bacterial</a:t>
            </a:r>
            <a:endParaRPr lang="en-US" dirty="0"/>
          </a:p>
          <a:p>
            <a:pPr lvl="1"/>
            <a:r>
              <a:rPr lang="en-US" dirty="0">
                <a:solidFill>
                  <a:srgbClr val="7C8F97"/>
                </a:solidFill>
              </a:rPr>
              <a:t>Mycobacterium tuberculosis </a:t>
            </a:r>
          </a:p>
          <a:p>
            <a:pPr lvl="1"/>
            <a:r>
              <a:rPr lang="en-US" dirty="0"/>
              <a:t>Spirochete: </a:t>
            </a:r>
            <a:r>
              <a:rPr lang="en-US" b="1" dirty="0"/>
              <a:t>Neurosyphilis</a:t>
            </a:r>
            <a:r>
              <a:rPr lang="en-US" dirty="0"/>
              <a:t> - treponema pallidum; </a:t>
            </a:r>
            <a:r>
              <a:rPr lang="en-US" dirty="0">
                <a:solidFill>
                  <a:srgbClr val="7C8F97"/>
                </a:solidFill>
              </a:rPr>
              <a:t>Lyme - borrelia burgdoferi </a:t>
            </a:r>
          </a:p>
          <a:p>
            <a:r>
              <a:rPr lang="en-US" dirty="0" smtClean="0">
                <a:solidFill>
                  <a:srgbClr val="7C8F97"/>
                </a:solidFill>
              </a:rPr>
              <a:t>Fungal</a:t>
            </a:r>
            <a:endParaRPr lang="en-US" dirty="0">
              <a:solidFill>
                <a:srgbClr val="7C8F97"/>
              </a:solidFill>
            </a:endParaRPr>
          </a:p>
          <a:p>
            <a:pPr lvl="1"/>
            <a:r>
              <a:rPr lang="en-US" dirty="0">
                <a:solidFill>
                  <a:srgbClr val="7C8F97"/>
                </a:solidFill>
              </a:rPr>
              <a:t>Histoplasma </a:t>
            </a:r>
            <a:r>
              <a:rPr lang="en-US" dirty="0" smtClean="0">
                <a:solidFill>
                  <a:srgbClr val="7C8F97"/>
                </a:solidFill>
              </a:rPr>
              <a:t>capsulatum, Coccidioides immitis, Aspergillus</a:t>
            </a:r>
            <a:endParaRPr lang="en-US" dirty="0">
              <a:solidFill>
                <a:srgbClr val="7C8F97"/>
              </a:solidFill>
            </a:endParaRPr>
          </a:p>
          <a:p>
            <a:endParaRPr lang="en-US" b="1" dirty="0" smtClean="0"/>
          </a:p>
          <a:p>
            <a:r>
              <a:rPr lang="en-US" dirty="0" smtClean="0">
                <a:solidFill>
                  <a:srgbClr val="7C8F97"/>
                </a:solidFill>
              </a:rPr>
              <a:t>Toxic/Metabolic</a:t>
            </a:r>
          </a:p>
          <a:p>
            <a:pPr lvl="1"/>
            <a:r>
              <a:rPr lang="en-US" dirty="0" smtClean="0">
                <a:solidFill>
                  <a:srgbClr val="7C8F97"/>
                </a:solidFill>
              </a:rPr>
              <a:t>Substance abuse</a:t>
            </a:r>
          </a:p>
          <a:p>
            <a:pPr lvl="1"/>
            <a:r>
              <a:rPr lang="en-US" dirty="0" smtClean="0">
                <a:solidFill>
                  <a:srgbClr val="7C8F97"/>
                </a:solidFill>
              </a:rPr>
              <a:t>Electrolyte abnormalities </a:t>
            </a:r>
          </a:p>
          <a:p>
            <a:pPr lvl="1"/>
            <a:r>
              <a:rPr lang="en-US" dirty="0" smtClean="0">
                <a:solidFill>
                  <a:srgbClr val="7C8F97"/>
                </a:solidFill>
              </a:rPr>
              <a:t>Heavy metals poisoning </a:t>
            </a:r>
          </a:p>
          <a:p>
            <a:r>
              <a:rPr lang="en-US" b="1" dirty="0" smtClean="0"/>
              <a:t>Autoimmune</a:t>
            </a:r>
          </a:p>
          <a:p>
            <a:pPr lvl="1"/>
            <a:r>
              <a:rPr lang="en-US" dirty="0" smtClean="0">
                <a:solidFill>
                  <a:schemeClr val="tx1"/>
                </a:solidFill>
              </a:rPr>
              <a:t>Neurosarcoidosis</a:t>
            </a:r>
          </a:p>
          <a:p>
            <a:pPr lvl="1"/>
            <a:r>
              <a:rPr lang="en-US" b="1" dirty="0" smtClean="0"/>
              <a:t>Primary Angiitis of the CNS</a:t>
            </a:r>
          </a:p>
          <a:p>
            <a:pPr lvl="1"/>
            <a:r>
              <a:rPr lang="en-US" dirty="0" smtClean="0"/>
              <a:t>Vasculitis 2/2 autoimmune condition</a:t>
            </a:r>
          </a:p>
          <a:p>
            <a:pPr lvl="1"/>
            <a:r>
              <a:rPr lang="en-US" dirty="0" smtClean="0">
                <a:solidFill>
                  <a:srgbClr val="7C8F97"/>
                </a:solidFill>
              </a:rPr>
              <a:t>Hashimoto’s encephalopathy </a:t>
            </a:r>
          </a:p>
          <a:p>
            <a:r>
              <a:rPr lang="en-US" dirty="0" smtClean="0"/>
              <a:t>Mets/</a:t>
            </a:r>
            <a:r>
              <a:rPr lang="en-US" b="1" dirty="0" smtClean="0"/>
              <a:t>Neoplastic</a:t>
            </a:r>
          </a:p>
          <a:p>
            <a:pPr lvl="1"/>
            <a:r>
              <a:rPr lang="en-US" dirty="0" smtClean="0">
                <a:solidFill>
                  <a:srgbClr val="7C8F97"/>
                </a:solidFill>
              </a:rPr>
              <a:t>Metastatic cancer</a:t>
            </a:r>
          </a:p>
          <a:p>
            <a:pPr lvl="1"/>
            <a:r>
              <a:rPr lang="en-US" dirty="0" smtClean="0">
                <a:solidFill>
                  <a:srgbClr val="7C8F97"/>
                </a:solidFill>
              </a:rPr>
              <a:t>Paraneoplastic limbic encephalitis </a:t>
            </a:r>
          </a:p>
          <a:p>
            <a:pPr lvl="1"/>
            <a:r>
              <a:rPr lang="en-US" b="1" dirty="0" smtClean="0"/>
              <a:t>Intravascular lymphoma</a:t>
            </a:r>
          </a:p>
          <a:p>
            <a:pPr lvl="1"/>
            <a:r>
              <a:rPr lang="en-US" dirty="0" smtClean="0"/>
              <a:t>Primary CNS lymphoma</a:t>
            </a:r>
          </a:p>
          <a:p>
            <a:r>
              <a:rPr lang="en-US" dirty="0" smtClean="0">
                <a:solidFill>
                  <a:srgbClr val="7C8F97"/>
                </a:solidFill>
              </a:rPr>
              <a:t>Iatrogenic</a:t>
            </a:r>
          </a:p>
          <a:p>
            <a:r>
              <a:rPr lang="en-US" dirty="0" smtClean="0">
                <a:solidFill>
                  <a:srgbClr val="7C8F97"/>
                </a:solidFill>
              </a:rPr>
              <a:t>Neurodegenerative</a:t>
            </a:r>
          </a:p>
          <a:p>
            <a:r>
              <a:rPr lang="en-US" dirty="0" smtClean="0">
                <a:solidFill>
                  <a:srgbClr val="7C8F97"/>
                </a:solidFill>
              </a:rPr>
              <a:t>Epilepsy </a:t>
            </a:r>
            <a:endParaRPr lang="en-US" dirty="0">
              <a:solidFill>
                <a:srgbClr val="7C8F97"/>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71708874"/>
      </p:ext>
    </p:extLst>
  </p:cSld>
  <p:clrMapOvr>
    <a:masterClrMapping/>
  </p:clrMapOvr>
  <mc:AlternateContent xmlns:mc="http://schemas.openxmlformats.org/markup-compatibility/2006" xmlns:p14="http://schemas.microsoft.com/office/powerpoint/2010/main">
    <mc:Choice Requires="p14">
      <p:transition spd="slow" p14:dur="2000" advTm="18491"/>
    </mc:Choice>
    <mc:Fallback xmlns="">
      <p:transition spd="slow" advTm="18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Initial Differential cont…</a:t>
            </a:r>
            <a:endParaRPr lang="en-US" dirty="0"/>
          </a:p>
        </p:txBody>
      </p:sp>
      <p:sp>
        <p:nvSpPr>
          <p:cNvPr id="3" name="Content Placeholder 2"/>
          <p:cNvSpPr>
            <a:spLocks noGrp="1"/>
          </p:cNvSpPr>
          <p:nvPr>
            <p:ph idx="1"/>
          </p:nvPr>
        </p:nvSpPr>
        <p:spPr>
          <a:xfrm>
            <a:off x="548718" y="1724790"/>
            <a:ext cx="7696757" cy="4340731"/>
          </a:xfrm>
        </p:spPr>
        <p:txBody>
          <a:bodyPr>
            <a:normAutofit/>
          </a:bodyPr>
          <a:lstStyle/>
          <a:p>
            <a:pPr marL="0" indent="0">
              <a:buNone/>
            </a:pPr>
            <a:r>
              <a:rPr lang="en-US" dirty="0" smtClean="0"/>
              <a:t>Autoimmune</a:t>
            </a:r>
          </a:p>
          <a:p>
            <a:r>
              <a:rPr lang="en-US" dirty="0" smtClean="0"/>
              <a:t>Neurosarcoidosis</a:t>
            </a:r>
          </a:p>
          <a:p>
            <a:r>
              <a:rPr lang="en-US" dirty="0" smtClean="0"/>
              <a:t>Vasculitis secondary to autoimmune cause</a:t>
            </a:r>
          </a:p>
          <a:p>
            <a:pPr lvl="1"/>
            <a:r>
              <a:rPr lang="en-US" dirty="0" smtClean="0"/>
              <a:t>SLE</a:t>
            </a:r>
          </a:p>
          <a:p>
            <a:pPr lvl="1"/>
            <a:r>
              <a:rPr lang="en-US" dirty="0" smtClean="0"/>
              <a:t>Sjogren’s syndrome</a:t>
            </a:r>
          </a:p>
          <a:p>
            <a:pPr lvl="1"/>
            <a:r>
              <a:rPr lang="en-US" dirty="0" smtClean="0"/>
              <a:t>But negative ANA, C- and P- ANCA, RF, SSA, SSB</a:t>
            </a:r>
          </a:p>
          <a:p>
            <a:pPr lvl="1"/>
            <a:r>
              <a:rPr lang="en-US" dirty="0" smtClean="0"/>
              <a:t>Normal ESR</a:t>
            </a:r>
          </a:p>
          <a:p>
            <a:r>
              <a:rPr lang="en-US" b="1" dirty="0"/>
              <a:t>Primary </a:t>
            </a:r>
            <a:r>
              <a:rPr lang="en-US" b="1" dirty="0" smtClean="0"/>
              <a:t>Angiitis of the CNS</a:t>
            </a:r>
            <a:endParaRPr lang="en-US" b="1" dirty="0"/>
          </a:p>
          <a:p>
            <a:pPr lvl="1"/>
            <a:endParaRPr lang="en-US" dirty="0" smtClean="0"/>
          </a:p>
          <a:p>
            <a:pPr marL="0" indent="0">
              <a:buNone/>
            </a:pPr>
            <a:endParaRPr lang="en-US"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52223040"/>
      </p:ext>
    </p:extLst>
  </p:cSld>
  <p:clrMapOvr>
    <a:masterClrMapping/>
  </p:clrMapOvr>
  <mc:AlternateContent xmlns:mc="http://schemas.openxmlformats.org/markup-compatibility/2006" xmlns:p14="http://schemas.microsoft.com/office/powerpoint/2010/main">
    <mc:Choice Requires="p14">
      <p:transition spd="slow" p14:dur="2000" advTm="47047"/>
    </mc:Choice>
    <mc:Fallback xmlns="">
      <p:transition spd="slow" advTm="47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Neurosarcoidosis</a:t>
            </a:r>
            <a:endParaRPr lang="en-US" dirty="0"/>
          </a:p>
        </p:txBody>
      </p:sp>
      <p:sp>
        <p:nvSpPr>
          <p:cNvPr id="3" name="Content Placeholder 2"/>
          <p:cNvSpPr>
            <a:spLocks noGrp="1"/>
          </p:cNvSpPr>
          <p:nvPr>
            <p:ph idx="1"/>
          </p:nvPr>
        </p:nvSpPr>
        <p:spPr/>
        <p:txBody>
          <a:bodyPr/>
          <a:lstStyle/>
          <a:p>
            <a:r>
              <a:rPr lang="en-US" dirty="0" smtClean="0"/>
              <a:t>Reasons not neurosarcoidosis:</a:t>
            </a:r>
          </a:p>
          <a:p>
            <a:pPr lvl="1"/>
            <a:r>
              <a:rPr lang="en-US" dirty="0" smtClean="0"/>
              <a:t>No leptomeningeal enhancement</a:t>
            </a:r>
          </a:p>
          <a:p>
            <a:pPr lvl="1"/>
            <a:r>
              <a:rPr lang="en-US" dirty="0" smtClean="0"/>
              <a:t>Lesions not enhancing</a:t>
            </a:r>
          </a:p>
          <a:p>
            <a:pPr lvl="1"/>
            <a:r>
              <a:rPr lang="en-US" dirty="0" smtClean="0"/>
              <a:t>No CN involvement</a:t>
            </a:r>
            <a:endParaRPr lang="en-US" dirty="0"/>
          </a:p>
        </p:txBody>
      </p:sp>
    </p:spTree>
    <p:extLst>
      <p:ext uri="{BB962C8B-B14F-4D97-AF65-F5344CB8AC3E}">
        <p14:creationId xmlns:p14="http://schemas.microsoft.com/office/powerpoint/2010/main" val="17000728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Case – </a:t>
            </a:r>
            <a:r>
              <a:rPr lang="en-US" dirty="0" err="1" smtClean="0"/>
              <a:t>cont</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Ten days later he was re-admitted because his son found him confused, not able to find the appropriate words to communicate. He admitted feeling “funny” and “strange” saying that “his thought was difficult.” </a:t>
            </a:r>
          </a:p>
          <a:p>
            <a:r>
              <a:rPr lang="en-US" dirty="0" smtClean="0"/>
              <a:t>He exhibited some tardiness of response and impaired facility to verbalize his thoughts. No unilateral weakness or facial weakness. </a:t>
            </a:r>
          </a:p>
          <a:p>
            <a:r>
              <a:rPr lang="en-US" dirty="0" smtClean="0"/>
              <a:t>Noted urinary incontinence which was new.</a:t>
            </a:r>
          </a:p>
          <a:p>
            <a:r>
              <a:rPr lang="en-US" dirty="0" smtClean="0"/>
              <a:t>Noted to be “forgetful, unable to demonstrate use of nurse call light.” “Noted to neglect his right side while shaving.” An MRI was repeated. He was diagnosed with strokes and encephalopathy. </a:t>
            </a:r>
            <a:r>
              <a:rPr lang="en-US" dirty="0"/>
              <a:t>H</a:t>
            </a:r>
            <a:r>
              <a:rPr lang="en-US" dirty="0" smtClean="0"/>
              <a:t>e was eventually discharged to a nursing facility.</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51333608"/>
      </p:ext>
    </p:extLst>
  </p:cSld>
  <p:clrMapOvr>
    <a:masterClrMapping/>
  </p:clrMapOvr>
  <mc:AlternateContent xmlns:mc="http://schemas.openxmlformats.org/markup-compatibility/2006" xmlns:p14="http://schemas.microsoft.com/office/powerpoint/2010/main">
    <mc:Choice Requires="p14">
      <p:transition spd="slow" p14:dur="2000" advTm="46806"/>
    </mc:Choice>
    <mc:Fallback xmlns="">
      <p:transition spd="slow" advTm="46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CNS lupus</a:t>
            </a:r>
            <a:endParaRPr lang="en-US" dirty="0"/>
          </a:p>
        </p:txBody>
      </p:sp>
      <p:pic>
        <p:nvPicPr>
          <p:cNvPr id="7" name="Picture 6"/>
          <p:cNvPicPr>
            <a:picLocks noChangeAspect="1"/>
          </p:cNvPicPr>
          <p:nvPr/>
        </p:nvPicPr>
        <p:blipFill>
          <a:blip r:embed="rId2"/>
          <a:stretch>
            <a:fillRect/>
          </a:stretch>
        </p:blipFill>
        <p:spPr>
          <a:xfrm>
            <a:off x="2075257" y="1584008"/>
            <a:ext cx="4294536" cy="5273992"/>
          </a:xfrm>
          <a:prstGeom prst="rect">
            <a:avLst/>
          </a:prstGeom>
        </p:spPr>
      </p:pic>
    </p:spTree>
    <p:extLst>
      <p:ext uri="{BB962C8B-B14F-4D97-AF65-F5344CB8AC3E}">
        <p14:creationId xmlns:p14="http://schemas.microsoft.com/office/powerpoint/2010/main" val="1329783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Primary CNS angiitis</a:t>
            </a:r>
            <a:endParaRPr lang="en-US" dirty="0"/>
          </a:p>
        </p:txBody>
      </p:sp>
      <p:sp>
        <p:nvSpPr>
          <p:cNvPr id="3" name="Content Placeholder 2"/>
          <p:cNvSpPr>
            <a:spLocks noGrp="1"/>
          </p:cNvSpPr>
          <p:nvPr>
            <p:ph idx="1"/>
          </p:nvPr>
        </p:nvSpPr>
        <p:spPr>
          <a:xfrm>
            <a:off x="310444" y="1629905"/>
            <a:ext cx="8040044" cy="4623143"/>
          </a:xfrm>
        </p:spPr>
        <p:txBody>
          <a:bodyPr>
            <a:normAutofit fontScale="92500"/>
          </a:bodyPr>
          <a:lstStyle/>
          <a:p>
            <a:pPr>
              <a:lnSpc>
                <a:spcPct val="90000"/>
              </a:lnSpc>
            </a:pPr>
            <a:r>
              <a:rPr lang="en-US" dirty="0" smtClean="0"/>
              <a:t>Primary vasculitis of the CNS or granulomatous angiitis of the CNS</a:t>
            </a:r>
          </a:p>
          <a:p>
            <a:pPr>
              <a:lnSpc>
                <a:spcPct val="90000"/>
              </a:lnSpc>
            </a:pPr>
            <a:r>
              <a:rPr lang="en-US" dirty="0" smtClean="0"/>
              <a:t>Rare: annual incidence 2.4 per million people</a:t>
            </a:r>
            <a:r>
              <a:rPr lang="en-US" baseline="30000" dirty="0" smtClean="0"/>
              <a:t>14</a:t>
            </a:r>
            <a:endParaRPr lang="en-US" dirty="0" smtClean="0"/>
          </a:p>
          <a:p>
            <a:pPr>
              <a:lnSpc>
                <a:spcPct val="90000"/>
              </a:lnSpc>
            </a:pPr>
            <a:r>
              <a:rPr lang="en-US" dirty="0"/>
              <a:t>S</a:t>
            </a:r>
            <a:r>
              <a:rPr lang="en-US" dirty="0" smtClean="0"/>
              <a:t>mall- and medium-sized vessels; leptomeningeal, cortical or subcortical;</a:t>
            </a:r>
          </a:p>
          <a:p>
            <a:pPr>
              <a:lnSpc>
                <a:spcPct val="90000"/>
              </a:lnSpc>
            </a:pPr>
            <a:r>
              <a:rPr lang="en-US" dirty="0" smtClean="0"/>
              <a:t>Granulomatous in most cases; can have a lymphocytic pattern or necrotizing pattern</a:t>
            </a:r>
          </a:p>
          <a:p>
            <a:pPr>
              <a:lnSpc>
                <a:spcPct val="90000"/>
              </a:lnSpc>
            </a:pPr>
            <a:r>
              <a:rPr lang="en-US" dirty="0" smtClean="0"/>
              <a:t>Clinically – 2:1 male predominance, 4</a:t>
            </a:r>
            <a:r>
              <a:rPr lang="en-US" baseline="30000" dirty="0" smtClean="0"/>
              <a:t>th</a:t>
            </a:r>
            <a:r>
              <a:rPr lang="en-US" dirty="0" smtClean="0"/>
              <a:t> to 6</a:t>
            </a:r>
            <a:r>
              <a:rPr lang="en-US" baseline="30000" dirty="0" smtClean="0"/>
              <a:t>th</a:t>
            </a:r>
            <a:r>
              <a:rPr lang="en-US" dirty="0" smtClean="0"/>
              <a:t> decade, course progresses over months; headaches (63%) with cognitive impairment (50%) and multifocal signs; cord involvement possible (10%), cranial neuropathies and seizures (16%) </a:t>
            </a:r>
            <a:r>
              <a:rPr lang="en-US" sz="2500" baseline="30000" dirty="0" smtClean="0"/>
              <a:t>14</a:t>
            </a:r>
            <a:endParaRPr lang="en-US" sz="2500" dirty="0" smtClean="0"/>
          </a:p>
        </p:txBody>
      </p:sp>
      <p:sp>
        <p:nvSpPr>
          <p:cNvPr id="4" name="TextBox 3"/>
          <p:cNvSpPr txBox="1"/>
          <p:nvPr/>
        </p:nvSpPr>
        <p:spPr>
          <a:xfrm>
            <a:off x="310444" y="6292059"/>
            <a:ext cx="7935031" cy="677108"/>
          </a:xfrm>
          <a:prstGeom prst="rect">
            <a:avLst/>
          </a:prstGeom>
          <a:noFill/>
        </p:spPr>
        <p:txBody>
          <a:bodyPr wrap="square" rtlCol="0">
            <a:spAutoFit/>
          </a:bodyPr>
          <a:lstStyle/>
          <a:p>
            <a:r>
              <a:rPr lang="en-US" sz="1000" dirty="0" smtClean="0"/>
              <a:t>14. Alba </a:t>
            </a:r>
            <a:r>
              <a:rPr lang="en-US" sz="1000" dirty="0"/>
              <a:t>MA, Espígol-Frigolé G, Prieto-González S, et al. Central Nervous System Vasculitis: Still More Questions than Answers. </a:t>
            </a:r>
            <a:r>
              <a:rPr lang="en-US" sz="1000" i="1" dirty="0"/>
              <a:t>Current Neuropharmacology</a:t>
            </a:r>
            <a:r>
              <a:rPr lang="en-US" sz="1000" dirty="0"/>
              <a:t>. 2011;9(3):437-448. doi:10.2174/157015911796557920.</a:t>
            </a:r>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27796208"/>
      </p:ext>
    </p:extLst>
  </p:cSld>
  <p:clrMapOvr>
    <a:masterClrMapping/>
  </p:clrMapOvr>
  <mc:AlternateContent xmlns:mc="http://schemas.openxmlformats.org/markup-compatibility/2006" xmlns:p14="http://schemas.microsoft.com/office/powerpoint/2010/main">
    <mc:Choice Requires="p14">
      <p:transition spd="slow" p14:dur="2000" advTm="53879"/>
    </mc:Choice>
    <mc:Fallback xmlns="">
      <p:transition spd="slow" advTm="53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Primary CNS angiitis</a:t>
            </a:r>
            <a:endParaRPr lang="en-US" dirty="0"/>
          </a:p>
        </p:txBody>
      </p:sp>
      <p:sp>
        <p:nvSpPr>
          <p:cNvPr id="3" name="Content Placeholder 2"/>
          <p:cNvSpPr>
            <a:spLocks noGrp="1"/>
          </p:cNvSpPr>
          <p:nvPr>
            <p:ph idx="1"/>
          </p:nvPr>
        </p:nvSpPr>
        <p:spPr/>
        <p:txBody>
          <a:bodyPr>
            <a:normAutofit fontScale="92500" lnSpcReduction="20000"/>
          </a:bodyPr>
          <a:lstStyle/>
          <a:p>
            <a:pPr>
              <a:lnSpc>
                <a:spcPct val="90000"/>
              </a:lnSpc>
            </a:pPr>
            <a:r>
              <a:rPr lang="en-US" dirty="0"/>
              <a:t>ESR and CRP usually normal in isolated CNS disease</a:t>
            </a:r>
          </a:p>
          <a:p>
            <a:pPr>
              <a:lnSpc>
                <a:spcPct val="90000"/>
              </a:lnSpc>
            </a:pPr>
            <a:r>
              <a:rPr lang="en-US" dirty="0"/>
              <a:t>CSF abnormal – often elevated protein and lymphocytic pleocytosis</a:t>
            </a:r>
          </a:p>
          <a:p>
            <a:pPr>
              <a:lnSpc>
                <a:spcPct val="90000"/>
              </a:lnSpc>
            </a:pPr>
            <a:r>
              <a:rPr lang="en-US" dirty="0"/>
              <a:t>MRI bilateral supratentorial lesions; cases of diffuse white matter findings; linear enhancement along vessels or meninges with gad</a:t>
            </a:r>
          </a:p>
          <a:p>
            <a:pPr>
              <a:lnSpc>
                <a:spcPct val="90000"/>
              </a:lnSpc>
            </a:pPr>
            <a:r>
              <a:rPr lang="en-US" dirty="0"/>
              <a:t>MRA insufficient </a:t>
            </a:r>
          </a:p>
          <a:p>
            <a:pPr>
              <a:lnSpc>
                <a:spcPct val="90000"/>
              </a:lnSpc>
            </a:pPr>
            <a:r>
              <a:rPr lang="en-US" dirty="0"/>
              <a:t>Must rule out secondary causes – infectious, neoplastic</a:t>
            </a:r>
          </a:p>
          <a:p>
            <a:pPr>
              <a:lnSpc>
                <a:spcPct val="90000"/>
              </a:lnSpc>
            </a:pPr>
            <a:r>
              <a:rPr lang="en-US" dirty="0"/>
              <a:t>Favorable response to glucocorticoids </a:t>
            </a:r>
            <a:r>
              <a:rPr lang="en-US" dirty="0" smtClean="0"/>
              <a:t>and </a:t>
            </a:r>
            <a:r>
              <a:rPr lang="en-US" dirty="0"/>
              <a:t>cyclophosphamide</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07260332"/>
      </p:ext>
    </p:extLst>
  </p:cSld>
  <p:clrMapOvr>
    <a:masterClrMapping/>
  </p:clrMapOvr>
  <mc:AlternateContent xmlns:mc="http://schemas.openxmlformats.org/markup-compatibility/2006" xmlns:p14="http://schemas.microsoft.com/office/powerpoint/2010/main">
    <mc:Choice Requires="p14">
      <p:transition spd="slow" p14:dur="2000" advTm="56328"/>
    </mc:Choice>
    <mc:Fallback xmlns="">
      <p:transition spd="slow" advTm="56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Primary CNS angiitis</a:t>
            </a:r>
            <a:endParaRPr lang="en-US" dirty="0"/>
          </a:p>
        </p:txBody>
      </p:sp>
      <p:pic>
        <p:nvPicPr>
          <p:cNvPr id="4" name="Picture 3"/>
          <p:cNvPicPr>
            <a:picLocks noChangeAspect="1"/>
          </p:cNvPicPr>
          <p:nvPr/>
        </p:nvPicPr>
        <p:blipFill>
          <a:blip r:embed="rId5"/>
          <a:stretch>
            <a:fillRect/>
          </a:stretch>
        </p:blipFill>
        <p:spPr>
          <a:xfrm>
            <a:off x="4292639" y="1413490"/>
            <a:ext cx="4602576" cy="4485685"/>
          </a:xfrm>
          <a:prstGeom prst="rect">
            <a:avLst/>
          </a:prstGeom>
        </p:spPr>
      </p:pic>
      <p:pic>
        <p:nvPicPr>
          <p:cNvPr id="5" name="Picture 4"/>
          <p:cNvPicPr/>
          <p:nvPr/>
        </p:nvPicPr>
        <p:blipFill>
          <a:blip r:embed="rId6"/>
          <a:stretch>
            <a:fillRect/>
          </a:stretch>
        </p:blipFill>
        <p:spPr>
          <a:xfrm>
            <a:off x="0" y="1413490"/>
            <a:ext cx="4295352" cy="4485685"/>
          </a:xfrm>
          <a:prstGeom prst="rect">
            <a:avLst/>
          </a:prstGeom>
        </p:spPr>
      </p:pic>
      <p:sp>
        <p:nvSpPr>
          <p:cNvPr id="3" name="TextBox 2"/>
          <p:cNvSpPr txBox="1"/>
          <p:nvPr/>
        </p:nvSpPr>
        <p:spPr>
          <a:xfrm>
            <a:off x="1608661" y="5932598"/>
            <a:ext cx="981234" cy="461665"/>
          </a:xfrm>
          <a:prstGeom prst="rect">
            <a:avLst/>
          </a:prstGeom>
          <a:noFill/>
        </p:spPr>
        <p:txBody>
          <a:bodyPr wrap="square" rtlCol="0">
            <a:spAutoFit/>
          </a:bodyPr>
          <a:lstStyle/>
          <a:p>
            <a:r>
              <a:rPr lang="en-US" sz="2400" dirty="0" smtClean="0"/>
              <a:t>Case</a:t>
            </a:r>
            <a:endParaRPr lang="en-US" sz="24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73419108"/>
      </p:ext>
    </p:extLst>
  </p:cSld>
  <p:clrMapOvr>
    <a:masterClrMapping/>
  </p:clrMapOvr>
  <mc:AlternateContent xmlns:mc="http://schemas.openxmlformats.org/markup-compatibility/2006" xmlns:p14="http://schemas.microsoft.com/office/powerpoint/2010/main">
    <mc:Choice Requires="p14">
      <p:transition spd="slow" p14:dur="2000" advTm="17370"/>
    </mc:Choice>
    <mc:Fallback xmlns="">
      <p:transition spd="slow" advTm="17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Primary CNS angiitis</a:t>
            </a:r>
            <a:endParaRPr lang="en-US" dirty="0"/>
          </a:p>
        </p:txBody>
      </p:sp>
      <p:pic>
        <p:nvPicPr>
          <p:cNvPr id="4" name="Picture 3"/>
          <p:cNvPicPr>
            <a:picLocks noChangeAspect="1"/>
          </p:cNvPicPr>
          <p:nvPr/>
        </p:nvPicPr>
        <p:blipFill>
          <a:blip r:embed="rId5"/>
          <a:stretch>
            <a:fillRect/>
          </a:stretch>
        </p:blipFill>
        <p:spPr>
          <a:xfrm>
            <a:off x="163202" y="1411011"/>
            <a:ext cx="5935583" cy="3129219"/>
          </a:xfrm>
          <a:prstGeom prst="rect">
            <a:avLst/>
          </a:prstGeom>
        </p:spPr>
      </p:pic>
      <p:pic>
        <p:nvPicPr>
          <p:cNvPr id="5" name="Picture 4" descr="Screen Shot 2015-08-16 at 9.23.03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98022" y="3462384"/>
            <a:ext cx="2756985" cy="3063317"/>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1249198"/>
      </p:ext>
    </p:extLst>
  </p:cSld>
  <p:clrMapOvr>
    <a:masterClrMapping/>
  </p:clrMapOvr>
  <mc:AlternateContent xmlns:mc="http://schemas.openxmlformats.org/markup-compatibility/2006" xmlns:p14="http://schemas.microsoft.com/office/powerpoint/2010/main">
    <mc:Choice Requires="p14">
      <p:transition spd="slow" p14:dur="2000" advTm="10626"/>
    </mc:Choice>
    <mc:Fallback xmlns="">
      <p:transition spd="slow" advTm="10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08306" y="183346"/>
            <a:ext cx="6457612" cy="781854"/>
          </a:xfrm>
        </p:spPr>
        <p:txBody>
          <a:bodyPr>
            <a:normAutofit fontScale="90000"/>
          </a:bodyPr>
          <a:lstStyle/>
          <a:p>
            <a:r>
              <a:rPr lang="en-US" dirty="0" smtClean="0"/>
              <a:t>Primary CNS angiitis</a:t>
            </a:r>
            <a:endParaRPr lang="en-US" dirty="0"/>
          </a:p>
        </p:txBody>
      </p:sp>
      <p:pic>
        <p:nvPicPr>
          <p:cNvPr id="4" name="Picture 3"/>
          <p:cNvPicPr>
            <a:picLocks noChangeAspect="1"/>
          </p:cNvPicPr>
          <p:nvPr/>
        </p:nvPicPr>
        <p:blipFill>
          <a:blip r:embed="rId3"/>
          <a:stretch>
            <a:fillRect/>
          </a:stretch>
        </p:blipFill>
        <p:spPr>
          <a:xfrm>
            <a:off x="3163047" y="1098892"/>
            <a:ext cx="5308600" cy="4927600"/>
          </a:xfrm>
          <a:prstGeom prst="rect">
            <a:avLst/>
          </a:prstGeom>
        </p:spPr>
      </p:pic>
      <p:sp>
        <p:nvSpPr>
          <p:cNvPr id="5" name="TextBox 4"/>
          <p:cNvSpPr txBox="1"/>
          <p:nvPr/>
        </p:nvSpPr>
        <p:spPr>
          <a:xfrm>
            <a:off x="463176" y="6180892"/>
            <a:ext cx="8008471" cy="677108"/>
          </a:xfrm>
          <a:prstGeom prst="rect">
            <a:avLst/>
          </a:prstGeom>
          <a:noFill/>
        </p:spPr>
        <p:txBody>
          <a:bodyPr wrap="square" rtlCol="0">
            <a:spAutoFit/>
          </a:bodyPr>
          <a:lstStyle/>
          <a:p>
            <a:r>
              <a:rPr lang="en-US" sz="1000" dirty="0" smtClean="0"/>
              <a:t>14. Alba </a:t>
            </a:r>
            <a:r>
              <a:rPr lang="en-US" sz="1000" dirty="0"/>
              <a:t>MA, Espígol-Frigolé G, Prieto-González S, et al. Central Nervous System Vasculitis: Still More Questions than Answers. </a:t>
            </a:r>
            <a:r>
              <a:rPr lang="en-US" sz="1000" i="1" dirty="0"/>
              <a:t>Current Neuropharmacology</a:t>
            </a:r>
            <a:r>
              <a:rPr lang="en-US" sz="1000" dirty="0"/>
              <a:t>. 2011;9(3):437-448. doi:10.2174/157015911796557920.</a:t>
            </a:r>
          </a:p>
          <a:p>
            <a:endParaRPr lang="en-US" dirty="0"/>
          </a:p>
        </p:txBody>
      </p:sp>
      <p:sp>
        <p:nvSpPr>
          <p:cNvPr id="7" name="TextBox 6"/>
          <p:cNvSpPr txBox="1"/>
          <p:nvPr/>
        </p:nvSpPr>
        <p:spPr>
          <a:xfrm>
            <a:off x="233926" y="1687866"/>
            <a:ext cx="2933603" cy="3693319"/>
          </a:xfrm>
          <a:prstGeom prst="rect">
            <a:avLst/>
          </a:prstGeom>
          <a:noFill/>
        </p:spPr>
        <p:txBody>
          <a:bodyPr wrap="square" rtlCol="0">
            <a:spAutoFit/>
          </a:bodyPr>
          <a:lstStyle/>
          <a:p>
            <a:pPr marL="285750" indent="-285750">
              <a:buFont typeface="Arial"/>
              <a:buChar char="•"/>
            </a:pPr>
            <a:r>
              <a:rPr lang="en-US" dirty="0" smtClean="0"/>
              <a:t>A: </a:t>
            </a:r>
            <a:r>
              <a:rPr lang="en-US" dirty="0"/>
              <a:t>T2 hyperintense lesions on FLAIR</a:t>
            </a:r>
          </a:p>
          <a:p>
            <a:pPr marL="285750" indent="-285750">
              <a:buFont typeface="Arial"/>
              <a:buChar char="•"/>
            </a:pPr>
            <a:r>
              <a:rPr lang="en-US" dirty="0" smtClean="0"/>
              <a:t>B: </a:t>
            </a:r>
            <a:r>
              <a:rPr lang="en-US" dirty="0"/>
              <a:t>granulomatous pattern, transmural and adventitial inflammation, intimal injury with fibrin deposition</a:t>
            </a:r>
          </a:p>
          <a:p>
            <a:pPr marL="285750" indent="-285750">
              <a:buFont typeface="Arial"/>
              <a:buChar char="•"/>
            </a:pPr>
            <a:r>
              <a:rPr lang="en-US" dirty="0" smtClean="0"/>
              <a:t>C: </a:t>
            </a:r>
            <a:r>
              <a:rPr lang="en-US" dirty="0"/>
              <a:t>inflammatory </a:t>
            </a:r>
            <a:r>
              <a:rPr lang="en-US" dirty="0" smtClean="0"/>
              <a:t>involvement </a:t>
            </a:r>
            <a:r>
              <a:rPr lang="en-US" dirty="0"/>
              <a:t>of small vessel</a:t>
            </a:r>
          </a:p>
          <a:p>
            <a:pPr marL="285750" indent="-285750">
              <a:buFont typeface="Arial"/>
              <a:buChar char="•"/>
            </a:pPr>
            <a:r>
              <a:rPr lang="en-US" dirty="0" smtClean="0"/>
              <a:t>D: </a:t>
            </a:r>
            <a:r>
              <a:rPr lang="en-US" dirty="0"/>
              <a:t>areas of irregular stenoses</a:t>
            </a:r>
          </a:p>
          <a:p>
            <a:endParaRPr lang="en-US" dirty="0"/>
          </a:p>
        </p:txBody>
      </p:sp>
    </p:spTree>
    <p:extLst>
      <p:ext uri="{BB962C8B-B14F-4D97-AF65-F5344CB8AC3E}">
        <p14:creationId xmlns:p14="http://schemas.microsoft.com/office/powerpoint/2010/main" val="36179933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 likely PACNS?</a:t>
            </a:r>
            <a:endParaRPr lang="en-US" dirty="0"/>
          </a:p>
        </p:txBody>
      </p:sp>
      <p:sp>
        <p:nvSpPr>
          <p:cNvPr id="3" name="Content Placeholder 2"/>
          <p:cNvSpPr>
            <a:spLocks noGrp="1"/>
          </p:cNvSpPr>
          <p:nvPr>
            <p:ph idx="1"/>
          </p:nvPr>
        </p:nvSpPr>
        <p:spPr>
          <a:xfrm>
            <a:off x="900112" y="2006601"/>
            <a:ext cx="7345363" cy="3931920"/>
          </a:xfrm>
        </p:spPr>
        <p:txBody>
          <a:bodyPr/>
          <a:lstStyle/>
          <a:p>
            <a:r>
              <a:rPr lang="en-US" dirty="0" smtClean="0"/>
              <a:t>No notable headache (did have “head pulsating” sensation), </a:t>
            </a:r>
            <a:r>
              <a:rPr lang="en-US" dirty="0"/>
              <a:t>age </a:t>
            </a:r>
            <a:r>
              <a:rPr lang="en-US" dirty="0" smtClean="0"/>
              <a:t>of this patient </a:t>
            </a:r>
            <a:r>
              <a:rPr lang="en-US" dirty="0"/>
              <a:t>is </a:t>
            </a:r>
            <a:r>
              <a:rPr lang="en-US" dirty="0" smtClean="0"/>
              <a:t>older than typical for Primary Angiitis of the CNS.</a:t>
            </a:r>
          </a:p>
          <a:p>
            <a:r>
              <a:rPr lang="en-US" dirty="0" smtClean="0"/>
              <a:t>Did not have favorable clinical response </a:t>
            </a:r>
            <a:r>
              <a:rPr lang="en-US" dirty="0"/>
              <a:t>to </a:t>
            </a:r>
            <a:r>
              <a:rPr lang="en-US" dirty="0" smtClean="0"/>
              <a:t>steroids although further clinical course unknown. 81</a:t>
            </a:r>
            <a:r>
              <a:rPr lang="en-US" dirty="0"/>
              <a:t>% favorable response noted in 1 </a:t>
            </a:r>
            <a:r>
              <a:rPr lang="en-US" dirty="0" smtClean="0"/>
              <a:t>retrospective study in 2007.</a:t>
            </a:r>
            <a:r>
              <a:rPr lang="en-US" baseline="30000" dirty="0" smtClean="0"/>
              <a:t>15</a:t>
            </a:r>
            <a:endParaRPr lang="en-US" dirty="0"/>
          </a:p>
          <a:p>
            <a:r>
              <a:rPr lang="en-US" dirty="0" smtClean="0"/>
              <a:t>Must rule out infectious or neoplastic causes in this case as in others when PACNS is suspected. </a:t>
            </a:r>
            <a:endParaRPr lang="en-US" dirty="0"/>
          </a:p>
        </p:txBody>
      </p:sp>
      <p:sp>
        <p:nvSpPr>
          <p:cNvPr id="4" name="TextBox 3"/>
          <p:cNvSpPr txBox="1"/>
          <p:nvPr/>
        </p:nvSpPr>
        <p:spPr>
          <a:xfrm>
            <a:off x="451556" y="6076834"/>
            <a:ext cx="8057444" cy="461665"/>
          </a:xfrm>
          <a:prstGeom prst="rect">
            <a:avLst/>
          </a:prstGeom>
          <a:noFill/>
        </p:spPr>
        <p:txBody>
          <a:bodyPr wrap="square" rtlCol="0">
            <a:spAutoFit/>
          </a:bodyPr>
          <a:lstStyle/>
          <a:p>
            <a:r>
              <a:rPr lang="en-US" sz="1200" dirty="0" smtClean="0"/>
              <a:t>15. Salvarani </a:t>
            </a:r>
            <a:r>
              <a:rPr lang="en-US" sz="1200" dirty="0"/>
              <a:t>C, Brown RD, Jr, Calamia KT, Christianson TJ, Weigand SD, Miller DV, Giannini C, Meschia JF, Huston J, 3rd, Hunder GG. Primary central nervous system vasculitis, analysis of 101 patients. Ann. Neurol. 2007;62:442–451. </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77215342"/>
      </p:ext>
    </p:extLst>
  </p:cSld>
  <p:clrMapOvr>
    <a:masterClrMapping/>
  </p:clrMapOvr>
  <mc:AlternateContent xmlns:mc="http://schemas.openxmlformats.org/markup-compatibility/2006" xmlns:p14="http://schemas.microsoft.com/office/powerpoint/2010/main">
    <mc:Choice Requires="p14">
      <p:transition spd="slow" p14:dur="2000" advTm="45980"/>
    </mc:Choice>
    <mc:Fallback xmlns="">
      <p:transition spd="slow" advTm="45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VITAMIN E</a:t>
            </a:r>
            <a:endParaRPr lang="en-US" dirty="0"/>
          </a:p>
        </p:txBody>
      </p:sp>
      <p:sp>
        <p:nvSpPr>
          <p:cNvPr id="3" name="Content Placeholder 2"/>
          <p:cNvSpPr>
            <a:spLocks noGrp="1"/>
          </p:cNvSpPr>
          <p:nvPr>
            <p:ph idx="1"/>
          </p:nvPr>
        </p:nvSpPr>
        <p:spPr>
          <a:xfrm>
            <a:off x="551396" y="1630554"/>
            <a:ext cx="7869939" cy="4920371"/>
          </a:xfrm>
        </p:spPr>
        <p:txBody>
          <a:bodyPr numCol="2">
            <a:normAutofit fontScale="55000" lnSpcReduction="20000"/>
          </a:bodyPr>
          <a:lstStyle/>
          <a:p>
            <a:r>
              <a:rPr lang="en-US" b="1" dirty="0" smtClean="0"/>
              <a:t>Vascular </a:t>
            </a:r>
          </a:p>
          <a:p>
            <a:pPr lvl="1"/>
            <a:r>
              <a:rPr lang="en-US" b="1" dirty="0" smtClean="0"/>
              <a:t>Vasculitis </a:t>
            </a:r>
          </a:p>
          <a:p>
            <a:pPr lvl="1"/>
            <a:r>
              <a:rPr lang="en-US" b="1" dirty="0" smtClean="0">
                <a:solidFill>
                  <a:srgbClr val="7C8F97"/>
                </a:solidFill>
              </a:rPr>
              <a:t>Embolic stroke</a:t>
            </a:r>
          </a:p>
          <a:p>
            <a:r>
              <a:rPr lang="en-US" b="1" dirty="0" smtClean="0"/>
              <a:t>Infectious</a:t>
            </a:r>
          </a:p>
          <a:p>
            <a:r>
              <a:rPr lang="en-US" dirty="0">
                <a:solidFill>
                  <a:srgbClr val="7C8F97"/>
                </a:solidFill>
              </a:rPr>
              <a:t>Viral</a:t>
            </a:r>
          </a:p>
          <a:p>
            <a:pPr lvl="1"/>
            <a:r>
              <a:rPr lang="en-US" dirty="0">
                <a:solidFill>
                  <a:schemeClr val="bg2"/>
                </a:solidFill>
              </a:rPr>
              <a:t>VZV </a:t>
            </a:r>
          </a:p>
          <a:p>
            <a:pPr lvl="1"/>
            <a:r>
              <a:rPr lang="en-US" dirty="0">
                <a:solidFill>
                  <a:srgbClr val="7C8F97"/>
                </a:solidFill>
              </a:rPr>
              <a:t>HSV </a:t>
            </a:r>
            <a:endParaRPr lang="en-US" dirty="0" smtClean="0">
              <a:solidFill>
                <a:srgbClr val="7C8F97"/>
              </a:solidFill>
            </a:endParaRPr>
          </a:p>
          <a:p>
            <a:pPr lvl="1"/>
            <a:r>
              <a:rPr lang="en-US" dirty="0" smtClean="0">
                <a:solidFill>
                  <a:srgbClr val="7C8F97"/>
                </a:solidFill>
              </a:rPr>
              <a:t>CMV</a:t>
            </a:r>
            <a:endParaRPr lang="en-US" dirty="0">
              <a:solidFill>
                <a:srgbClr val="7C8F97"/>
              </a:solidFill>
            </a:endParaRPr>
          </a:p>
          <a:p>
            <a:pPr lvl="1"/>
            <a:r>
              <a:rPr lang="en-US" dirty="0">
                <a:solidFill>
                  <a:srgbClr val="7C8F97"/>
                </a:solidFill>
              </a:rPr>
              <a:t>HIV </a:t>
            </a:r>
          </a:p>
          <a:p>
            <a:pPr lvl="1"/>
            <a:r>
              <a:rPr lang="en-US" dirty="0">
                <a:solidFill>
                  <a:srgbClr val="7C8F97"/>
                </a:solidFill>
              </a:rPr>
              <a:t>Cryoglobulinemic vasculitis </a:t>
            </a:r>
            <a:r>
              <a:rPr lang="en-US" dirty="0" smtClean="0">
                <a:solidFill>
                  <a:srgbClr val="7C8F97"/>
                </a:solidFill>
              </a:rPr>
              <a:t>– Hep C</a:t>
            </a:r>
            <a:endParaRPr lang="en-US" dirty="0">
              <a:solidFill>
                <a:srgbClr val="7C8F97"/>
              </a:solidFill>
            </a:endParaRPr>
          </a:p>
          <a:p>
            <a:r>
              <a:rPr lang="en-US" dirty="0" smtClean="0"/>
              <a:t>Bacterial</a:t>
            </a:r>
            <a:endParaRPr lang="en-US" dirty="0"/>
          </a:p>
          <a:p>
            <a:pPr lvl="1"/>
            <a:r>
              <a:rPr lang="en-US" dirty="0">
                <a:solidFill>
                  <a:srgbClr val="7C8F97"/>
                </a:solidFill>
              </a:rPr>
              <a:t>Mycobacterium tuberculosis </a:t>
            </a:r>
          </a:p>
          <a:p>
            <a:pPr lvl="1"/>
            <a:r>
              <a:rPr lang="en-US" dirty="0"/>
              <a:t>Spirochete: </a:t>
            </a:r>
            <a:r>
              <a:rPr lang="en-US" b="1" dirty="0"/>
              <a:t>Neurosyphilis</a:t>
            </a:r>
            <a:r>
              <a:rPr lang="en-US" dirty="0"/>
              <a:t> - treponema pallidum; </a:t>
            </a:r>
            <a:r>
              <a:rPr lang="en-US" dirty="0">
                <a:solidFill>
                  <a:srgbClr val="7C8F97"/>
                </a:solidFill>
              </a:rPr>
              <a:t>Lyme - borrelia burgdoferi </a:t>
            </a:r>
          </a:p>
          <a:p>
            <a:r>
              <a:rPr lang="en-US" dirty="0" smtClean="0">
                <a:solidFill>
                  <a:srgbClr val="7C8F97"/>
                </a:solidFill>
              </a:rPr>
              <a:t>Fungal</a:t>
            </a:r>
            <a:endParaRPr lang="en-US" dirty="0">
              <a:solidFill>
                <a:srgbClr val="7C8F97"/>
              </a:solidFill>
            </a:endParaRPr>
          </a:p>
          <a:p>
            <a:pPr lvl="1"/>
            <a:r>
              <a:rPr lang="en-US" dirty="0">
                <a:solidFill>
                  <a:srgbClr val="7C8F97"/>
                </a:solidFill>
              </a:rPr>
              <a:t>Histoplasma </a:t>
            </a:r>
            <a:r>
              <a:rPr lang="en-US" dirty="0" smtClean="0">
                <a:solidFill>
                  <a:srgbClr val="7C8F97"/>
                </a:solidFill>
              </a:rPr>
              <a:t>capsulatum, Coccidioides immitis, Aspergillus</a:t>
            </a:r>
            <a:endParaRPr lang="en-US" dirty="0">
              <a:solidFill>
                <a:srgbClr val="7C8F97"/>
              </a:solidFill>
            </a:endParaRPr>
          </a:p>
          <a:p>
            <a:endParaRPr lang="en-US" b="1" dirty="0" smtClean="0"/>
          </a:p>
          <a:p>
            <a:r>
              <a:rPr lang="en-US" dirty="0" smtClean="0">
                <a:solidFill>
                  <a:srgbClr val="7C8F97"/>
                </a:solidFill>
              </a:rPr>
              <a:t>Toxic/Metabolic</a:t>
            </a:r>
          </a:p>
          <a:p>
            <a:pPr lvl="1"/>
            <a:r>
              <a:rPr lang="en-US" dirty="0" smtClean="0">
                <a:solidFill>
                  <a:srgbClr val="7C8F97"/>
                </a:solidFill>
              </a:rPr>
              <a:t>Substance abuse</a:t>
            </a:r>
          </a:p>
          <a:p>
            <a:pPr lvl="1"/>
            <a:r>
              <a:rPr lang="en-US" dirty="0" smtClean="0">
                <a:solidFill>
                  <a:srgbClr val="7C8F97"/>
                </a:solidFill>
              </a:rPr>
              <a:t>Electrolyte abnormalities </a:t>
            </a:r>
          </a:p>
          <a:p>
            <a:pPr lvl="1"/>
            <a:r>
              <a:rPr lang="en-US" dirty="0" smtClean="0">
                <a:solidFill>
                  <a:srgbClr val="7C8F97"/>
                </a:solidFill>
              </a:rPr>
              <a:t>Heavy metals poisoning </a:t>
            </a:r>
          </a:p>
          <a:p>
            <a:r>
              <a:rPr lang="en-US" b="1" dirty="0" smtClean="0"/>
              <a:t>Autoimmune</a:t>
            </a:r>
          </a:p>
          <a:p>
            <a:pPr lvl="1"/>
            <a:r>
              <a:rPr lang="en-US" dirty="0" smtClean="0">
                <a:solidFill>
                  <a:srgbClr val="7C8F97"/>
                </a:solidFill>
              </a:rPr>
              <a:t>Neurosarcoidosis</a:t>
            </a:r>
          </a:p>
          <a:p>
            <a:pPr lvl="1"/>
            <a:r>
              <a:rPr lang="en-US" b="1" dirty="0" smtClean="0"/>
              <a:t>Primary Angiitis of the CNS</a:t>
            </a:r>
          </a:p>
          <a:p>
            <a:pPr lvl="1"/>
            <a:r>
              <a:rPr lang="en-US" dirty="0" smtClean="0">
                <a:solidFill>
                  <a:schemeClr val="bg2"/>
                </a:solidFill>
              </a:rPr>
              <a:t>Vasculitis 2/2 autoimmune condition</a:t>
            </a:r>
          </a:p>
          <a:p>
            <a:pPr lvl="1"/>
            <a:r>
              <a:rPr lang="en-US" dirty="0" smtClean="0">
                <a:solidFill>
                  <a:srgbClr val="7C8F97"/>
                </a:solidFill>
              </a:rPr>
              <a:t>Hashimoto’s encephalopathy </a:t>
            </a:r>
          </a:p>
          <a:p>
            <a:r>
              <a:rPr lang="en-US" dirty="0" smtClean="0"/>
              <a:t>Mets/</a:t>
            </a:r>
            <a:r>
              <a:rPr lang="en-US" b="1" dirty="0" smtClean="0"/>
              <a:t>Neoplastic</a:t>
            </a:r>
          </a:p>
          <a:p>
            <a:pPr lvl="1"/>
            <a:r>
              <a:rPr lang="en-US" dirty="0" smtClean="0">
                <a:solidFill>
                  <a:srgbClr val="7C8F97"/>
                </a:solidFill>
              </a:rPr>
              <a:t>Metastatic cancer</a:t>
            </a:r>
          </a:p>
          <a:p>
            <a:pPr lvl="1"/>
            <a:r>
              <a:rPr lang="en-US" dirty="0" smtClean="0">
                <a:solidFill>
                  <a:srgbClr val="7C8F97"/>
                </a:solidFill>
              </a:rPr>
              <a:t>Paraneoplastic limbic encephalitis </a:t>
            </a:r>
          </a:p>
          <a:p>
            <a:pPr lvl="1"/>
            <a:r>
              <a:rPr lang="en-US" b="1" dirty="0" smtClean="0"/>
              <a:t>Intravascular lymphoma</a:t>
            </a:r>
          </a:p>
          <a:p>
            <a:pPr lvl="1"/>
            <a:r>
              <a:rPr lang="en-US" dirty="0" smtClean="0"/>
              <a:t>Primary CNS lymphoma</a:t>
            </a:r>
          </a:p>
          <a:p>
            <a:r>
              <a:rPr lang="en-US" dirty="0" smtClean="0">
                <a:solidFill>
                  <a:srgbClr val="7C8F97"/>
                </a:solidFill>
              </a:rPr>
              <a:t>Iatrogenic</a:t>
            </a:r>
          </a:p>
          <a:p>
            <a:r>
              <a:rPr lang="en-US" dirty="0" smtClean="0">
                <a:solidFill>
                  <a:srgbClr val="7C8F97"/>
                </a:solidFill>
              </a:rPr>
              <a:t>Neurodegenerative</a:t>
            </a:r>
          </a:p>
          <a:p>
            <a:r>
              <a:rPr lang="en-US" dirty="0" smtClean="0">
                <a:solidFill>
                  <a:srgbClr val="7C8F97"/>
                </a:solidFill>
              </a:rPr>
              <a:t>Epilepsy </a:t>
            </a:r>
            <a:endParaRPr lang="en-US" dirty="0">
              <a:solidFill>
                <a:srgbClr val="7C8F97"/>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0450108"/>
      </p:ext>
    </p:extLst>
  </p:cSld>
  <p:clrMapOvr>
    <a:masterClrMapping/>
  </p:clrMapOvr>
  <mc:AlternateContent xmlns:mc="http://schemas.openxmlformats.org/markup-compatibility/2006" xmlns:p14="http://schemas.microsoft.com/office/powerpoint/2010/main">
    <mc:Choice Requires="p14">
      <p:transition spd="slow" p14:dur="2000" advTm="20611"/>
    </mc:Choice>
    <mc:Fallback xmlns="">
      <p:transition spd="slow" advTm="20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Neoplastic</a:t>
            </a:r>
            <a:endParaRPr lang="en-US" dirty="0"/>
          </a:p>
        </p:txBody>
      </p:sp>
      <p:sp>
        <p:nvSpPr>
          <p:cNvPr id="3" name="Content Placeholder 2"/>
          <p:cNvSpPr>
            <a:spLocks noGrp="1"/>
          </p:cNvSpPr>
          <p:nvPr>
            <p:ph idx="1"/>
          </p:nvPr>
        </p:nvSpPr>
        <p:spPr/>
        <p:txBody>
          <a:bodyPr/>
          <a:lstStyle/>
          <a:p>
            <a:r>
              <a:rPr lang="en-US" b="1" dirty="0" smtClean="0">
                <a:solidFill>
                  <a:srgbClr val="404040"/>
                </a:solidFill>
              </a:rPr>
              <a:t>Intravascular lymphoma</a:t>
            </a:r>
          </a:p>
          <a:p>
            <a:r>
              <a:rPr lang="en-US" dirty="0" smtClean="0">
                <a:solidFill>
                  <a:srgbClr val="404040"/>
                </a:solidFill>
              </a:rPr>
              <a:t>Primary CNS lymphoma (primary cerebral)</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52948771"/>
      </p:ext>
    </p:extLst>
  </p:cSld>
  <p:clrMapOvr>
    <a:masterClrMapping/>
  </p:clrMapOvr>
  <mc:AlternateContent xmlns:mc="http://schemas.openxmlformats.org/markup-compatibility/2006" xmlns:p14="http://schemas.microsoft.com/office/powerpoint/2010/main">
    <mc:Choice Requires="p14">
      <p:transition spd="slow" p14:dur="2000" advTm="5784"/>
    </mc:Choice>
    <mc:Fallback xmlns="">
      <p:transition spd="slow" advTm="5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Primary CNS lymphoma</a:t>
            </a:r>
            <a:endParaRPr lang="en-US" dirty="0"/>
          </a:p>
        </p:txBody>
      </p:sp>
      <p:sp>
        <p:nvSpPr>
          <p:cNvPr id="3" name="Content Placeholder 2"/>
          <p:cNvSpPr>
            <a:spLocks noGrp="1"/>
          </p:cNvSpPr>
          <p:nvPr>
            <p:ph idx="1"/>
          </p:nvPr>
        </p:nvSpPr>
        <p:spPr>
          <a:xfrm>
            <a:off x="417512" y="1710129"/>
            <a:ext cx="3525811" cy="4622799"/>
          </a:xfrm>
        </p:spPr>
        <p:txBody>
          <a:bodyPr>
            <a:normAutofit fontScale="70000" lnSpcReduction="20000"/>
          </a:bodyPr>
          <a:lstStyle/>
          <a:p>
            <a:r>
              <a:rPr lang="en-US" dirty="0" smtClean="0"/>
              <a:t>Uncommon form of extranodal non-Hodgkin’s lymphoma</a:t>
            </a:r>
          </a:p>
          <a:p>
            <a:r>
              <a:rPr lang="en-US" dirty="0" smtClean="0"/>
              <a:t>Median age 40s</a:t>
            </a:r>
          </a:p>
          <a:p>
            <a:r>
              <a:rPr lang="en-US" dirty="0" smtClean="0"/>
              <a:t>Spinal; leptomeningeal; ocular; cranial or spinal nerve roots</a:t>
            </a:r>
          </a:p>
          <a:p>
            <a:r>
              <a:rPr lang="en-US" dirty="0" smtClean="0"/>
              <a:t>EBV may be causal link</a:t>
            </a:r>
          </a:p>
          <a:p>
            <a:r>
              <a:rPr lang="en-US" dirty="0" smtClean="0"/>
              <a:t>MRI periventricular lesions common, hemispheres, CC; 50-70% solitary lesions</a:t>
            </a:r>
          </a:p>
          <a:p>
            <a:r>
              <a:rPr lang="en-US" dirty="0" smtClean="0"/>
              <a:t>Low grade tumors may not enhance</a:t>
            </a:r>
          </a:p>
          <a:p>
            <a:r>
              <a:rPr lang="en-US" dirty="0" smtClean="0"/>
              <a:t>Diffusion restricted</a:t>
            </a:r>
          </a:p>
        </p:txBody>
      </p:sp>
      <p:pic>
        <p:nvPicPr>
          <p:cNvPr id="5" name="Picture 4"/>
          <p:cNvPicPr>
            <a:picLocks noChangeAspect="1"/>
          </p:cNvPicPr>
          <p:nvPr/>
        </p:nvPicPr>
        <p:blipFill>
          <a:blip r:embed="rId5"/>
          <a:stretch>
            <a:fillRect/>
          </a:stretch>
        </p:blipFill>
        <p:spPr>
          <a:xfrm>
            <a:off x="4084796" y="1584008"/>
            <a:ext cx="4638992" cy="4638992"/>
          </a:xfrm>
          <a:prstGeom prst="rect">
            <a:avLst/>
          </a:prstGeom>
        </p:spPr>
      </p:pic>
      <p:sp>
        <p:nvSpPr>
          <p:cNvPr id="6" name="TextBox 5"/>
          <p:cNvSpPr txBox="1"/>
          <p:nvPr/>
        </p:nvSpPr>
        <p:spPr>
          <a:xfrm>
            <a:off x="4344340" y="6317837"/>
            <a:ext cx="5699459" cy="276999"/>
          </a:xfrm>
          <a:prstGeom prst="rect">
            <a:avLst/>
          </a:prstGeom>
          <a:noFill/>
        </p:spPr>
        <p:txBody>
          <a:bodyPr wrap="square" rtlCol="0">
            <a:spAutoFit/>
          </a:bodyPr>
          <a:lstStyle/>
          <a:p>
            <a:r>
              <a:rPr lang="en-US" sz="1200" dirty="0"/>
              <a:t>http://radiopaedia.org/cases/primary-cns-lymphoma-8</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71338712"/>
      </p:ext>
    </p:extLst>
  </p:cSld>
  <p:clrMapOvr>
    <a:masterClrMapping/>
  </p:clrMapOvr>
  <mc:AlternateContent xmlns:mc="http://schemas.openxmlformats.org/markup-compatibility/2006" xmlns:p14="http://schemas.microsoft.com/office/powerpoint/2010/main">
    <mc:Choice Requires="p14">
      <p:transition spd="slow" p14:dur="2000" advTm="48239"/>
    </mc:Choice>
    <mc:Fallback xmlns="">
      <p:transition spd="slow" advTm="48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Case – </a:t>
            </a:r>
            <a:r>
              <a:rPr lang="en-US" dirty="0" err="1" smtClean="0"/>
              <a:t>cont</a:t>
            </a:r>
            <a:endParaRPr lang="en-US" dirty="0"/>
          </a:p>
        </p:txBody>
      </p:sp>
      <p:sp>
        <p:nvSpPr>
          <p:cNvPr id="3" name="Content Placeholder 2"/>
          <p:cNvSpPr>
            <a:spLocks noGrp="1"/>
          </p:cNvSpPr>
          <p:nvPr>
            <p:ph idx="1"/>
          </p:nvPr>
        </p:nvSpPr>
        <p:spPr/>
        <p:txBody>
          <a:bodyPr/>
          <a:lstStyle/>
          <a:p>
            <a:r>
              <a:rPr lang="en-US" dirty="0" smtClean="0"/>
              <a:t>About 4 weeks later, he presented to the ED from his nursing facility because nurses noticed that he was requiring complete assistance with eating, which was new, and seemed to have more difficulty finding words. </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11703435"/>
      </p:ext>
    </p:extLst>
  </p:cSld>
  <p:clrMapOvr>
    <a:masterClrMapping/>
  </p:clrMapOvr>
  <mc:AlternateContent xmlns:mc="http://schemas.openxmlformats.org/markup-compatibility/2006" xmlns:p14="http://schemas.microsoft.com/office/powerpoint/2010/main">
    <mc:Choice Requires="p14">
      <p:transition spd="slow" p14:dur="2000" advTm="15522"/>
    </mc:Choice>
    <mc:Fallback xmlns="">
      <p:transition spd="slow" advTm="15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Intravascular lymphoma</a:t>
            </a:r>
            <a:endParaRPr lang="en-US" dirty="0"/>
          </a:p>
        </p:txBody>
      </p:sp>
      <p:sp>
        <p:nvSpPr>
          <p:cNvPr id="3" name="Content Placeholder 2"/>
          <p:cNvSpPr>
            <a:spLocks noGrp="1"/>
          </p:cNvSpPr>
          <p:nvPr>
            <p:ph idx="1"/>
          </p:nvPr>
        </p:nvSpPr>
        <p:spPr>
          <a:xfrm>
            <a:off x="406400" y="1739230"/>
            <a:ext cx="8280400" cy="4791392"/>
          </a:xfrm>
        </p:spPr>
        <p:txBody>
          <a:bodyPr>
            <a:normAutofit fontScale="77500" lnSpcReduction="20000"/>
          </a:bodyPr>
          <a:lstStyle/>
          <a:p>
            <a:r>
              <a:rPr lang="en-US" dirty="0" smtClean="0"/>
              <a:t>Malignant lymphocyte proliferation restricted to the lumen of small and medium sized blood vessels</a:t>
            </a:r>
          </a:p>
          <a:p>
            <a:r>
              <a:rPr lang="en-US" dirty="0"/>
              <a:t>A subset of diffuse large B cell lymphoma</a:t>
            </a:r>
          </a:p>
          <a:p>
            <a:r>
              <a:rPr lang="en-US" dirty="0"/>
              <a:t>Intravascular growth of neoplastic CD20-positive large B </a:t>
            </a:r>
            <a:r>
              <a:rPr lang="en-US" dirty="0" smtClean="0"/>
              <a:t>cells</a:t>
            </a:r>
          </a:p>
          <a:p>
            <a:r>
              <a:rPr lang="en-US" dirty="0"/>
              <a:t>Inability to extravasate due to loss of adhesion </a:t>
            </a:r>
            <a:r>
              <a:rPr lang="en-US" dirty="0" smtClean="0"/>
              <a:t>molecules</a:t>
            </a:r>
          </a:p>
          <a:p>
            <a:r>
              <a:rPr lang="en-US" dirty="0" smtClean="0"/>
              <a:t>Isolated nervous system affliction is frequent (CNS and skin most common sites)</a:t>
            </a:r>
          </a:p>
          <a:p>
            <a:r>
              <a:rPr lang="en-US" dirty="0"/>
              <a:t>Annual incidence 0.5-1/</a:t>
            </a:r>
            <a:r>
              <a:rPr lang="en-US" dirty="0" smtClean="0"/>
              <a:t>1,000,000 </a:t>
            </a:r>
            <a:r>
              <a:rPr lang="en-US" baseline="30000" dirty="0" smtClean="0"/>
              <a:t>5,6</a:t>
            </a:r>
            <a:endParaRPr lang="en-US" sz="1900" dirty="0"/>
          </a:p>
          <a:p>
            <a:r>
              <a:rPr lang="en-US" dirty="0"/>
              <a:t>Median age of 70 years old</a:t>
            </a:r>
          </a:p>
          <a:p>
            <a:r>
              <a:rPr lang="en-US" dirty="0"/>
              <a:t>Elevated serum </a:t>
            </a:r>
            <a:r>
              <a:rPr lang="en-US" dirty="0" smtClean="0"/>
              <a:t>LDH, elevated ESR (43% of cases) and anemia can be seen</a:t>
            </a:r>
          </a:p>
          <a:p>
            <a:r>
              <a:rPr lang="en-US" dirty="0"/>
              <a:t>F</a:t>
            </a:r>
            <a:r>
              <a:rPr lang="en-US" dirty="0" smtClean="0"/>
              <a:t>ever in 45% of cases </a:t>
            </a:r>
            <a:r>
              <a:rPr lang="en-US" baseline="30000" dirty="0"/>
              <a:t>5</a:t>
            </a:r>
            <a:endParaRPr lang="en-US" dirty="0" smtClean="0"/>
          </a:p>
          <a:p>
            <a:pPr marL="0" indent="0">
              <a:buNone/>
            </a:pPr>
            <a:endParaRPr lang="en-US" dirty="0"/>
          </a:p>
          <a:p>
            <a:endParaRPr lang="en-US" dirty="0" smtClean="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7637164"/>
      </p:ext>
    </p:extLst>
  </p:cSld>
  <p:clrMapOvr>
    <a:masterClrMapping/>
  </p:clrMapOvr>
  <mc:AlternateContent xmlns:mc="http://schemas.openxmlformats.org/markup-compatibility/2006" xmlns:p14="http://schemas.microsoft.com/office/powerpoint/2010/main">
    <mc:Choice Requires="p14">
      <p:transition spd="slow" p14:dur="2000" advTm="68674"/>
    </mc:Choice>
    <mc:Fallback xmlns="">
      <p:transition spd="slow" advTm="68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Intravascular Lymphoma</a:t>
            </a:r>
            <a:endParaRPr lang="en-US" dirty="0"/>
          </a:p>
        </p:txBody>
      </p:sp>
      <p:sp>
        <p:nvSpPr>
          <p:cNvPr id="3" name="Content Placeholder 2"/>
          <p:cNvSpPr>
            <a:spLocks noGrp="1"/>
          </p:cNvSpPr>
          <p:nvPr>
            <p:ph idx="1"/>
          </p:nvPr>
        </p:nvSpPr>
        <p:spPr>
          <a:xfrm>
            <a:off x="668360" y="1708669"/>
            <a:ext cx="7577115" cy="4243963"/>
          </a:xfrm>
        </p:spPr>
        <p:txBody>
          <a:bodyPr>
            <a:normAutofit lnSpcReduction="10000"/>
          </a:bodyPr>
          <a:lstStyle/>
          <a:p>
            <a:r>
              <a:rPr lang="en-US" dirty="0" smtClean="0"/>
              <a:t>Can mimic embolic stroke; clinical picture of subacute encephalopathy and multiple strokes</a:t>
            </a:r>
          </a:p>
          <a:p>
            <a:r>
              <a:rPr lang="en-US" dirty="0" smtClean="0"/>
              <a:t>Clotting of neoplastic lymphoid cells leads to  occlusion of small vessels and ischemia</a:t>
            </a:r>
            <a:endParaRPr lang="pl-PL" b="1" dirty="0">
              <a:solidFill>
                <a:schemeClr val="tx1"/>
              </a:solidFill>
            </a:endParaRPr>
          </a:p>
          <a:p>
            <a:r>
              <a:rPr lang="pl-PL" dirty="0">
                <a:solidFill>
                  <a:schemeClr val="tx1"/>
                </a:solidFill>
              </a:rPr>
              <a:t>Brainstem and cerebellum less frequently involved; </a:t>
            </a:r>
            <a:r>
              <a:rPr lang="pl-PL" dirty="0" err="1" smtClean="0">
                <a:solidFill>
                  <a:schemeClr val="tx1"/>
                </a:solidFill>
              </a:rPr>
              <a:t>often</a:t>
            </a:r>
            <a:r>
              <a:rPr lang="pl-PL" dirty="0" smtClean="0">
                <a:solidFill>
                  <a:schemeClr val="tx1"/>
                </a:solidFill>
              </a:rPr>
              <a:t> </a:t>
            </a:r>
            <a:r>
              <a:rPr lang="pl-PL" dirty="0" err="1" smtClean="0">
                <a:solidFill>
                  <a:schemeClr val="tx1"/>
                </a:solidFill>
              </a:rPr>
              <a:t>deep</a:t>
            </a:r>
            <a:r>
              <a:rPr lang="pl-PL" dirty="0" smtClean="0">
                <a:solidFill>
                  <a:schemeClr val="tx1"/>
                </a:solidFill>
              </a:rPr>
              <a:t> </a:t>
            </a:r>
            <a:r>
              <a:rPr lang="pl-PL" dirty="0" err="1">
                <a:solidFill>
                  <a:schemeClr val="tx1"/>
                </a:solidFill>
              </a:rPr>
              <a:t>white</a:t>
            </a:r>
            <a:r>
              <a:rPr lang="pl-PL" dirty="0">
                <a:solidFill>
                  <a:schemeClr val="tx1"/>
                </a:solidFill>
              </a:rPr>
              <a:t> </a:t>
            </a:r>
            <a:r>
              <a:rPr lang="pl-PL" dirty="0" err="1">
                <a:solidFill>
                  <a:schemeClr val="tx1"/>
                </a:solidFill>
              </a:rPr>
              <a:t>matter</a:t>
            </a:r>
            <a:r>
              <a:rPr lang="pl-PL" dirty="0">
                <a:solidFill>
                  <a:schemeClr val="tx1"/>
                </a:solidFill>
              </a:rPr>
              <a:t> of </a:t>
            </a:r>
            <a:r>
              <a:rPr lang="pl-PL" dirty="0" err="1" smtClean="0">
                <a:solidFill>
                  <a:schemeClr val="tx1"/>
                </a:solidFill>
              </a:rPr>
              <a:t>bilateral</a:t>
            </a:r>
            <a:r>
              <a:rPr lang="pl-PL" dirty="0" smtClean="0">
                <a:solidFill>
                  <a:schemeClr val="tx1"/>
                </a:solidFill>
              </a:rPr>
              <a:t> </a:t>
            </a:r>
            <a:r>
              <a:rPr lang="pl-PL" dirty="0" err="1">
                <a:solidFill>
                  <a:schemeClr val="tx1"/>
                </a:solidFill>
              </a:rPr>
              <a:t>hemispheres</a:t>
            </a:r>
            <a:r>
              <a:rPr lang="pl-PL" dirty="0">
                <a:solidFill>
                  <a:schemeClr val="tx1"/>
                </a:solidFill>
              </a:rPr>
              <a:t>, </a:t>
            </a:r>
            <a:r>
              <a:rPr lang="pl-PL" dirty="0" err="1">
                <a:solidFill>
                  <a:schemeClr val="tx1"/>
                </a:solidFill>
              </a:rPr>
              <a:t>closer</a:t>
            </a:r>
            <a:r>
              <a:rPr lang="pl-PL" dirty="0">
                <a:solidFill>
                  <a:schemeClr val="tx1"/>
                </a:solidFill>
              </a:rPr>
              <a:t> to </a:t>
            </a:r>
            <a:r>
              <a:rPr lang="pl-PL" dirty="0" err="1" smtClean="0">
                <a:solidFill>
                  <a:schemeClr val="tx1"/>
                </a:solidFill>
              </a:rPr>
              <a:t>cortex</a:t>
            </a:r>
            <a:r>
              <a:rPr lang="pl-PL" dirty="0" smtClean="0">
                <a:solidFill>
                  <a:schemeClr val="tx1"/>
                </a:solidFill>
              </a:rPr>
              <a:t> </a:t>
            </a:r>
            <a:r>
              <a:rPr lang="pl-PL" dirty="0" err="1" smtClean="0">
                <a:solidFill>
                  <a:schemeClr val="tx1"/>
                </a:solidFill>
              </a:rPr>
              <a:t>at</a:t>
            </a:r>
            <a:r>
              <a:rPr lang="pl-PL" dirty="0" smtClean="0">
                <a:solidFill>
                  <a:schemeClr val="tx1"/>
                </a:solidFill>
              </a:rPr>
              <a:t> </a:t>
            </a:r>
            <a:r>
              <a:rPr lang="pl-PL" dirty="0" err="1" smtClean="0">
                <a:solidFill>
                  <a:schemeClr val="tx1"/>
                </a:solidFill>
              </a:rPr>
              <a:t>junction</a:t>
            </a:r>
            <a:r>
              <a:rPr lang="pl-PL" dirty="0" smtClean="0">
                <a:solidFill>
                  <a:schemeClr val="tx1"/>
                </a:solidFill>
              </a:rPr>
              <a:t> of </a:t>
            </a:r>
            <a:r>
              <a:rPr lang="pl-PL" dirty="0" err="1" smtClean="0">
                <a:solidFill>
                  <a:schemeClr val="tx1"/>
                </a:solidFill>
              </a:rPr>
              <a:t>caliber</a:t>
            </a:r>
            <a:r>
              <a:rPr lang="pl-PL" dirty="0" smtClean="0">
                <a:solidFill>
                  <a:schemeClr val="tx1"/>
                </a:solidFill>
              </a:rPr>
              <a:t> </a:t>
            </a:r>
            <a:r>
              <a:rPr lang="pl-PL" dirty="0" err="1" smtClean="0">
                <a:solidFill>
                  <a:schemeClr val="tx1"/>
                </a:solidFill>
              </a:rPr>
              <a:t>change</a:t>
            </a:r>
            <a:r>
              <a:rPr lang="pl-PL" dirty="0" smtClean="0">
                <a:solidFill>
                  <a:schemeClr val="tx1"/>
                </a:solidFill>
              </a:rPr>
              <a:t> of </a:t>
            </a:r>
            <a:r>
              <a:rPr lang="pl-PL" dirty="0" err="1" smtClean="0">
                <a:solidFill>
                  <a:schemeClr val="tx1"/>
                </a:solidFill>
              </a:rPr>
              <a:t>vessels</a:t>
            </a:r>
            <a:endParaRPr lang="pl-PL" dirty="0" smtClean="0">
              <a:solidFill>
                <a:schemeClr val="tx1"/>
              </a:solidFill>
            </a:endParaRPr>
          </a:p>
          <a:p>
            <a:r>
              <a:rPr lang="en-US" dirty="0" smtClean="0"/>
              <a:t>Untreated </a:t>
            </a:r>
            <a:r>
              <a:rPr lang="en-US" dirty="0"/>
              <a:t>relapsing-progressive </a:t>
            </a:r>
            <a:r>
              <a:rPr lang="en-US" dirty="0" smtClean="0"/>
              <a:t>course</a:t>
            </a:r>
          </a:p>
          <a:p>
            <a:r>
              <a:rPr lang="en-US" dirty="0" smtClean="0"/>
              <a:t>Brain biopsy is the diagnostic procedure of choice</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03672472"/>
      </p:ext>
    </p:extLst>
  </p:cSld>
  <p:clrMapOvr>
    <a:masterClrMapping/>
  </p:clrMapOvr>
  <mc:AlternateContent xmlns:mc="http://schemas.openxmlformats.org/markup-compatibility/2006" xmlns:p14="http://schemas.microsoft.com/office/powerpoint/2010/main">
    <mc:Choice Requires="p14">
      <p:transition spd="slow" p14:dur="2000" advTm="40198"/>
    </mc:Choice>
    <mc:Fallback xmlns="">
      <p:transition spd="slow" advTm="40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Diagnosis of IVL</a:t>
            </a:r>
            <a:endParaRPr lang="en-US" dirty="0"/>
          </a:p>
        </p:txBody>
      </p:sp>
      <p:sp>
        <p:nvSpPr>
          <p:cNvPr id="3" name="Content Placeholder 2"/>
          <p:cNvSpPr>
            <a:spLocks noGrp="1"/>
          </p:cNvSpPr>
          <p:nvPr>
            <p:ph idx="1"/>
          </p:nvPr>
        </p:nvSpPr>
        <p:spPr/>
        <p:txBody>
          <a:bodyPr/>
          <a:lstStyle/>
          <a:p>
            <a:r>
              <a:rPr lang="en-US" dirty="0" smtClean="0"/>
              <a:t>MRI: often shows multiple, subcortical and cortical lesions, </a:t>
            </a:r>
            <a:r>
              <a:rPr lang="en-US" dirty="0" err="1" smtClean="0"/>
              <a:t>hyperintense</a:t>
            </a:r>
            <a:r>
              <a:rPr lang="en-US" dirty="0" smtClean="0"/>
              <a:t> on T2 and FLAIR; DWI changes noted which is most sensitive sequence during acute phase </a:t>
            </a:r>
          </a:p>
          <a:p>
            <a:r>
              <a:rPr lang="en-US" dirty="0" smtClean="0"/>
              <a:t>CSF lymphocytic pleocytosis, elevated protein</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57762811"/>
      </p:ext>
    </p:extLst>
  </p:cSld>
  <p:clrMapOvr>
    <a:masterClrMapping/>
  </p:clrMapOvr>
  <mc:AlternateContent xmlns:mc="http://schemas.openxmlformats.org/markup-compatibility/2006" xmlns:p14="http://schemas.microsoft.com/office/powerpoint/2010/main">
    <mc:Choice Requires="p14">
      <p:transition spd="slow" p14:dur="2000" advTm="20883"/>
    </mc:Choice>
    <mc:Fallback xmlns="">
      <p:transition spd="slow" advTm="20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5"/>
          <a:stretch>
            <a:fillRect/>
          </a:stretch>
        </p:blipFill>
        <p:spPr>
          <a:xfrm>
            <a:off x="1702145" y="0"/>
            <a:ext cx="5589592" cy="6858000"/>
          </a:xfrm>
          <a:prstGeom prst="rect">
            <a:avLst/>
          </a:prstGeom>
        </p:spPr>
      </p:pic>
      <p:sp>
        <p:nvSpPr>
          <p:cNvPr id="5" name="TextBox 4"/>
          <p:cNvSpPr txBox="1"/>
          <p:nvPr/>
        </p:nvSpPr>
        <p:spPr>
          <a:xfrm>
            <a:off x="4498134" y="6050917"/>
            <a:ext cx="4374345" cy="830997"/>
          </a:xfrm>
          <a:prstGeom prst="rect">
            <a:avLst/>
          </a:prstGeom>
          <a:noFill/>
        </p:spPr>
        <p:txBody>
          <a:bodyPr wrap="square" rtlCol="0">
            <a:spAutoFit/>
          </a:bodyPr>
          <a:lstStyle/>
          <a:p>
            <a:r>
              <a:rPr lang="en-US" sz="1200" dirty="0" err="1"/>
              <a:t>Hundsberger</a:t>
            </a:r>
            <a:r>
              <a:rPr lang="en-US" sz="1200" dirty="0"/>
              <a:t> T, </a:t>
            </a:r>
            <a:r>
              <a:rPr lang="en-US" sz="1200" dirty="0" err="1"/>
              <a:t>Cogliatti</a:t>
            </a:r>
            <a:r>
              <a:rPr lang="en-US" sz="1200" dirty="0"/>
              <a:t> S, </a:t>
            </a:r>
            <a:r>
              <a:rPr lang="en-US" sz="1200" dirty="0" err="1"/>
              <a:t>Kleger</a:t>
            </a:r>
            <a:r>
              <a:rPr lang="en-US" sz="1200" dirty="0"/>
              <a:t> G-R, et al. Intravascular Lymphoma Mimicking Cerebral Stroke: Report of Two Cases. </a:t>
            </a:r>
            <a:r>
              <a:rPr lang="en-US" sz="1200" i="1" dirty="0"/>
              <a:t>Case Reports in Neurology</a:t>
            </a:r>
            <a:r>
              <a:rPr lang="en-US" sz="1200" dirty="0"/>
              <a:t>. 2011;3(3):278-283. doi:10.1159/000334130.</a:t>
            </a:r>
            <a:r>
              <a:rPr lang="en-US" sz="1200" dirty="0" smtClean="0"/>
              <a:t> </a:t>
            </a:r>
            <a:endParaRPr lang="en-US" sz="12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16803848"/>
      </p:ext>
    </p:extLst>
  </p:cSld>
  <p:clrMapOvr>
    <a:masterClrMapping/>
  </p:clrMapOvr>
  <mc:AlternateContent xmlns:mc="http://schemas.openxmlformats.org/markup-compatibility/2006" xmlns:p14="http://schemas.microsoft.com/office/powerpoint/2010/main">
    <mc:Choice Requires="p14">
      <p:transition spd="slow" p14:dur="2000" advTm="38294"/>
    </mc:Choice>
    <mc:Fallback xmlns="">
      <p:transition spd="slow" advTm="382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5"/>
          <a:stretch>
            <a:fillRect/>
          </a:stretch>
        </p:blipFill>
        <p:spPr>
          <a:xfrm>
            <a:off x="3306449" y="2073185"/>
            <a:ext cx="5588000" cy="2971800"/>
          </a:xfrm>
          <a:prstGeom prst="rect">
            <a:avLst/>
          </a:prstGeom>
        </p:spPr>
      </p:pic>
      <p:sp>
        <p:nvSpPr>
          <p:cNvPr id="5" name="TextBox 4"/>
          <p:cNvSpPr txBox="1"/>
          <p:nvPr/>
        </p:nvSpPr>
        <p:spPr>
          <a:xfrm>
            <a:off x="283820" y="6258279"/>
            <a:ext cx="8253813" cy="461665"/>
          </a:xfrm>
          <a:prstGeom prst="rect">
            <a:avLst/>
          </a:prstGeom>
          <a:noFill/>
        </p:spPr>
        <p:txBody>
          <a:bodyPr wrap="square" rtlCol="0">
            <a:spAutoFit/>
          </a:bodyPr>
          <a:lstStyle/>
          <a:p>
            <a:r>
              <a:rPr lang="en-US" sz="1200" dirty="0" smtClean="0"/>
              <a:t>Song et al; </a:t>
            </a:r>
            <a:r>
              <a:rPr lang="en-US" sz="1200" dirty="0" err="1" smtClean="0"/>
              <a:t>Angiotropic</a:t>
            </a:r>
            <a:r>
              <a:rPr lang="en-US" sz="1200" dirty="0" smtClean="0"/>
              <a:t> </a:t>
            </a:r>
            <a:r>
              <a:rPr lang="en-US" sz="1200" dirty="0"/>
              <a:t>Large Cell Lymphoma with Imaging Characteristics of CNS </a:t>
            </a:r>
            <a:r>
              <a:rPr lang="en-US" sz="1200" dirty="0" smtClean="0"/>
              <a:t>Vasculitis;</a:t>
            </a:r>
            <a:r>
              <a:rPr lang="en-US" sz="1200" b="1" dirty="0" smtClean="0"/>
              <a:t> </a:t>
            </a:r>
            <a:r>
              <a:rPr lang="de-DE" sz="1200" dirty="0" smtClean="0"/>
              <a:t>AJNR </a:t>
            </a:r>
            <a:r>
              <a:rPr lang="de-DE" sz="1200" dirty="0"/>
              <a:t>Am J </a:t>
            </a:r>
            <a:r>
              <a:rPr lang="de-DE" sz="1200" dirty="0" err="1"/>
              <a:t>Neuroradiol</a:t>
            </a:r>
            <a:r>
              <a:rPr lang="de-DE" sz="1200" dirty="0"/>
              <a:t> 2002 23: 239-242</a:t>
            </a:r>
            <a:endParaRPr lang="en-US" sz="1200" dirty="0"/>
          </a:p>
        </p:txBody>
      </p:sp>
      <p:pic>
        <p:nvPicPr>
          <p:cNvPr id="6" name="Picture 5"/>
          <p:cNvPicPr/>
          <p:nvPr/>
        </p:nvPicPr>
        <p:blipFill>
          <a:blip r:embed="rId6"/>
          <a:stretch>
            <a:fillRect/>
          </a:stretch>
        </p:blipFill>
        <p:spPr>
          <a:xfrm>
            <a:off x="283821" y="1774023"/>
            <a:ext cx="3022628" cy="3270962"/>
          </a:xfrm>
          <a:prstGeom prst="rect">
            <a:avLst/>
          </a:prstGeom>
        </p:spPr>
      </p:pic>
      <p:sp>
        <p:nvSpPr>
          <p:cNvPr id="3" name="TextBox 2"/>
          <p:cNvSpPr txBox="1"/>
          <p:nvPr/>
        </p:nvSpPr>
        <p:spPr>
          <a:xfrm>
            <a:off x="283821" y="5251791"/>
            <a:ext cx="3022628" cy="369332"/>
          </a:xfrm>
          <a:prstGeom prst="rect">
            <a:avLst/>
          </a:prstGeom>
          <a:noFill/>
        </p:spPr>
        <p:txBody>
          <a:bodyPr wrap="square" rtlCol="0">
            <a:spAutoFit/>
          </a:bodyPr>
          <a:lstStyle/>
          <a:p>
            <a:r>
              <a:rPr lang="en-US" dirty="0" smtClean="0"/>
              <a:t>Case</a:t>
            </a:r>
            <a:endParaRPr lang="en-US" dirty="0"/>
          </a:p>
        </p:txBody>
      </p:sp>
      <p:sp>
        <p:nvSpPr>
          <p:cNvPr id="7" name="TextBox 6"/>
          <p:cNvSpPr txBox="1"/>
          <p:nvPr/>
        </p:nvSpPr>
        <p:spPr>
          <a:xfrm>
            <a:off x="3831976" y="5251791"/>
            <a:ext cx="3487530" cy="369332"/>
          </a:xfrm>
          <a:prstGeom prst="rect">
            <a:avLst/>
          </a:prstGeom>
          <a:noFill/>
        </p:spPr>
        <p:txBody>
          <a:bodyPr wrap="square" rtlCol="0">
            <a:spAutoFit/>
          </a:bodyPr>
          <a:lstStyle/>
          <a:p>
            <a:r>
              <a:rPr lang="en-US" dirty="0" smtClean="0"/>
              <a:t>Intravascular lymphoma</a:t>
            </a:r>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68825421"/>
      </p:ext>
    </p:extLst>
  </p:cSld>
  <p:clrMapOvr>
    <a:masterClrMapping/>
  </p:clrMapOvr>
  <mc:AlternateContent xmlns:mc="http://schemas.openxmlformats.org/markup-compatibility/2006" xmlns:p14="http://schemas.microsoft.com/office/powerpoint/2010/main">
    <mc:Choice Requires="p14">
      <p:transition spd="slow" p14:dur="2000" advTm="9961"/>
    </mc:Choice>
    <mc:Fallback xmlns="">
      <p:transition spd="slow" advTm="9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IVL</a:t>
            </a:r>
            <a:endParaRPr lang="en-US" dirty="0"/>
          </a:p>
        </p:txBody>
      </p:sp>
      <p:pic>
        <p:nvPicPr>
          <p:cNvPr id="4" name="Picture 3"/>
          <p:cNvPicPr>
            <a:picLocks noChangeAspect="1"/>
          </p:cNvPicPr>
          <p:nvPr/>
        </p:nvPicPr>
        <p:blipFill>
          <a:blip r:embed="rId5"/>
          <a:stretch>
            <a:fillRect/>
          </a:stretch>
        </p:blipFill>
        <p:spPr>
          <a:xfrm>
            <a:off x="4812192" y="1874891"/>
            <a:ext cx="3275492" cy="3706765"/>
          </a:xfrm>
          <a:prstGeom prst="rect">
            <a:avLst/>
          </a:prstGeom>
        </p:spPr>
      </p:pic>
      <p:pic>
        <p:nvPicPr>
          <p:cNvPr id="5" name="Picture 4"/>
          <p:cNvPicPr/>
          <p:nvPr/>
        </p:nvPicPr>
        <p:blipFill>
          <a:blip r:embed="rId6"/>
          <a:stretch>
            <a:fillRect/>
          </a:stretch>
        </p:blipFill>
        <p:spPr>
          <a:xfrm>
            <a:off x="900112" y="2022097"/>
            <a:ext cx="3410809" cy="3359021"/>
          </a:xfrm>
          <a:prstGeom prst="rect">
            <a:avLst/>
          </a:prstGeom>
        </p:spPr>
      </p:pic>
      <p:sp>
        <p:nvSpPr>
          <p:cNvPr id="6" name="TextBox 5"/>
          <p:cNvSpPr txBox="1"/>
          <p:nvPr/>
        </p:nvSpPr>
        <p:spPr>
          <a:xfrm>
            <a:off x="1520519" y="5581656"/>
            <a:ext cx="2071916" cy="646331"/>
          </a:xfrm>
          <a:prstGeom prst="rect">
            <a:avLst/>
          </a:prstGeom>
          <a:noFill/>
        </p:spPr>
        <p:txBody>
          <a:bodyPr wrap="square" rtlCol="0">
            <a:spAutoFit/>
          </a:bodyPr>
          <a:lstStyle/>
          <a:p>
            <a:r>
              <a:rPr lang="en-US" dirty="0" smtClean="0"/>
              <a:t>Case</a:t>
            </a:r>
          </a:p>
          <a:p>
            <a:endParaRPr lang="en-US" dirty="0"/>
          </a:p>
        </p:txBody>
      </p:sp>
      <p:sp>
        <p:nvSpPr>
          <p:cNvPr id="7" name="TextBox 6"/>
          <p:cNvSpPr txBox="1"/>
          <p:nvPr/>
        </p:nvSpPr>
        <p:spPr>
          <a:xfrm>
            <a:off x="5647642" y="5581656"/>
            <a:ext cx="1787863" cy="369332"/>
          </a:xfrm>
          <a:prstGeom prst="rect">
            <a:avLst/>
          </a:prstGeom>
          <a:noFill/>
        </p:spPr>
        <p:txBody>
          <a:bodyPr wrap="square" rtlCol="0">
            <a:spAutoFit/>
          </a:bodyPr>
          <a:lstStyle/>
          <a:p>
            <a:r>
              <a:rPr lang="en-US" dirty="0" smtClean="0"/>
              <a:t>IVL</a:t>
            </a:r>
            <a:endParaRPr lang="en-US" dirty="0"/>
          </a:p>
        </p:txBody>
      </p:sp>
      <p:sp>
        <p:nvSpPr>
          <p:cNvPr id="8" name="TextBox 7"/>
          <p:cNvSpPr txBox="1"/>
          <p:nvPr/>
        </p:nvSpPr>
        <p:spPr>
          <a:xfrm>
            <a:off x="350889" y="6400521"/>
            <a:ext cx="8187410" cy="461665"/>
          </a:xfrm>
          <a:prstGeom prst="rect">
            <a:avLst/>
          </a:prstGeom>
          <a:noFill/>
        </p:spPr>
        <p:txBody>
          <a:bodyPr wrap="square" rtlCol="0">
            <a:spAutoFit/>
          </a:bodyPr>
          <a:lstStyle/>
          <a:p>
            <a:r>
              <a:rPr lang="en-US" sz="1200" dirty="0" smtClean="0"/>
              <a:t>17. </a:t>
            </a:r>
            <a:r>
              <a:rPr lang="en-US" sz="1200" dirty="0" err="1" smtClean="0"/>
              <a:t>Amer</a:t>
            </a:r>
            <a:r>
              <a:rPr lang="en-US" sz="1200" dirty="0" smtClean="0"/>
              <a:t> </a:t>
            </a:r>
            <a:r>
              <a:rPr lang="en-US" sz="1200" dirty="0" err="1"/>
              <a:t>Awad</a:t>
            </a:r>
            <a:r>
              <a:rPr lang="en-US" sz="1200" dirty="0"/>
              <a:t>, </a:t>
            </a:r>
            <a:r>
              <a:rPr lang="en-US" sz="1200" dirty="0" err="1"/>
              <a:t>Bachir</a:t>
            </a:r>
            <a:r>
              <a:rPr lang="en-US" sz="1200" dirty="0"/>
              <a:t> </a:t>
            </a:r>
            <a:r>
              <a:rPr lang="en-US" sz="1200" dirty="0" err="1"/>
              <a:t>Estephan</a:t>
            </a:r>
            <a:r>
              <a:rPr lang="en-US" sz="1200" dirty="0"/>
              <a:t>, and Olaf </a:t>
            </a:r>
            <a:r>
              <a:rPr lang="en-US" sz="1200" dirty="0" err="1"/>
              <a:t>Stüve</a:t>
            </a:r>
            <a:r>
              <a:rPr lang="en-US" sz="1200" dirty="0"/>
              <a:t>, “CNS Intravascular Lymphoma: A Case Report,” Case Reports in Neurological Medicine, vol. 2011, Article ID 515182, 4 pages, 2011. doi:10.1155/2011/</a:t>
            </a:r>
            <a:r>
              <a:rPr lang="en-US" sz="1200" dirty="0" smtClean="0"/>
              <a:t>515182</a:t>
            </a:r>
            <a:endParaRPr lang="en-US" sz="12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5346501"/>
      </p:ext>
    </p:extLst>
  </p:cSld>
  <p:clrMapOvr>
    <a:masterClrMapping/>
  </p:clrMapOvr>
  <mc:AlternateContent xmlns:mc="http://schemas.openxmlformats.org/markup-compatibility/2006" xmlns:p14="http://schemas.microsoft.com/office/powerpoint/2010/main">
    <mc:Choice Requires="p14">
      <p:transition spd="slow" p14:dur="2000" advTm="10209"/>
    </mc:Choice>
    <mc:Fallback xmlns="">
      <p:transition spd="slow" advTm="10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Picture 6"/>
          <p:cNvPicPr>
            <a:picLocks noChangeAspect="1"/>
          </p:cNvPicPr>
          <p:nvPr/>
        </p:nvPicPr>
        <p:blipFill>
          <a:blip r:embed="rId3"/>
          <a:stretch>
            <a:fillRect/>
          </a:stretch>
        </p:blipFill>
        <p:spPr>
          <a:xfrm>
            <a:off x="1308111" y="201958"/>
            <a:ext cx="4563742" cy="6454795"/>
          </a:xfrm>
          <a:prstGeom prst="rect">
            <a:avLst/>
          </a:prstGeom>
        </p:spPr>
      </p:pic>
      <p:sp>
        <p:nvSpPr>
          <p:cNvPr id="5" name="TextBox 4"/>
          <p:cNvSpPr txBox="1"/>
          <p:nvPr/>
        </p:nvSpPr>
        <p:spPr>
          <a:xfrm>
            <a:off x="5871853" y="5132688"/>
            <a:ext cx="3208967" cy="1384995"/>
          </a:xfrm>
          <a:prstGeom prst="rect">
            <a:avLst/>
          </a:prstGeom>
          <a:noFill/>
        </p:spPr>
        <p:txBody>
          <a:bodyPr wrap="square" rtlCol="0">
            <a:spAutoFit/>
          </a:bodyPr>
          <a:lstStyle/>
          <a:p>
            <a:r>
              <a:rPr lang="en-US" sz="1400" b="1" dirty="0" smtClean="0"/>
              <a:t>Intravascular </a:t>
            </a:r>
            <a:r>
              <a:rPr lang="en-US" sz="1400" b="1" dirty="0"/>
              <a:t>lymphoma: magnetic resonance imaging correlates of disease dynamics within the central nervous </a:t>
            </a:r>
            <a:r>
              <a:rPr lang="en-US" sz="1400" b="1" dirty="0" smtClean="0"/>
              <a:t>system; </a:t>
            </a:r>
            <a:r>
              <a:rPr lang="en-US" sz="1400" dirty="0" smtClean="0"/>
              <a:t>J </a:t>
            </a:r>
            <a:r>
              <a:rPr lang="en-US" sz="1400" dirty="0"/>
              <a:t>M </a:t>
            </a:r>
            <a:r>
              <a:rPr lang="en-US" sz="1400" dirty="0" err="1" smtClean="0"/>
              <a:t>Baehring</a:t>
            </a:r>
            <a:r>
              <a:rPr lang="en-US" sz="1400" dirty="0" smtClean="0"/>
              <a:t> et al; </a:t>
            </a:r>
            <a:r>
              <a:rPr lang="pl-PL" sz="1400" i="1" dirty="0" err="1" smtClean="0"/>
              <a:t>Neurol</a:t>
            </a:r>
            <a:r>
              <a:rPr lang="pl-PL" sz="1400" i="1" dirty="0" smtClean="0"/>
              <a:t> </a:t>
            </a:r>
            <a:r>
              <a:rPr lang="pl-PL" sz="1400" i="1" dirty="0" err="1"/>
              <a:t>Neurosurg</a:t>
            </a:r>
            <a:r>
              <a:rPr lang="pl-PL" sz="1400" i="1" dirty="0"/>
              <a:t> Psychiatry</a:t>
            </a:r>
            <a:r>
              <a:rPr lang="pl-PL" sz="1400" dirty="0"/>
              <a:t> 2005;</a:t>
            </a:r>
            <a:r>
              <a:rPr lang="pl-PL" sz="1400" b="1" dirty="0"/>
              <a:t>76</a:t>
            </a:r>
            <a:r>
              <a:rPr lang="pl-PL" sz="1400" dirty="0"/>
              <a:t>:4 540-</a:t>
            </a:r>
            <a:r>
              <a:rPr lang="pl-PL" sz="1400" dirty="0" smtClean="0"/>
              <a:t>544</a:t>
            </a:r>
            <a:endParaRPr lang="en-US" sz="1400" dirty="0"/>
          </a:p>
        </p:txBody>
      </p:sp>
    </p:spTree>
    <p:extLst>
      <p:ext uri="{BB962C8B-B14F-4D97-AF65-F5344CB8AC3E}">
        <p14:creationId xmlns:p14="http://schemas.microsoft.com/office/powerpoint/2010/main" val="19746787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5"/>
          <a:stretch>
            <a:fillRect/>
          </a:stretch>
        </p:blipFill>
        <p:spPr>
          <a:xfrm>
            <a:off x="1778000" y="977900"/>
            <a:ext cx="5588000" cy="4889500"/>
          </a:xfrm>
          <a:prstGeom prst="rect">
            <a:avLst/>
          </a:prstGeom>
        </p:spPr>
      </p:pic>
      <p:sp>
        <p:nvSpPr>
          <p:cNvPr id="5" name="TextBox 4"/>
          <p:cNvSpPr txBox="1"/>
          <p:nvPr/>
        </p:nvSpPr>
        <p:spPr>
          <a:xfrm>
            <a:off x="384808" y="4156655"/>
            <a:ext cx="2212646" cy="1477328"/>
          </a:xfrm>
          <a:prstGeom prst="rect">
            <a:avLst/>
          </a:prstGeom>
          <a:noFill/>
        </p:spPr>
        <p:txBody>
          <a:bodyPr wrap="square" rtlCol="0">
            <a:spAutoFit/>
          </a:bodyPr>
          <a:lstStyle/>
          <a:p>
            <a:r>
              <a:rPr lang="en-US" dirty="0" smtClean="0"/>
              <a:t>Brain biopsy</a:t>
            </a:r>
          </a:p>
          <a:p>
            <a:r>
              <a:rPr lang="en-US" dirty="0" smtClean="0"/>
              <a:t>A: vessel lumen</a:t>
            </a:r>
          </a:p>
          <a:p>
            <a:r>
              <a:rPr lang="en-US" dirty="0" smtClean="0"/>
              <a:t>B: CD20 staining</a:t>
            </a:r>
          </a:p>
          <a:p>
            <a:r>
              <a:rPr lang="en-US" dirty="0" smtClean="0"/>
              <a:t>C: vessel wall staining factor VIII</a:t>
            </a:r>
            <a:endParaRPr lang="en-US" dirty="0"/>
          </a:p>
        </p:txBody>
      </p:sp>
      <p:sp>
        <p:nvSpPr>
          <p:cNvPr id="6" name="TextBox 5"/>
          <p:cNvSpPr txBox="1"/>
          <p:nvPr/>
        </p:nvSpPr>
        <p:spPr>
          <a:xfrm>
            <a:off x="4044026" y="6095648"/>
            <a:ext cx="4694657" cy="461665"/>
          </a:xfrm>
          <a:prstGeom prst="rect">
            <a:avLst/>
          </a:prstGeom>
          <a:noFill/>
        </p:spPr>
        <p:txBody>
          <a:bodyPr wrap="square" rtlCol="0">
            <a:spAutoFit/>
          </a:bodyPr>
          <a:lstStyle/>
          <a:p>
            <a:r>
              <a:rPr lang="en-US" sz="1200" dirty="0" smtClean="0"/>
              <a:t>Intravascular </a:t>
            </a:r>
            <a:r>
              <a:rPr lang="en-US" sz="1200" dirty="0"/>
              <a:t>Lymphoma: The Oncologist’s “Great Imitator</a:t>
            </a:r>
            <a:r>
              <a:rPr lang="en-US" sz="1200" dirty="0" smtClean="0"/>
              <a:t>”;</a:t>
            </a:r>
            <a:r>
              <a:rPr lang="en-US" sz="1200" dirty="0"/>
              <a:t> </a:t>
            </a:r>
            <a:r>
              <a:rPr lang="en-US" sz="1200" dirty="0" smtClean="0"/>
              <a:t>Dan </a:t>
            </a:r>
            <a:r>
              <a:rPr lang="en-US" sz="1200" dirty="0"/>
              <a:t>Zuckerman, </a:t>
            </a:r>
            <a:r>
              <a:rPr lang="en-US" sz="1200" dirty="0" smtClean="0"/>
              <a:t>et al;</a:t>
            </a:r>
            <a:r>
              <a:rPr lang="en-US" sz="1200" dirty="0"/>
              <a:t> </a:t>
            </a:r>
            <a:r>
              <a:rPr lang="en-US" sz="1200" dirty="0" smtClean="0"/>
              <a:t>The </a:t>
            </a:r>
            <a:r>
              <a:rPr lang="en-US" sz="1200" dirty="0"/>
              <a:t>Oncologist 2006; 11:496-</a:t>
            </a:r>
            <a:r>
              <a:rPr lang="en-US" sz="1200" dirty="0" smtClean="0"/>
              <a:t>502</a:t>
            </a:r>
            <a:endParaRPr lang="en-US" sz="12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88997623"/>
      </p:ext>
    </p:extLst>
  </p:cSld>
  <p:clrMapOvr>
    <a:masterClrMapping/>
  </p:clrMapOvr>
  <mc:AlternateContent xmlns:mc="http://schemas.openxmlformats.org/markup-compatibility/2006" xmlns:p14="http://schemas.microsoft.com/office/powerpoint/2010/main">
    <mc:Choice Requires="p14">
      <p:transition spd="slow" p14:dur="2000" advTm="9414"/>
    </mc:Choice>
    <mc:Fallback xmlns="">
      <p:transition spd="slow" advTm="9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3"/>
          <a:stretch>
            <a:fillRect/>
          </a:stretch>
        </p:blipFill>
        <p:spPr>
          <a:xfrm>
            <a:off x="1498600" y="0"/>
            <a:ext cx="6140053" cy="6858000"/>
          </a:xfrm>
          <a:prstGeom prst="rect">
            <a:avLst/>
          </a:prstGeom>
        </p:spPr>
      </p:pic>
    </p:spTree>
    <p:extLst>
      <p:ext uri="{BB962C8B-B14F-4D97-AF65-F5344CB8AC3E}">
        <p14:creationId xmlns:p14="http://schemas.microsoft.com/office/powerpoint/2010/main" val="3021465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IVL Prognosis</a:t>
            </a:r>
            <a:endParaRPr lang="en-US" dirty="0"/>
          </a:p>
        </p:txBody>
      </p:sp>
      <p:sp>
        <p:nvSpPr>
          <p:cNvPr id="3" name="Content Placeholder 2"/>
          <p:cNvSpPr>
            <a:spLocks noGrp="1"/>
          </p:cNvSpPr>
          <p:nvPr>
            <p:ph idx="1"/>
          </p:nvPr>
        </p:nvSpPr>
        <p:spPr>
          <a:xfrm>
            <a:off x="900112" y="1965535"/>
            <a:ext cx="7345363" cy="3931920"/>
          </a:xfrm>
        </p:spPr>
        <p:txBody>
          <a:bodyPr>
            <a:normAutofit fontScale="92500" lnSpcReduction="10000"/>
          </a:bodyPr>
          <a:lstStyle/>
          <a:p>
            <a:r>
              <a:rPr lang="en-US" dirty="0" smtClean="0"/>
              <a:t>Of those diagnosed at autopsy, progression of course was typically over 3 months from symptom onset to death.</a:t>
            </a:r>
          </a:p>
          <a:p>
            <a:r>
              <a:rPr lang="en-US" dirty="0" smtClean="0"/>
              <a:t>In one study summarizing results from literature, 43% attained complete remission with chemotherapy.</a:t>
            </a:r>
            <a:r>
              <a:rPr lang="en-US" baseline="30000" dirty="0" smtClean="0"/>
              <a:t>16</a:t>
            </a:r>
          </a:p>
          <a:p>
            <a:r>
              <a:rPr lang="en-US" dirty="0" smtClean="0"/>
              <a:t>According to case reports and retrospective studies of intravascular large cell lymphoma, with chemotherapy plus rituximab complete response can be seen in 82%, 2 year progression free survival rate 56%, and 2 year overall survival 66%. This data is for systemic disease, whereas CNS disease requires direct therapy (MTX, </a:t>
            </a:r>
            <a:r>
              <a:rPr lang="en-US" dirty="0" err="1" smtClean="0"/>
              <a:t>intrathecal</a:t>
            </a:r>
            <a:r>
              <a:rPr lang="en-US" dirty="0" smtClean="0"/>
              <a:t> chemo) and prognostic data is limited.</a:t>
            </a:r>
            <a:endParaRPr lang="en-US" dirty="0"/>
          </a:p>
        </p:txBody>
      </p:sp>
      <p:sp>
        <p:nvSpPr>
          <p:cNvPr id="4" name="TextBox 3"/>
          <p:cNvSpPr txBox="1"/>
          <p:nvPr/>
        </p:nvSpPr>
        <p:spPr>
          <a:xfrm>
            <a:off x="501270" y="6316964"/>
            <a:ext cx="8103865" cy="461665"/>
          </a:xfrm>
          <a:prstGeom prst="rect">
            <a:avLst/>
          </a:prstGeom>
          <a:noFill/>
        </p:spPr>
        <p:txBody>
          <a:bodyPr wrap="square" rtlCol="0">
            <a:spAutoFit/>
          </a:bodyPr>
          <a:lstStyle/>
          <a:p>
            <a:r>
              <a:rPr lang="en-US" sz="1200" dirty="0" smtClean="0"/>
              <a:t>16. J </a:t>
            </a:r>
            <a:r>
              <a:rPr lang="en-US" sz="1200" dirty="0"/>
              <a:t>A </a:t>
            </a:r>
            <a:r>
              <a:rPr lang="en-US" sz="1200" dirty="0" err="1"/>
              <a:t>DiGiuseppe</a:t>
            </a:r>
            <a:r>
              <a:rPr lang="en-US" sz="1200" dirty="0"/>
              <a:t>, et al. Intravascular </a:t>
            </a:r>
            <a:r>
              <a:rPr lang="en-US" sz="1200" dirty="0" err="1"/>
              <a:t>lymphomatosis</a:t>
            </a:r>
            <a:r>
              <a:rPr lang="en-US" sz="1200" dirty="0"/>
              <a:t>: a </a:t>
            </a:r>
            <a:r>
              <a:rPr lang="en-US" sz="1200" dirty="0" err="1"/>
              <a:t>clinicopathologic</a:t>
            </a:r>
            <a:r>
              <a:rPr lang="en-US" sz="1200" dirty="0"/>
              <a:t> study of 10 cases and assessment of response to chemotherapy; </a:t>
            </a:r>
            <a:r>
              <a:rPr lang="cs-CZ" sz="1200" i="1" dirty="0" err="1"/>
              <a:t>Journal</a:t>
            </a:r>
            <a:r>
              <a:rPr lang="cs-CZ" sz="1200" i="1" dirty="0"/>
              <a:t> </a:t>
            </a:r>
            <a:r>
              <a:rPr lang="cs-CZ" sz="1200" i="1" dirty="0" err="1"/>
              <a:t>of</a:t>
            </a:r>
            <a:r>
              <a:rPr lang="cs-CZ" sz="1200" i="1" dirty="0"/>
              <a:t> </a:t>
            </a:r>
            <a:r>
              <a:rPr lang="cs-CZ" sz="1200" i="1" dirty="0" err="1"/>
              <a:t>Clinical</a:t>
            </a:r>
            <a:r>
              <a:rPr lang="cs-CZ" sz="1200" i="1" dirty="0"/>
              <a:t> </a:t>
            </a:r>
            <a:r>
              <a:rPr lang="cs-CZ" sz="1200" i="1" dirty="0" err="1" smtClean="0"/>
              <a:t>Oncology</a:t>
            </a:r>
            <a:r>
              <a:rPr lang="cs-CZ" sz="1200" i="1" dirty="0" smtClean="0"/>
              <a:t>; </a:t>
            </a:r>
            <a:r>
              <a:rPr lang="cs-CZ" sz="1200" dirty="0" smtClean="0"/>
              <a:t>Dec </a:t>
            </a:r>
            <a:r>
              <a:rPr lang="cs-CZ" sz="1200" dirty="0"/>
              <a:t>1, 1994:2573-</a:t>
            </a:r>
            <a:r>
              <a:rPr lang="cs-CZ" sz="1200" dirty="0" smtClean="0"/>
              <a:t>9</a:t>
            </a:r>
            <a:endParaRPr lang="en-US" sz="12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17801347"/>
      </p:ext>
    </p:extLst>
  </p:cSld>
  <p:clrMapOvr>
    <a:masterClrMapping/>
  </p:clrMapOvr>
  <mc:AlternateContent xmlns:mc="http://schemas.openxmlformats.org/markup-compatibility/2006" xmlns:p14="http://schemas.microsoft.com/office/powerpoint/2010/main">
    <mc:Choice Requires="p14">
      <p:transition spd="slow" p14:dur="2000" advTm="48986"/>
    </mc:Choice>
    <mc:Fallback xmlns="">
      <p:transition spd="slow" advTm="48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History</a:t>
            </a:r>
            <a:endParaRPr lang="en-US" dirty="0"/>
          </a:p>
        </p:txBody>
      </p:sp>
      <p:sp>
        <p:nvSpPr>
          <p:cNvPr id="3" name="Content Placeholder 2"/>
          <p:cNvSpPr>
            <a:spLocks noGrp="1"/>
          </p:cNvSpPr>
          <p:nvPr>
            <p:ph idx="1"/>
          </p:nvPr>
        </p:nvSpPr>
        <p:spPr>
          <a:xfrm>
            <a:off x="658463" y="1724791"/>
            <a:ext cx="7462570" cy="4578532"/>
          </a:xfrm>
        </p:spPr>
        <p:txBody>
          <a:bodyPr>
            <a:normAutofit fontScale="77500" lnSpcReduction="20000"/>
          </a:bodyPr>
          <a:lstStyle/>
          <a:p>
            <a:r>
              <a:rPr lang="en-US" dirty="0" smtClean="0"/>
              <a:t>Past Medical </a:t>
            </a:r>
            <a:r>
              <a:rPr lang="en-US" dirty="0"/>
              <a:t>H</a:t>
            </a:r>
            <a:r>
              <a:rPr lang="en-US" dirty="0" smtClean="0"/>
              <a:t>istory</a:t>
            </a:r>
          </a:p>
          <a:p>
            <a:pPr lvl="1"/>
            <a:r>
              <a:rPr lang="en-US" dirty="0" smtClean="0"/>
              <a:t>Type II or unspecified type diabetes mellitus</a:t>
            </a:r>
          </a:p>
          <a:p>
            <a:pPr lvl="1"/>
            <a:r>
              <a:rPr lang="en-US" dirty="0" smtClean="0"/>
              <a:t>Atrial fibrillation</a:t>
            </a:r>
          </a:p>
          <a:p>
            <a:pPr lvl="1"/>
            <a:r>
              <a:rPr lang="en-US" dirty="0" smtClean="0"/>
              <a:t>Obstructive sleep apnea</a:t>
            </a:r>
          </a:p>
          <a:p>
            <a:pPr lvl="1"/>
            <a:r>
              <a:rPr lang="en-US" dirty="0" smtClean="0"/>
              <a:t>Hypertension</a:t>
            </a:r>
          </a:p>
          <a:p>
            <a:r>
              <a:rPr lang="en-US" dirty="0" smtClean="0"/>
              <a:t>Medications</a:t>
            </a:r>
          </a:p>
          <a:p>
            <a:pPr lvl="1"/>
            <a:r>
              <a:rPr lang="en-US" dirty="0" err="1" smtClean="0"/>
              <a:t>Lisinopril</a:t>
            </a:r>
            <a:r>
              <a:rPr lang="en-US" dirty="0" smtClean="0"/>
              <a:t>, insulin, aspirin, </a:t>
            </a:r>
            <a:r>
              <a:rPr lang="en-US" dirty="0" err="1" smtClean="0"/>
              <a:t>metoprolol</a:t>
            </a:r>
            <a:r>
              <a:rPr lang="en-US" dirty="0" smtClean="0"/>
              <a:t>, </a:t>
            </a:r>
            <a:r>
              <a:rPr lang="en-US" dirty="0" err="1" smtClean="0"/>
              <a:t>viagra</a:t>
            </a:r>
            <a:endParaRPr lang="en-US" dirty="0" smtClean="0"/>
          </a:p>
          <a:p>
            <a:r>
              <a:rPr lang="en-US" dirty="0" smtClean="0"/>
              <a:t>Social History</a:t>
            </a:r>
          </a:p>
          <a:p>
            <a:pPr lvl="1"/>
            <a:r>
              <a:rPr lang="en-US" dirty="0" smtClean="0"/>
              <a:t>Former smoker, occasional </a:t>
            </a:r>
            <a:r>
              <a:rPr lang="en-US" dirty="0" err="1" smtClean="0"/>
              <a:t>EtOH</a:t>
            </a:r>
            <a:r>
              <a:rPr lang="en-US" dirty="0" smtClean="0"/>
              <a:t>, bank manager, widow</a:t>
            </a:r>
          </a:p>
          <a:p>
            <a:r>
              <a:rPr lang="en-US" dirty="0" smtClean="0"/>
              <a:t>Family History</a:t>
            </a:r>
          </a:p>
          <a:p>
            <a:pPr lvl="1"/>
            <a:r>
              <a:rPr lang="en-US" dirty="0" smtClean="0"/>
              <a:t>2 brothers with pulmonary </a:t>
            </a:r>
            <a:r>
              <a:rPr lang="en-US" dirty="0" err="1" smtClean="0"/>
              <a:t>sarcoid</a:t>
            </a:r>
            <a:endParaRPr lang="en-US" dirty="0" smtClean="0"/>
          </a:p>
          <a:p>
            <a:pPr lvl="1"/>
            <a:r>
              <a:rPr lang="en-US" dirty="0" smtClean="0"/>
              <a:t>Son died of leukemia one year prior to presentation</a:t>
            </a:r>
          </a:p>
          <a:p>
            <a:r>
              <a:rPr lang="en-US" dirty="0" smtClean="0"/>
              <a:t>Allergies: none</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93417995"/>
      </p:ext>
    </p:extLst>
  </p:cSld>
  <p:clrMapOvr>
    <a:masterClrMapping/>
  </p:clrMapOvr>
  <mc:AlternateContent xmlns:mc="http://schemas.openxmlformats.org/markup-compatibility/2006" xmlns:p14="http://schemas.microsoft.com/office/powerpoint/2010/main">
    <mc:Choice Requires="p14">
      <p:transition spd="slow" p14:dur="2000" advTm="36837"/>
    </mc:Choice>
    <mc:Fallback xmlns="">
      <p:transition spd="slow" advTm="36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VITAMIN E</a:t>
            </a:r>
            <a:endParaRPr lang="en-US" dirty="0"/>
          </a:p>
        </p:txBody>
      </p:sp>
      <p:sp>
        <p:nvSpPr>
          <p:cNvPr id="3" name="Content Placeholder 2"/>
          <p:cNvSpPr>
            <a:spLocks noGrp="1"/>
          </p:cNvSpPr>
          <p:nvPr>
            <p:ph idx="1"/>
          </p:nvPr>
        </p:nvSpPr>
        <p:spPr>
          <a:xfrm>
            <a:off x="551396" y="1630554"/>
            <a:ext cx="7869939" cy="4920371"/>
          </a:xfrm>
        </p:spPr>
        <p:txBody>
          <a:bodyPr numCol="2">
            <a:normAutofit fontScale="55000" lnSpcReduction="20000"/>
          </a:bodyPr>
          <a:lstStyle/>
          <a:p>
            <a:r>
              <a:rPr lang="en-US" b="1" dirty="0" smtClean="0"/>
              <a:t>Vascular </a:t>
            </a:r>
          </a:p>
          <a:p>
            <a:pPr lvl="1"/>
            <a:r>
              <a:rPr lang="en-US" b="1" dirty="0" smtClean="0"/>
              <a:t>Vasculitis </a:t>
            </a:r>
          </a:p>
          <a:p>
            <a:pPr lvl="1"/>
            <a:r>
              <a:rPr lang="en-US" b="1" dirty="0" smtClean="0">
                <a:solidFill>
                  <a:srgbClr val="7C8F97"/>
                </a:solidFill>
              </a:rPr>
              <a:t>Embolic stroke</a:t>
            </a:r>
          </a:p>
          <a:p>
            <a:r>
              <a:rPr lang="en-US" b="1" dirty="0" smtClean="0"/>
              <a:t>Infectious</a:t>
            </a:r>
          </a:p>
          <a:p>
            <a:r>
              <a:rPr lang="en-US" dirty="0">
                <a:solidFill>
                  <a:srgbClr val="7C8F97"/>
                </a:solidFill>
              </a:rPr>
              <a:t>Viral</a:t>
            </a:r>
          </a:p>
          <a:p>
            <a:pPr lvl="1"/>
            <a:r>
              <a:rPr lang="en-US" dirty="0">
                <a:solidFill>
                  <a:schemeClr val="bg2"/>
                </a:solidFill>
              </a:rPr>
              <a:t>VZV </a:t>
            </a:r>
          </a:p>
          <a:p>
            <a:pPr lvl="1"/>
            <a:r>
              <a:rPr lang="en-US" dirty="0">
                <a:solidFill>
                  <a:srgbClr val="7C8F97"/>
                </a:solidFill>
              </a:rPr>
              <a:t>HSV </a:t>
            </a:r>
            <a:endParaRPr lang="en-US" dirty="0" smtClean="0">
              <a:solidFill>
                <a:srgbClr val="7C8F97"/>
              </a:solidFill>
            </a:endParaRPr>
          </a:p>
          <a:p>
            <a:pPr lvl="1"/>
            <a:r>
              <a:rPr lang="en-US" dirty="0" smtClean="0">
                <a:solidFill>
                  <a:srgbClr val="7C8F97"/>
                </a:solidFill>
              </a:rPr>
              <a:t>CMV</a:t>
            </a:r>
            <a:endParaRPr lang="en-US" dirty="0">
              <a:solidFill>
                <a:srgbClr val="7C8F97"/>
              </a:solidFill>
            </a:endParaRPr>
          </a:p>
          <a:p>
            <a:pPr lvl="1"/>
            <a:r>
              <a:rPr lang="en-US" dirty="0">
                <a:solidFill>
                  <a:srgbClr val="7C8F97"/>
                </a:solidFill>
              </a:rPr>
              <a:t>HIV </a:t>
            </a:r>
          </a:p>
          <a:p>
            <a:pPr lvl="1"/>
            <a:r>
              <a:rPr lang="en-US" dirty="0">
                <a:solidFill>
                  <a:srgbClr val="7C8F97"/>
                </a:solidFill>
              </a:rPr>
              <a:t>Cryoglobulinemic vasculitis </a:t>
            </a:r>
            <a:r>
              <a:rPr lang="en-US" dirty="0" smtClean="0">
                <a:solidFill>
                  <a:srgbClr val="7C8F97"/>
                </a:solidFill>
              </a:rPr>
              <a:t>– Hep C</a:t>
            </a:r>
            <a:endParaRPr lang="en-US" dirty="0">
              <a:solidFill>
                <a:srgbClr val="7C8F97"/>
              </a:solidFill>
            </a:endParaRPr>
          </a:p>
          <a:p>
            <a:r>
              <a:rPr lang="en-US" dirty="0" smtClean="0"/>
              <a:t>Bacterial</a:t>
            </a:r>
            <a:endParaRPr lang="en-US" dirty="0"/>
          </a:p>
          <a:p>
            <a:pPr lvl="1"/>
            <a:r>
              <a:rPr lang="en-US" dirty="0">
                <a:solidFill>
                  <a:srgbClr val="7C8F97"/>
                </a:solidFill>
              </a:rPr>
              <a:t>Mycobacterium tuberculosis </a:t>
            </a:r>
          </a:p>
          <a:p>
            <a:pPr lvl="1"/>
            <a:r>
              <a:rPr lang="en-US" dirty="0"/>
              <a:t>Spirochete: </a:t>
            </a:r>
            <a:r>
              <a:rPr lang="en-US" b="1" dirty="0"/>
              <a:t>Neurosyphilis</a:t>
            </a:r>
            <a:r>
              <a:rPr lang="en-US" dirty="0"/>
              <a:t> - treponema pallidum; </a:t>
            </a:r>
            <a:r>
              <a:rPr lang="en-US" dirty="0">
                <a:solidFill>
                  <a:srgbClr val="7C8F97"/>
                </a:solidFill>
              </a:rPr>
              <a:t>Lyme - borrelia burgdoferi </a:t>
            </a:r>
          </a:p>
          <a:p>
            <a:r>
              <a:rPr lang="en-US" dirty="0" smtClean="0">
                <a:solidFill>
                  <a:srgbClr val="7C8F97"/>
                </a:solidFill>
              </a:rPr>
              <a:t>Fungal</a:t>
            </a:r>
            <a:endParaRPr lang="en-US" dirty="0">
              <a:solidFill>
                <a:srgbClr val="7C8F97"/>
              </a:solidFill>
            </a:endParaRPr>
          </a:p>
          <a:p>
            <a:pPr lvl="1"/>
            <a:r>
              <a:rPr lang="en-US" dirty="0">
                <a:solidFill>
                  <a:srgbClr val="7C8F97"/>
                </a:solidFill>
              </a:rPr>
              <a:t>Histoplasma </a:t>
            </a:r>
            <a:r>
              <a:rPr lang="en-US" dirty="0" smtClean="0">
                <a:solidFill>
                  <a:srgbClr val="7C8F97"/>
                </a:solidFill>
              </a:rPr>
              <a:t>capsulatum, Coccidioides immitis, Aspergillus</a:t>
            </a:r>
            <a:endParaRPr lang="en-US" dirty="0">
              <a:solidFill>
                <a:srgbClr val="7C8F97"/>
              </a:solidFill>
            </a:endParaRPr>
          </a:p>
          <a:p>
            <a:endParaRPr lang="en-US" b="1" dirty="0" smtClean="0"/>
          </a:p>
          <a:p>
            <a:r>
              <a:rPr lang="en-US" dirty="0" smtClean="0">
                <a:solidFill>
                  <a:srgbClr val="7C8F97"/>
                </a:solidFill>
              </a:rPr>
              <a:t>Toxic/Metabolic</a:t>
            </a:r>
          </a:p>
          <a:p>
            <a:pPr lvl="1"/>
            <a:r>
              <a:rPr lang="en-US" dirty="0" smtClean="0">
                <a:solidFill>
                  <a:srgbClr val="7C8F97"/>
                </a:solidFill>
              </a:rPr>
              <a:t>Substance abuse</a:t>
            </a:r>
          </a:p>
          <a:p>
            <a:pPr lvl="1"/>
            <a:r>
              <a:rPr lang="en-US" dirty="0" smtClean="0">
                <a:solidFill>
                  <a:srgbClr val="7C8F97"/>
                </a:solidFill>
              </a:rPr>
              <a:t>Electrolyte abnormalities </a:t>
            </a:r>
          </a:p>
          <a:p>
            <a:pPr lvl="1"/>
            <a:r>
              <a:rPr lang="en-US" dirty="0" smtClean="0">
                <a:solidFill>
                  <a:srgbClr val="7C8F97"/>
                </a:solidFill>
              </a:rPr>
              <a:t>Heavy metals poisoning </a:t>
            </a:r>
          </a:p>
          <a:p>
            <a:r>
              <a:rPr lang="en-US" b="1" dirty="0" smtClean="0"/>
              <a:t>Autoimmune</a:t>
            </a:r>
          </a:p>
          <a:p>
            <a:pPr lvl="1"/>
            <a:r>
              <a:rPr lang="en-US" dirty="0" smtClean="0">
                <a:solidFill>
                  <a:srgbClr val="7C8F97"/>
                </a:solidFill>
              </a:rPr>
              <a:t>Neurosarcoidosis</a:t>
            </a:r>
          </a:p>
          <a:p>
            <a:pPr lvl="1"/>
            <a:r>
              <a:rPr lang="en-US" b="1" dirty="0" smtClean="0"/>
              <a:t>Primary Angiitis of the CNS</a:t>
            </a:r>
          </a:p>
          <a:p>
            <a:pPr lvl="1"/>
            <a:r>
              <a:rPr lang="en-US" dirty="0" smtClean="0">
                <a:solidFill>
                  <a:schemeClr val="bg2"/>
                </a:solidFill>
              </a:rPr>
              <a:t>Vasculitis 2/2 autoimmune condition</a:t>
            </a:r>
          </a:p>
          <a:p>
            <a:pPr lvl="1"/>
            <a:r>
              <a:rPr lang="en-US" dirty="0" smtClean="0">
                <a:solidFill>
                  <a:srgbClr val="7C8F97"/>
                </a:solidFill>
              </a:rPr>
              <a:t>Hashimoto’s encephalopathy </a:t>
            </a:r>
          </a:p>
          <a:p>
            <a:r>
              <a:rPr lang="en-US" dirty="0" smtClean="0"/>
              <a:t>Mets/</a:t>
            </a:r>
            <a:r>
              <a:rPr lang="en-US" b="1" dirty="0" smtClean="0"/>
              <a:t>Neoplastic</a:t>
            </a:r>
          </a:p>
          <a:p>
            <a:pPr lvl="1"/>
            <a:r>
              <a:rPr lang="en-US" dirty="0" smtClean="0">
                <a:solidFill>
                  <a:srgbClr val="7C8F97"/>
                </a:solidFill>
              </a:rPr>
              <a:t>Metastatic cancer</a:t>
            </a:r>
          </a:p>
          <a:p>
            <a:pPr lvl="1"/>
            <a:r>
              <a:rPr lang="en-US" dirty="0" smtClean="0">
                <a:solidFill>
                  <a:srgbClr val="7C8F97"/>
                </a:solidFill>
              </a:rPr>
              <a:t>Paraneoplastic limbic encephalitis </a:t>
            </a:r>
          </a:p>
          <a:p>
            <a:pPr lvl="1"/>
            <a:r>
              <a:rPr lang="en-US" b="1" dirty="0" smtClean="0"/>
              <a:t>Intravascular lymphoma</a:t>
            </a:r>
          </a:p>
          <a:p>
            <a:pPr lvl="1"/>
            <a:r>
              <a:rPr lang="en-US" dirty="0" smtClean="0">
                <a:solidFill>
                  <a:schemeClr val="bg2"/>
                </a:solidFill>
              </a:rPr>
              <a:t>Primary CNS lymphoma</a:t>
            </a:r>
          </a:p>
          <a:p>
            <a:r>
              <a:rPr lang="en-US" dirty="0" smtClean="0">
                <a:solidFill>
                  <a:srgbClr val="7C8F97"/>
                </a:solidFill>
              </a:rPr>
              <a:t>Iatrogenic</a:t>
            </a:r>
          </a:p>
          <a:p>
            <a:r>
              <a:rPr lang="en-US" dirty="0" smtClean="0">
                <a:solidFill>
                  <a:srgbClr val="7C8F97"/>
                </a:solidFill>
              </a:rPr>
              <a:t>Neurodegenerative</a:t>
            </a:r>
          </a:p>
          <a:p>
            <a:r>
              <a:rPr lang="en-US" dirty="0" smtClean="0">
                <a:solidFill>
                  <a:srgbClr val="7C8F97"/>
                </a:solidFill>
              </a:rPr>
              <a:t>Epilepsy </a:t>
            </a:r>
            <a:endParaRPr lang="en-US" dirty="0">
              <a:solidFill>
                <a:srgbClr val="7C8F97"/>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15896267"/>
      </p:ext>
    </p:extLst>
  </p:cSld>
  <p:clrMapOvr>
    <a:masterClrMapping/>
  </p:clrMapOvr>
  <mc:AlternateContent xmlns:mc="http://schemas.openxmlformats.org/markup-compatibility/2006" xmlns:p14="http://schemas.microsoft.com/office/powerpoint/2010/main">
    <mc:Choice Requires="p14">
      <p:transition spd="slow" p14:dur="2000" advTm="8897"/>
    </mc:Choice>
    <mc:Fallback xmlns="">
      <p:transition spd="slow" advTm="8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728346" y="1792697"/>
            <a:ext cx="7517130" cy="4272824"/>
          </a:xfrm>
        </p:spPr>
        <p:txBody>
          <a:bodyPr>
            <a:normAutofit lnSpcReduction="10000"/>
          </a:bodyPr>
          <a:lstStyle/>
          <a:p>
            <a:r>
              <a:rPr lang="en-US" dirty="0" smtClean="0"/>
              <a:t>Differential Diagnoses</a:t>
            </a:r>
          </a:p>
          <a:p>
            <a:pPr lvl="1"/>
            <a:r>
              <a:rPr lang="en-US" dirty="0" smtClean="0"/>
              <a:t>Infectious – Neurosyphilis</a:t>
            </a:r>
          </a:p>
          <a:p>
            <a:pPr lvl="1"/>
            <a:r>
              <a:rPr lang="en-US" dirty="0" smtClean="0"/>
              <a:t>Inflammatory – Primary Angiitis of the CNS</a:t>
            </a:r>
          </a:p>
          <a:p>
            <a:pPr lvl="1"/>
            <a:r>
              <a:rPr lang="en-US" dirty="0" smtClean="0"/>
              <a:t>Neoplastic – Intravascular Lymphoma</a:t>
            </a:r>
          </a:p>
          <a:p>
            <a:r>
              <a:rPr lang="en-US" dirty="0" smtClean="0"/>
              <a:t>Based on age, rapid progression, MRI and CSF findings - intravascular lymphoma appears possible but must rule out infectious processes in terms of treatment choice. </a:t>
            </a:r>
          </a:p>
          <a:p>
            <a:r>
              <a:rPr lang="en-US" dirty="0" smtClean="0"/>
              <a:t>Brain biopsy is needed to determine the final diagnosis </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61501694"/>
      </p:ext>
    </p:extLst>
  </p:cSld>
  <p:clrMapOvr>
    <a:masterClrMapping/>
  </p:clrMapOvr>
  <mc:AlternateContent xmlns:mc="http://schemas.openxmlformats.org/markup-compatibility/2006" xmlns:p14="http://schemas.microsoft.com/office/powerpoint/2010/main">
    <mc:Choice Requires="p14">
      <p:transition spd="slow" p14:dur="2000" advTm="37021"/>
    </mc:Choice>
    <mc:Fallback xmlns="">
      <p:transition spd="slow" advTm="37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6964" y="313597"/>
            <a:ext cx="6076449" cy="705933"/>
          </a:xfrm>
        </p:spPr>
        <p:txBody>
          <a:bodyPr>
            <a:normAutofit fontScale="90000"/>
          </a:bodyPr>
          <a:lstStyle/>
          <a:p>
            <a:r>
              <a:rPr lang="en-US" dirty="0" smtClean="0"/>
              <a:t>References</a:t>
            </a:r>
            <a:endParaRPr lang="en-US" dirty="0"/>
          </a:p>
        </p:txBody>
      </p:sp>
      <p:sp>
        <p:nvSpPr>
          <p:cNvPr id="3" name="Content Placeholder 2"/>
          <p:cNvSpPr>
            <a:spLocks noGrp="1"/>
          </p:cNvSpPr>
          <p:nvPr>
            <p:ph idx="1"/>
          </p:nvPr>
        </p:nvSpPr>
        <p:spPr>
          <a:xfrm>
            <a:off x="358588" y="1914611"/>
            <a:ext cx="7945785" cy="4034699"/>
          </a:xfrm>
        </p:spPr>
        <p:txBody>
          <a:bodyPr>
            <a:noAutofit/>
          </a:bodyPr>
          <a:lstStyle/>
          <a:p>
            <a:pPr marL="228600" indent="-228600">
              <a:lnSpc>
                <a:spcPct val="80000"/>
              </a:lnSpc>
              <a:spcBef>
                <a:spcPts val="800"/>
              </a:spcBef>
              <a:buFont typeface="+mj-lt"/>
              <a:buAutoNum type="arabicPeriod"/>
            </a:pPr>
            <a:r>
              <a:rPr lang="en-US" sz="1100" dirty="0" smtClean="0"/>
              <a:t>      </a:t>
            </a:r>
            <a:r>
              <a:rPr lang="en-US" sz="1100" dirty="0" err="1" smtClean="0"/>
              <a:t>Behrouz</a:t>
            </a:r>
            <a:r>
              <a:rPr lang="en-US" sz="1100" dirty="0" smtClean="0"/>
              <a:t>, et al; Meningovascular Syphilis, Revisiting an Old Adversary; Practical Neurology; July/August 2-11. 32-37</a:t>
            </a:r>
          </a:p>
          <a:p>
            <a:pPr marL="457200" indent="-457200">
              <a:lnSpc>
                <a:spcPct val="80000"/>
              </a:lnSpc>
              <a:spcBef>
                <a:spcPts val="800"/>
              </a:spcBef>
              <a:buFont typeface="+mj-lt"/>
              <a:buAutoNum type="arabicPeriod"/>
            </a:pPr>
            <a:r>
              <a:rPr lang="en-US" sz="1100" dirty="0" err="1" smtClean="0"/>
              <a:t>Hundsberger</a:t>
            </a:r>
            <a:r>
              <a:rPr lang="en-US" sz="1100" dirty="0" smtClean="0"/>
              <a:t> </a:t>
            </a:r>
            <a:r>
              <a:rPr lang="en-US" sz="1100" dirty="0"/>
              <a:t>T, </a:t>
            </a:r>
            <a:r>
              <a:rPr lang="en-US" sz="1100" dirty="0" err="1"/>
              <a:t>Cogliatti</a:t>
            </a:r>
            <a:r>
              <a:rPr lang="en-US" sz="1100" dirty="0"/>
              <a:t> S, </a:t>
            </a:r>
            <a:r>
              <a:rPr lang="en-US" sz="1100" dirty="0" err="1"/>
              <a:t>Kleger</a:t>
            </a:r>
            <a:r>
              <a:rPr lang="en-US" sz="1100" dirty="0"/>
              <a:t> G-R, et al. Intravascular Lymphoma Mimicking Cerebral Stroke: Report of Two Cases. </a:t>
            </a:r>
            <a:r>
              <a:rPr lang="en-US" sz="1100" i="1" dirty="0"/>
              <a:t>Case Reports in Neurology</a:t>
            </a:r>
            <a:r>
              <a:rPr lang="en-US" sz="1100" dirty="0"/>
              <a:t>. 2011;3(3):278-283. doi:10.1159/000334130</a:t>
            </a:r>
            <a:r>
              <a:rPr lang="en-US" sz="1100" dirty="0" smtClean="0"/>
              <a:t>.</a:t>
            </a:r>
          </a:p>
          <a:p>
            <a:pPr marL="457200" indent="-457200">
              <a:lnSpc>
                <a:spcPct val="80000"/>
              </a:lnSpc>
              <a:spcBef>
                <a:spcPts val="800"/>
              </a:spcBef>
              <a:buFont typeface="+mj-lt"/>
              <a:buAutoNum type="arabicPeriod"/>
            </a:pPr>
            <a:r>
              <a:rPr lang="en-US" sz="1100" dirty="0" smtClean="0"/>
              <a:t>BRAIN: </a:t>
            </a:r>
            <a:r>
              <a:rPr lang="en-US" sz="1100" i="1" dirty="0" smtClean="0"/>
              <a:t>Debbie </a:t>
            </a:r>
            <a:r>
              <a:rPr lang="en-US" sz="1100" i="1" dirty="0"/>
              <a:t>K. Song, Nicholas M. </a:t>
            </a:r>
            <a:r>
              <a:rPr lang="en-US" sz="1100" i="1" dirty="0" err="1"/>
              <a:t>Boulis</a:t>
            </a:r>
            <a:r>
              <a:rPr lang="en-US" sz="1100" i="1" dirty="0"/>
              <a:t>, Paul E. </a:t>
            </a:r>
            <a:r>
              <a:rPr lang="en-US" sz="1100" i="1" dirty="0" err="1"/>
              <a:t>McKeever</a:t>
            </a:r>
            <a:r>
              <a:rPr lang="en-US" sz="1100" i="1" dirty="0"/>
              <a:t>, and Douglas J. </a:t>
            </a:r>
            <a:r>
              <a:rPr lang="en-US" sz="1100" i="1" dirty="0" smtClean="0"/>
              <a:t>Quint; </a:t>
            </a:r>
            <a:r>
              <a:rPr lang="en-US" sz="1100" dirty="0" err="1" smtClean="0"/>
              <a:t>Angiotropic</a:t>
            </a:r>
            <a:r>
              <a:rPr lang="en-US" sz="1100" dirty="0" smtClean="0"/>
              <a:t> </a:t>
            </a:r>
            <a:r>
              <a:rPr lang="en-US" sz="1100" dirty="0"/>
              <a:t>Large Cell Lymphoma with Imaging Characteristics of CNS </a:t>
            </a:r>
            <a:r>
              <a:rPr lang="en-US" sz="1100" dirty="0" smtClean="0"/>
              <a:t>Vasculitis; </a:t>
            </a:r>
            <a:r>
              <a:rPr lang="de-DE" sz="1100" dirty="0" smtClean="0"/>
              <a:t>AJNR </a:t>
            </a:r>
            <a:r>
              <a:rPr lang="de-DE" sz="1100" dirty="0"/>
              <a:t>Am J </a:t>
            </a:r>
            <a:r>
              <a:rPr lang="de-DE" sz="1100" dirty="0" err="1"/>
              <a:t>Neuroradiol</a:t>
            </a:r>
            <a:r>
              <a:rPr lang="de-DE" sz="1100" dirty="0"/>
              <a:t> 2002 23: 239-</a:t>
            </a:r>
            <a:r>
              <a:rPr lang="de-DE" sz="1100" dirty="0" smtClean="0"/>
              <a:t>242</a:t>
            </a:r>
            <a:endParaRPr lang="en-US" sz="1100" dirty="0"/>
          </a:p>
          <a:p>
            <a:pPr marL="457200" indent="-457200">
              <a:lnSpc>
                <a:spcPct val="80000"/>
              </a:lnSpc>
              <a:spcBef>
                <a:spcPts val="800"/>
              </a:spcBef>
              <a:buFont typeface="+mj-lt"/>
              <a:buAutoNum type="arabicPeriod"/>
            </a:pPr>
            <a:r>
              <a:rPr lang="en-US" sz="1100" dirty="0"/>
              <a:t>J M </a:t>
            </a:r>
            <a:r>
              <a:rPr lang="en-US" sz="1100" dirty="0" err="1"/>
              <a:t>Baehring</a:t>
            </a:r>
            <a:r>
              <a:rPr lang="en-US" sz="1100" dirty="0"/>
              <a:t>, C </a:t>
            </a:r>
            <a:r>
              <a:rPr lang="en-US" sz="1100" dirty="0" err="1"/>
              <a:t>Henchcliffe</a:t>
            </a:r>
            <a:r>
              <a:rPr lang="en-US" sz="1100" dirty="0"/>
              <a:t>, C J </a:t>
            </a:r>
            <a:r>
              <a:rPr lang="en-US" sz="1100" dirty="0" err="1"/>
              <a:t>Ledezma</a:t>
            </a:r>
            <a:r>
              <a:rPr lang="en-US" sz="1100" dirty="0"/>
              <a:t>, R Fulbright, F H Hochberg; Intravascular lymphoma: magnetic resonance imaging correlates of disease dynamics within the central nervous </a:t>
            </a:r>
            <a:r>
              <a:rPr lang="en-US" sz="1100" dirty="0" smtClean="0"/>
              <a:t>system; </a:t>
            </a:r>
            <a:r>
              <a:rPr lang="pl-PL" sz="1100" i="1" dirty="0" smtClean="0"/>
              <a:t>J </a:t>
            </a:r>
            <a:r>
              <a:rPr lang="pl-PL" sz="1100" i="1" dirty="0" err="1"/>
              <a:t>Neurol</a:t>
            </a:r>
            <a:r>
              <a:rPr lang="pl-PL" sz="1100" i="1" dirty="0"/>
              <a:t> </a:t>
            </a:r>
            <a:r>
              <a:rPr lang="pl-PL" sz="1100" i="1" dirty="0" err="1"/>
              <a:t>Neurosurg</a:t>
            </a:r>
            <a:r>
              <a:rPr lang="pl-PL" sz="1100" i="1" dirty="0"/>
              <a:t> Psychiatry</a:t>
            </a:r>
            <a:r>
              <a:rPr lang="pl-PL" sz="1100" dirty="0"/>
              <a:t> 2005;76:4 540-544 doi:10.1136/jnnp.</a:t>
            </a:r>
            <a:r>
              <a:rPr lang="pl-PL" sz="1100" dirty="0" smtClean="0"/>
              <a:t>2003.033662</a:t>
            </a:r>
          </a:p>
          <a:p>
            <a:pPr marL="457200" indent="-457200">
              <a:lnSpc>
                <a:spcPct val="80000"/>
              </a:lnSpc>
              <a:spcBef>
                <a:spcPts val="800"/>
              </a:spcBef>
              <a:buFont typeface="+mj-lt"/>
              <a:buAutoNum type="arabicPeriod"/>
            </a:pPr>
            <a:r>
              <a:rPr lang="pl-PL" sz="1100" dirty="0" err="1" smtClean="0"/>
              <a:t>Zuckerman</a:t>
            </a:r>
            <a:r>
              <a:rPr lang="pl-PL" sz="1100" dirty="0" smtClean="0"/>
              <a:t>, et a; </a:t>
            </a:r>
            <a:r>
              <a:rPr lang="pl-PL" sz="1100" dirty="0" err="1" smtClean="0"/>
              <a:t>Intravascular</a:t>
            </a:r>
            <a:r>
              <a:rPr lang="pl-PL" sz="1100" dirty="0" smtClean="0"/>
              <a:t> </a:t>
            </a:r>
            <a:r>
              <a:rPr lang="pl-PL" sz="1100" dirty="0" err="1" smtClean="0"/>
              <a:t>Lymphoma</a:t>
            </a:r>
            <a:r>
              <a:rPr lang="pl-PL" sz="1100" dirty="0" smtClean="0"/>
              <a:t>, The </a:t>
            </a:r>
            <a:r>
              <a:rPr lang="pl-PL" sz="1100" dirty="0" err="1" smtClean="0"/>
              <a:t>Oncologist’s</a:t>
            </a:r>
            <a:r>
              <a:rPr lang="pl-PL" sz="1100" dirty="0"/>
              <a:t> </a:t>
            </a:r>
            <a:r>
              <a:rPr lang="pl-PL" sz="1100" dirty="0" smtClean="0"/>
              <a:t>Great Imitator, </a:t>
            </a:r>
            <a:r>
              <a:rPr lang="pl-PL" sz="1100" i="1" dirty="0" smtClean="0"/>
              <a:t>The </a:t>
            </a:r>
            <a:r>
              <a:rPr lang="pl-PL" sz="1100" i="1" dirty="0" err="1" smtClean="0"/>
              <a:t>Oncologist</a:t>
            </a:r>
            <a:r>
              <a:rPr lang="pl-PL" sz="1100" i="1" dirty="0" smtClean="0"/>
              <a:t>, </a:t>
            </a:r>
            <a:r>
              <a:rPr lang="pl-PL" sz="1100" dirty="0" smtClean="0"/>
              <a:t>May 2006 vol 11, no 5, 496-502</a:t>
            </a:r>
            <a:endParaRPr lang="pl-PL" sz="1100" dirty="0"/>
          </a:p>
          <a:p>
            <a:pPr marL="457200" indent="-457200">
              <a:lnSpc>
                <a:spcPct val="80000"/>
              </a:lnSpc>
              <a:spcBef>
                <a:spcPts val="800"/>
              </a:spcBef>
              <a:buFont typeface="+mj-lt"/>
              <a:buAutoNum type="arabicPeriod"/>
            </a:pPr>
            <a:r>
              <a:rPr lang="en-US" sz="1100" dirty="0" smtClean="0"/>
              <a:t>Stephanie </a:t>
            </a:r>
            <a:r>
              <a:rPr lang="en-US" sz="1100" dirty="0" err="1"/>
              <a:t>Lessig</a:t>
            </a:r>
            <a:r>
              <a:rPr lang="en-US" sz="1100" dirty="0"/>
              <a:t> and Evelyn </a:t>
            </a:r>
            <a:r>
              <a:rPr lang="en-US" sz="1100" dirty="0" err="1"/>
              <a:t>Tecoma</a:t>
            </a:r>
            <a:r>
              <a:rPr lang="en-US" sz="1100" dirty="0"/>
              <a:t>; Perils of the </a:t>
            </a:r>
            <a:r>
              <a:rPr lang="en-US" sz="1100" dirty="0" err="1"/>
              <a:t>prozone</a:t>
            </a:r>
            <a:r>
              <a:rPr lang="en-US" sz="1100" dirty="0"/>
              <a:t> reaction: Neurosyphilis presenting as an RPR-negative subacute </a:t>
            </a:r>
            <a:r>
              <a:rPr lang="en-US" sz="1100" dirty="0" smtClean="0"/>
              <a:t>dementia; March </a:t>
            </a:r>
            <a:r>
              <a:rPr lang="en-US" sz="1100" dirty="0"/>
              <a:t>14, 2006 66:5 777doi:10.1212/01.wnl.0000201187.17578.49 ; doi:10.1212/01.wnl.0000201187.17578.49 1526-</a:t>
            </a:r>
            <a:r>
              <a:rPr lang="en-US" sz="1100" dirty="0" smtClean="0"/>
              <a:t>632X</a:t>
            </a:r>
          </a:p>
          <a:p>
            <a:pPr marL="457200" indent="-457200">
              <a:lnSpc>
                <a:spcPct val="80000"/>
              </a:lnSpc>
              <a:spcBef>
                <a:spcPts val="800"/>
              </a:spcBef>
              <a:buFont typeface="+mj-lt"/>
              <a:buAutoNum type="arabicPeriod"/>
            </a:pPr>
            <a:r>
              <a:rPr lang="en-US" sz="1100" dirty="0"/>
              <a:t>J. W. Lee, M. </a:t>
            </a:r>
            <a:r>
              <a:rPr lang="en-US" sz="1100" dirty="0" err="1"/>
              <a:t>Wilck</a:t>
            </a:r>
            <a:r>
              <a:rPr lang="en-US" sz="1100" dirty="0"/>
              <a:t>, and N. </a:t>
            </a:r>
            <a:r>
              <a:rPr lang="en-US" sz="1100" dirty="0" err="1"/>
              <a:t>Venna</a:t>
            </a:r>
            <a:r>
              <a:rPr lang="en-US" sz="1100" dirty="0"/>
              <a:t>; Dementia due to neurosyphilis with persistently negative CSF </a:t>
            </a:r>
            <a:r>
              <a:rPr lang="en-US" sz="1100" dirty="0" smtClean="0"/>
              <a:t>VDRL; December </a:t>
            </a:r>
            <a:r>
              <a:rPr lang="en-US" sz="1100" dirty="0"/>
              <a:t>13, 2005 65:11 1838doi:10.1212/01.wnl.0000187082.92497.95 ; doi:10.1212/01.wnl.0000187082.92497.95 1526-</a:t>
            </a:r>
            <a:r>
              <a:rPr lang="en-US" sz="1100" dirty="0" smtClean="0"/>
              <a:t>632X</a:t>
            </a:r>
          </a:p>
          <a:p>
            <a:pPr marL="457200" indent="-457200">
              <a:lnSpc>
                <a:spcPct val="80000"/>
              </a:lnSpc>
              <a:spcBef>
                <a:spcPts val="800"/>
              </a:spcBef>
              <a:buFont typeface="+mj-lt"/>
              <a:buAutoNum type="arabicPeriod"/>
            </a:pPr>
            <a:r>
              <a:rPr lang="en-US" sz="1100" dirty="0"/>
              <a:t>Siva, </a:t>
            </a:r>
            <a:r>
              <a:rPr lang="en-US" sz="1100" dirty="0" err="1"/>
              <a:t>Aksel</a:t>
            </a:r>
            <a:r>
              <a:rPr lang="en-US" sz="1100" dirty="0"/>
              <a:t>; </a:t>
            </a:r>
            <a:r>
              <a:rPr lang="en-US" sz="1100" dirty="0" smtClean="0"/>
              <a:t>Vasculitis of the Nervous System; Journal </a:t>
            </a:r>
            <a:r>
              <a:rPr lang="en-US" sz="1100" dirty="0"/>
              <a:t>of Neurology, ISSN 0340-5354, 06/2001, Volume 248, Issue 6, pp. 451 </a:t>
            </a:r>
            <a:r>
              <a:rPr lang="en-US" sz="1100" dirty="0" smtClean="0"/>
              <a:t>– 468</a:t>
            </a:r>
          </a:p>
          <a:p>
            <a:pPr marL="457200" indent="-457200">
              <a:lnSpc>
                <a:spcPct val="80000"/>
              </a:lnSpc>
              <a:spcBef>
                <a:spcPts val="800"/>
              </a:spcBef>
              <a:buFont typeface="+mj-lt"/>
              <a:buAutoNum type="arabicPeriod"/>
            </a:pPr>
            <a:r>
              <a:rPr lang="en-US" sz="1100" dirty="0" smtClean="0"/>
              <a:t>The </a:t>
            </a:r>
            <a:r>
              <a:rPr lang="en-US" sz="1100" dirty="0"/>
              <a:t>Performance of Cerebrospinal Fluid Treponemal-Specific Antibody Tests in Neurosyphilis: A Systematic </a:t>
            </a:r>
            <a:r>
              <a:rPr lang="en-US" sz="1100" dirty="0" smtClean="0"/>
              <a:t>Review.; </a:t>
            </a:r>
            <a:r>
              <a:rPr lang="en-US" sz="1100" i="1" dirty="0" smtClean="0"/>
              <a:t>Sexually </a:t>
            </a:r>
            <a:r>
              <a:rPr lang="en-US" sz="1100" i="1" dirty="0"/>
              <a:t>Transmitted Diseases. 39(4):291-297, April 2012.	</a:t>
            </a:r>
            <a:endParaRPr lang="en-US" sz="1100"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28309078"/>
      </p:ext>
    </p:extLst>
  </p:cSld>
  <p:clrMapOvr>
    <a:masterClrMapping/>
  </p:clrMapOvr>
  <mc:AlternateContent xmlns:mc="http://schemas.openxmlformats.org/markup-compatibility/2006" xmlns:p14="http://schemas.microsoft.com/office/powerpoint/2010/main">
    <mc:Choice Requires="p14">
      <p:transition spd="slow" p14:dur="2000" advTm="2392"/>
    </mc:Choice>
    <mc:Fallback xmlns="">
      <p:transition spd="slow" advTm="2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a:xfrm>
            <a:off x="549223" y="1832794"/>
            <a:ext cx="7345363" cy="3931920"/>
          </a:xfrm>
        </p:spPr>
        <p:txBody>
          <a:bodyPr>
            <a:normAutofit fontScale="55000" lnSpcReduction="20000"/>
          </a:bodyPr>
          <a:lstStyle/>
          <a:p>
            <a:pPr marL="457200" indent="-457200">
              <a:lnSpc>
                <a:spcPct val="80000"/>
              </a:lnSpc>
              <a:spcBef>
                <a:spcPts val="800"/>
              </a:spcBef>
              <a:buFont typeface="+mj-lt"/>
              <a:buAutoNum type="arabicPeriod" startAt="10"/>
            </a:pPr>
            <a:r>
              <a:rPr lang="hu-HU" dirty="0"/>
              <a:t>Czarnowska-Cubala et al; MR Findings in Neurosyphilis – A literature review with a focus on a practical approach to neuroimaging; </a:t>
            </a:r>
            <a:r>
              <a:rPr lang="hu-HU" i="1" dirty="0"/>
              <a:t>Psychiatria Danubina, 2013; Vol. 25, Suppl. 2, pp 153–157 </a:t>
            </a:r>
          </a:p>
          <a:p>
            <a:pPr marL="457200" indent="-457200">
              <a:lnSpc>
                <a:spcPct val="80000"/>
              </a:lnSpc>
              <a:spcBef>
                <a:spcPts val="800"/>
              </a:spcBef>
              <a:buFont typeface="+mj-lt"/>
              <a:buAutoNum type="arabicPeriod" startAt="10"/>
            </a:pPr>
            <a:r>
              <a:rPr lang="en-US" dirty="0" err="1"/>
              <a:t>Javaud</a:t>
            </a:r>
            <a:r>
              <a:rPr lang="en-US" dirty="0"/>
              <a:t> NN. Tuberculous cerebral vasculitis: retrospective study of 10 cases. European journal of internal medicine. 2011-12-01;22:e99-e104.</a:t>
            </a:r>
          </a:p>
          <a:p>
            <a:pPr marL="457200" indent="-457200">
              <a:lnSpc>
                <a:spcPct val="80000"/>
              </a:lnSpc>
              <a:spcBef>
                <a:spcPts val="800"/>
              </a:spcBef>
              <a:buFont typeface="+mj-lt"/>
              <a:buAutoNum type="arabicPeriod" startAt="10"/>
            </a:pPr>
            <a:r>
              <a:rPr lang="en-US" dirty="0"/>
              <a:t>Andrew N. </a:t>
            </a:r>
            <a:r>
              <a:rPr lang="en-US" dirty="0" err="1"/>
              <a:t>Russman</a:t>
            </a:r>
            <a:r>
              <a:rPr lang="en-US" dirty="0"/>
              <a:t>, DO; Richard J. Lederman, MD, PhD et al; Multifocal Varicella-Zoster Virus Vasculopathy Without Rash; </a:t>
            </a:r>
            <a:r>
              <a:rPr lang="de-DE" i="1" dirty="0" err="1"/>
              <a:t>Arch</a:t>
            </a:r>
            <a:r>
              <a:rPr lang="de-DE" i="1" dirty="0"/>
              <a:t> </a:t>
            </a:r>
            <a:r>
              <a:rPr lang="de-DE" i="1" dirty="0" err="1"/>
              <a:t>Neurol</a:t>
            </a:r>
            <a:r>
              <a:rPr lang="de-DE" i="1" dirty="0"/>
              <a:t>. </a:t>
            </a:r>
            <a:r>
              <a:rPr lang="de-DE" dirty="0"/>
              <a:t>2003;60(11):1607-1609. doi:10.1001/archneur.60.11.1607.; JAMA neurology</a:t>
            </a:r>
          </a:p>
          <a:p>
            <a:pPr marL="457200" indent="-457200">
              <a:lnSpc>
                <a:spcPct val="80000"/>
              </a:lnSpc>
              <a:spcBef>
                <a:spcPts val="800"/>
              </a:spcBef>
              <a:buFont typeface="+mj-lt"/>
              <a:buAutoNum type="arabicPeriod" startAt="10"/>
            </a:pPr>
            <a:r>
              <a:rPr lang="en-US" dirty="0" err="1"/>
              <a:t>Gilden</a:t>
            </a:r>
            <a:r>
              <a:rPr lang="en-US" dirty="0"/>
              <a:t> D, </a:t>
            </a:r>
            <a:r>
              <a:rPr lang="en-US" dirty="0" err="1"/>
              <a:t>Cohrs</a:t>
            </a:r>
            <a:r>
              <a:rPr lang="en-US" dirty="0"/>
              <a:t> RJ, </a:t>
            </a:r>
            <a:r>
              <a:rPr lang="en-US" dirty="0" err="1"/>
              <a:t>Mahalingam</a:t>
            </a:r>
            <a:r>
              <a:rPr lang="en-US" dirty="0"/>
              <a:t> R, Nagel MA. Varicella zoster virus </a:t>
            </a:r>
            <a:r>
              <a:rPr lang="en-US" dirty="0" err="1"/>
              <a:t>vasculopathies</a:t>
            </a:r>
            <a:r>
              <a:rPr lang="en-US" dirty="0"/>
              <a:t>: diverse clinical manifestations, laboratory features, pathogenesis, and treatment. </a:t>
            </a:r>
            <a:r>
              <a:rPr lang="en-US" i="1" dirty="0"/>
              <a:t>Lancet neurology</a:t>
            </a:r>
            <a:r>
              <a:rPr lang="en-US" dirty="0"/>
              <a:t>. 2009;8(8):731. doi:10.1016/S1474-4422(09)70134-6.</a:t>
            </a:r>
          </a:p>
          <a:p>
            <a:pPr marL="457200" indent="-457200">
              <a:lnSpc>
                <a:spcPct val="80000"/>
              </a:lnSpc>
              <a:spcBef>
                <a:spcPts val="800"/>
              </a:spcBef>
              <a:buFont typeface="+mj-lt"/>
              <a:buAutoNum type="arabicPeriod" startAt="10"/>
            </a:pPr>
            <a:r>
              <a:rPr lang="en-US" dirty="0"/>
              <a:t>Alba MA, </a:t>
            </a:r>
            <a:r>
              <a:rPr lang="en-US" dirty="0" err="1"/>
              <a:t>Espígol-Frigolé</a:t>
            </a:r>
            <a:r>
              <a:rPr lang="en-US" dirty="0"/>
              <a:t> G, </a:t>
            </a:r>
            <a:r>
              <a:rPr lang="en-US" dirty="0" err="1"/>
              <a:t>Prieto</a:t>
            </a:r>
            <a:r>
              <a:rPr lang="en-US" dirty="0"/>
              <a:t>-González S, et al. Central Nervous System Vasculitis: Still More Questions than Answers. </a:t>
            </a:r>
            <a:r>
              <a:rPr lang="en-US" i="1" dirty="0"/>
              <a:t>Current Neuropharmacology</a:t>
            </a:r>
            <a:r>
              <a:rPr lang="en-US" dirty="0"/>
              <a:t>. 2011;9(3):437-448. doi:10.2174/157015911796557920.</a:t>
            </a:r>
          </a:p>
          <a:p>
            <a:pPr marL="457200" indent="-457200">
              <a:lnSpc>
                <a:spcPct val="80000"/>
              </a:lnSpc>
              <a:spcBef>
                <a:spcPts val="800"/>
              </a:spcBef>
              <a:buFont typeface="+mj-lt"/>
              <a:buAutoNum type="arabicPeriod" startAt="10"/>
            </a:pPr>
            <a:r>
              <a:rPr lang="en-US" dirty="0" err="1"/>
              <a:t>Salvarani</a:t>
            </a:r>
            <a:r>
              <a:rPr lang="en-US" dirty="0"/>
              <a:t> C, et al. Primary central nervous system vasculitis, analysis of 101 patients. Ann. Neurol. 2007;62:442–451. </a:t>
            </a:r>
          </a:p>
          <a:p>
            <a:pPr marL="457200" indent="-457200">
              <a:lnSpc>
                <a:spcPct val="80000"/>
              </a:lnSpc>
              <a:spcBef>
                <a:spcPts val="800"/>
              </a:spcBef>
              <a:buFont typeface="+mj-lt"/>
              <a:buAutoNum type="arabicPeriod" startAt="10"/>
            </a:pPr>
            <a:r>
              <a:rPr lang="en-US" dirty="0"/>
              <a:t>J A </a:t>
            </a:r>
            <a:r>
              <a:rPr lang="en-US" dirty="0" err="1"/>
              <a:t>DiGiuseppe</a:t>
            </a:r>
            <a:r>
              <a:rPr lang="en-US" dirty="0"/>
              <a:t>, et al. Intravascular </a:t>
            </a:r>
            <a:r>
              <a:rPr lang="en-US" dirty="0" err="1"/>
              <a:t>lymphomatosis</a:t>
            </a:r>
            <a:r>
              <a:rPr lang="en-US" dirty="0"/>
              <a:t>: a </a:t>
            </a:r>
            <a:r>
              <a:rPr lang="en-US" dirty="0" err="1"/>
              <a:t>clinicopathologic</a:t>
            </a:r>
            <a:r>
              <a:rPr lang="en-US" dirty="0"/>
              <a:t> study of 10 cases and assessment of response to chemotherapy; </a:t>
            </a:r>
            <a:r>
              <a:rPr lang="cs-CZ" i="1" dirty="0" err="1"/>
              <a:t>Journal</a:t>
            </a:r>
            <a:r>
              <a:rPr lang="cs-CZ" i="1" dirty="0"/>
              <a:t> </a:t>
            </a:r>
            <a:r>
              <a:rPr lang="cs-CZ" i="1" dirty="0" err="1"/>
              <a:t>of</a:t>
            </a:r>
            <a:r>
              <a:rPr lang="cs-CZ" i="1" dirty="0"/>
              <a:t> </a:t>
            </a:r>
            <a:r>
              <a:rPr lang="cs-CZ" i="1" dirty="0" err="1"/>
              <a:t>Clinical</a:t>
            </a:r>
            <a:r>
              <a:rPr lang="cs-CZ" i="1" dirty="0"/>
              <a:t> </a:t>
            </a:r>
            <a:r>
              <a:rPr lang="cs-CZ" i="1" dirty="0" err="1"/>
              <a:t>Oncology</a:t>
            </a:r>
            <a:r>
              <a:rPr lang="cs-CZ" dirty="0" err="1"/>
              <a:t>Dec</a:t>
            </a:r>
            <a:r>
              <a:rPr lang="cs-CZ" dirty="0"/>
              <a:t> 1, 1994:2573-</a:t>
            </a:r>
            <a:r>
              <a:rPr lang="cs-CZ" dirty="0" smtClean="0"/>
              <a:t>9</a:t>
            </a:r>
            <a:endParaRPr lang="en-US" dirty="0" smtClean="0"/>
          </a:p>
          <a:p>
            <a:pPr marL="457200" indent="-457200">
              <a:lnSpc>
                <a:spcPct val="80000"/>
              </a:lnSpc>
              <a:spcBef>
                <a:spcPts val="800"/>
              </a:spcBef>
              <a:buFont typeface="+mj-lt"/>
              <a:buAutoNum type="arabicPeriod" startAt="10"/>
            </a:pPr>
            <a:r>
              <a:rPr lang="en-US" dirty="0" err="1" smtClean="0"/>
              <a:t>Amer</a:t>
            </a:r>
            <a:r>
              <a:rPr lang="en-US" dirty="0" smtClean="0"/>
              <a:t> </a:t>
            </a:r>
            <a:r>
              <a:rPr lang="en-US" dirty="0" err="1"/>
              <a:t>Awad</a:t>
            </a:r>
            <a:r>
              <a:rPr lang="en-US" dirty="0"/>
              <a:t>, </a:t>
            </a:r>
            <a:r>
              <a:rPr lang="en-US" dirty="0" err="1"/>
              <a:t>Bachir</a:t>
            </a:r>
            <a:r>
              <a:rPr lang="en-US" dirty="0"/>
              <a:t> </a:t>
            </a:r>
            <a:r>
              <a:rPr lang="en-US" dirty="0" err="1"/>
              <a:t>Estephan</a:t>
            </a:r>
            <a:r>
              <a:rPr lang="en-US" dirty="0"/>
              <a:t>, and Olaf </a:t>
            </a:r>
            <a:r>
              <a:rPr lang="en-US" dirty="0" err="1"/>
              <a:t>Stüve</a:t>
            </a:r>
            <a:r>
              <a:rPr lang="en-US" dirty="0"/>
              <a:t>, “CNS Intravascular Lymphoma: A Case Report,” Case Reports in Neurological Medicine, vol. 2011, Article ID 515182, 4 pages, 2011. doi:10.1155/2011/</a:t>
            </a:r>
            <a:r>
              <a:rPr lang="en-US" dirty="0" smtClean="0"/>
              <a:t>515182</a:t>
            </a:r>
          </a:p>
          <a:p>
            <a:pPr marL="457200" indent="-457200">
              <a:lnSpc>
                <a:spcPct val="80000"/>
              </a:lnSpc>
              <a:spcBef>
                <a:spcPts val="800"/>
              </a:spcBef>
              <a:buFont typeface="+mj-lt"/>
              <a:buAutoNum type="arabicPeriod" startAt="10"/>
            </a:pPr>
            <a:r>
              <a:rPr lang="en-US" dirty="0"/>
              <a:t>Rock RB, Olin M, Baker CA, </a:t>
            </a:r>
            <a:r>
              <a:rPr lang="en-US" dirty="0" err="1"/>
              <a:t>Molitor</a:t>
            </a:r>
            <a:r>
              <a:rPr lang="en-US" dirty="0"/>
              <a:t> TW, Peterson PK. Central Nervous System Tuberculosis: Pathogenesis and Clinical Aspects. </a:t>
            </a:r>
            <a:r>
              <a:rPr lang="en-US" i="1" dirty="0"/>
              <a:t>Clinical Microbiology Reviews</a:t>
            </a:r>
            <a:r>
              <a:rPr lang="en-US" dirty="0"/>
              <a:t>. 2008;21(2):243-261. doi:10.1128/CMR.00042-07.</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9194447"/>
      </p:ext>
    </p:extLst>
  </p:cSld>
  <p:clrMapOvr>
    <a:masterClrMapping/>
  </p:clrMapOvr>
  <mc:AlternateContent xmlns:mc="http://schemas.openxmlformats.org/markup-compatibility/2006" xmlns:p14="http://schemas.microsoft.com/office/powerpoint/2010/main">
    <mc:Choice Requires="p14">
      <p:transition spd="slow" p14:dur="2000" advTm="904"/>
    </mc:Choice>
    <mc:Fallback xmlns="">
      <p:transition spd="slow" advTm="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Content Placeholder 2"/>
          <p:cNvSpPr>
            <a:spLocks noGrp="1"/>
          </p:cNvSpPr>
          <p:nvPr>
            <p:ph idx="1"/>
          </p:nvPr>
        </p:nvSpPr>
        <p:spPr/>
        <p:txBody>
          <a:bodyPr/>
          <a:lstStyle/>
          <a:p>
            <a:r>
              <a:rPr lang="en-US" dirty="0"/>
              <a:t>Dr. </a:t>
            </a:r>
            <a:r>
              <a:rPr lang="en-US" dirty="0" err="1"/>
              <a:t>Simona</a:t>
            </a:r>
            <a:r>
              <a:rPr lang="en-US" dirty="0"/>
              <a:t> </a:t>
            </a:r>
            <a:r>
              <a:rPr lang="en-US" dirty="0" err="1"/>
              <a:t>Ferioli</a:t>
            </a:r>
            <a:endParaRPr lang="en-US" dirty="0"/>
          </a:p>
          <a:p>
            <a:r>
              <a:rPr lang="en-US" dirty="0" smtClean="0"/>
              <a:t>Dr. </a:t>
            </a:r>
            <a:r>
              <a:rPr lang="en-US" dirty="0" err="1" smtClean="0"/>
              <a:t>Nazanin</a:t>
            </a:r>
            <a:r>
              <a:rPr lang="en-US" dirty="0" smtClean="0"/>
              <a:t> </a:t>
            </a:r>
            <a:r>
              <a:rPr lang="en-US" dirty="0" err="1" smtClean="0"/>
              <a:t>Majd</a:t>
            </a:r>
            <a:endParaRPr lang="en-US"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48611669"/>
      </p:ext>
    </p:extLst>
  </p:cSld>
  <p:clrMapOvr>
    <a:masterClrMapping/>
  </p:clrMapOvr>
  <mc:AlternateContent xmlns:mc="http://schemas.openxmlformats.org/markup-compatibility/2006" xmlns:p14="http://schemas.microsoft.com/office/powerpoint/2010/main">
    <mc:Choice Requires="p14">
      <p:transition spd="slow" p14:dur="2000" advTm="13826"/>
    </mc:Choice>
    <mc:Fallback xmlns="">
      <p:transition spd="slow" advTm="13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1951302" y="2133600"/>
            <a:ext cx="5242984" cy="3932238"/>
          </a:xfrm>
        </p:spPr>
      </p:pic>
    </p:spTree>
    <p:extLst>
      <p:ext uri="{BB962C8B-B14F-4D97-AF65-F5344CB8AC3E}">
        <p14:creationId xmlns:p14="http://schemas.microsoft.com/office/powerpoint/2010/main" val="2764831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Physical Exam</a:t>
            </a:r>
            <a:endParaRPr lang="en-US" dirty="0"/>
          </a:p>
        </p:txBody>
      </p:sp>
      <p:sp>
        <p:nvSpPr>
          <p:cNvPr id="3" name="Content Placeholder 2"/>
          <p:cNvSpPr>
            <a:spLocks noGrp="1"/>
          </p:cNvSpPr>
          <p:nvPr>
            <p:ph idx="1"/>
          </p:nvPr>
        </p:nvSpPr>
        <p:spPr/>
        <p:txBody>
          <a:bodyPr>
            <a:normAutofit fontScale="92500"/>
          </a:bodyPr>
          <a:lstStyle/>
          <a:p>
            <a:r>
              <a:rPr lang="en-US" dirty="0" smtClean="0"/>
              <a:t>Vitals: Temp 97.8° F, Pulse 97, BP 157/101, </a:t>
            </a:r>
            <a:r>
              <a:rPr lang="en-US" dirty="0" err="1" smtClean="0"/>
              <a:t>Resp</a:t>
            </a:r>
            <a:r>
              <a:rPr lang="en-US" dirty="0" smtClean="0"/>
              <a:t> 16, SpO2 100%, height 5’10’’, weight 154 </a:t>
            </a:r>
            <a:r>
              <a:rPr lang="en-US" dirty="0" err="1" smtClean="0"/>
              <a:t>lbs</a:t>
            </a:r>
            <a:endParaRPr lang="en-US" dirty="0" smtClean="0"/>
          </a:p>
          <a:p>
            <a:r>
              <a:rPr lang="en-US" dirty="0" smtClean="0"/>
              <a:t>General: sitting on chair, breathing normally, NAD</a:t>
            </a:r>
          </a:p>
          <a:p>
            <a:r>
              <a:rPr lang="en-US" dirty="0" smtClean="0"/>
              <a:t>Mental status:</a:t>
            </a:r>
          </a:p>
          <a:p>
            <a:pPr lvl="1"/>
            <a:r>
              <a:rPr lang="en-US" dirty="0" smtClean="0"/>
              <a:t>Oriented to name, year, president, not to date or place. Follows simple commands with marked decrease in information processing, speed and psychomotor retardation. Cannot perform LURIA, serial seven; cannot spell house backward. Unable to interpret newspaper headlines. Tearful at times. Difficulty with naming family members in room. </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98148521"/>
      </p:ext>
    </p:extLst>
  </p:cSld>
  <p:clrMapOvr>
    <a:masterClrMapping/>
  </p:clrMapOvr>
  <mc:AlternateContent xmlns:mc="http://schemas.openxmlformats.org/markup-compatibility/2006" xmlns:p14="http://schemas.microsoft.com/office/powerpoint/2010/main">
    <mc:Choice Requires="p14">
      <p:transition spd="slow" p14:dur="2000" advTm="44262"/>
    </mc:Choice>
    <mc:Fallback xmlns="">
      <p:transition spd="slow" advTm="44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Physical Exam - </a:t>
            </a:r>
            <a:r>
              <a:rPr lang="en-US" dirty="0" err="1" smtClean="0"/>
              <a:t>cont</a:t>
            </a:r>
            <a:endParaRPr lang="en-US" dirty="0"/>
          </a:p>
        </p:txBody>
      </p:sp>
      <p:sp>
        <p:nvSpPr>
          <p:cNvPr id="3" name="Content Placeholder 2"/>
          <p:cNvSpPr>
            <a:spLocks noGrp="1"/>
          </p:cNvSpPr>
          <p:nvPr>
            <p:ph idx="1"/>
          </p:nvPr>
        </p:nvSpPr>
        <p:spPr>
          <a:xfrm>
            <a:off x="523848" y="1788642"/>
            <a:ext cx="7989126" cy="4467641"/>
          </a:xfrm>
        </p:spPr>
        <p:txBody>
          <a:bodyPr>
            <a:normAutofit fontScale="62500" lnSpcReduction="20000"/>
          </a:bodyPr>
          <a:lstStyle/>
          <a:p>
            <a:r>
              <a:rPr lang="en-US" dirty="0" smtClean="0"/>
              <a:t>CN: No facial droop, no gaze deviation, no </a:t>
            </a:r>
            <a:r>
              <a:rPr lang="en-US" dirty="0" err="1" smtClean="0"/>
              <a:t>nystagmus</a:t>
            </a:r>
            <a:r>
              <a:rPr lang="en-US" dirty="0" smtClean="0"/>
              <a:t>, blink to threat, tongue midline, mild dysarthria. </a:t>
            </a:r>
          </a:p>
          <a:p>
            <a:r>
              <a:rPr lang="en-US" dirty="0" smtClean="0"/>
              <a:t>Strength: symmetric 4+/5 in all 4. No pronator drift. RAMs slow but accurate. </a:t>
            </a:r>
          </a:p>
          <a:p>
            <a:r>
              <a:rPr lang="en-US" dirty="0" smtClean="0"/>
              <a:t>Tone normal</a:t>
            </a:r>
          </a:p>
          <a:p>
            <a:r>
              <a:rPr lang="en-US" dirty="0" smtClean="0"/>
              <a:t>Reflexes: R/L (MRC scale)</a:t>
            </a:r>
          </a:p>
          <a:p>
            <a:pPr lvl="1"/>
            <a:r>
              <a:rPr lang="en-US" dirty="0" smtClean="0"/>
              <a:t>Biceps 2/2, triceps 2/2, </a:t>
            </a:r>
            <a:r>
              <a:rPr lang="en-US" dirty="0" err="1" smtClean="0"/>
              <a:t>brachioradialis</a:t>
            </a:r>
            <a:r>
              <a:rPr lang="en-US" dirty="0" smtClean="0"/>
              <a:t> 2/2</a:t>
            </a:r>
          </a:p>
          <a:p>
            <a:pPr lvl="1"/>
            <a:r>
              <a:rPr lang="en-US" dirty="0" smtClean="0"/>
              <a:t>Quadriceps 2/2, </a:t>
            </a:r>
            <a:r>
              <a:rPr lang="en-US" dirty="0" err="1" smtClean="0"/>
              <a:t>achilles</a:t>
            </a:r>
            <a:r>
              <a:rPr lang="en-US" dirty="0" smtClean="0"/>
              <a:t> 1/1</a:t>
            </a:r>
          </a:p>
          <a:p>
            <a:pPr lvl="1"/>
            <a:r>
              <a:rPr lang="en-US" dirty="0" smtClean="0"/>
              <a:t>Toes down / down</a:t>
            </a:r>
          </a:p>
          <a:p>
            <a:r>
              <a:rPr lang="en-US" dirty="0" smtClean="0"/>
              <a:t>No ataxia on finger to nose. Mild intention tremor noted in bilateral upper extremities. </a:t>
            </a:r>
          </a:p>
          <a:p>
            <a:r>
              <a:rPr lang="en-US" dirty="0" smtClean="0"/>
              <a:t>Sensation: withdraws from pain bilaterally, subjectively symmetric to light touch and temperature. Unable to perform proprioception. </a:t>
            </a:r>
          </a:p>
          <a:p>
            <a:r>
              <a:rPr lang="en-US" dirty="0" smtClean="0"/>
              <a:t>Gait and station: Cannot stand from chair without assistance, + </a:t>
            </a:r>
            <a:r>
              <a:rPr lang="en-US" dirty="0" err="1" smtClean="0"/>
              <a:t>retropulsion</a:t>
            </a:r>
            <a:r>
              <a:rPr lang="en-US" dirty="0" smtClean="0"/>
              <a:t>. Wide based, hesitant, unable to turn to sit back into his chair. </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78250381"/>
      </p:ext>
    </p:extLst>
  </p:cSld>
  <p:clrMapOvr>
    <a:masterClrMapping/>
  </p:clrMapOvr>
  <mc:AlternateContent xmlns:mc="http://schemas.openxmlformats.org/markup-compatibility/2006" xmlns:p14="http://schemas.microsoft.com/office/powerpoint/2010/main">
    <mc:Choice Requires="p14">
      <p:transition spd="slow" p14:dur="2000" advTm="49559"/>
    </mc:Choice>
    <mc:Fallback xmlns="">
      <p:transition spd="slow" advTm="49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4"/>
</p:tagLst>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apital">
  <a:themeElements>
    <a:clrScheme name="Capital">
      <a:dk1>
        <a:srgbClr val="000000"/>
      </a:dk1>
      <a:lt1>
        <a:srgbClr val="FFFFFF"/>
      </a:lt1>
      <a:dk2>
        <a:srgbClr val="6F6D5D"/>
      </a:dk2>
      <a:lt2>
        <a:srgbClr val="7C8F97"/>
      </a:lt2>
      <a:accent1>
        <a:srgbClr val="4B5A60"/>
      </a:accent1>
      <a:accent2>
        <a:srgbClr val="9C5238"/>
      </a:accent2>
      <a:accent3>
        <a:srgbClr val="504539"/>
      </a:accent3>
      <a:accent4>
        <a:srgbClr val="C1AD79"/>
      </a:accent4>
      <a:accent5>
        <a:srgbClr val="667559"/>
      </a:accent5>
      <a:accent6>
        <a:srgbClr val="BAD6AD"/>
      </a:accent6>
      <a:hlink>
        <a:srgbClr val="524A82"/>
      </a:hlink>
      <a:folHlink>
        <a:srgbClr val="8F9954"/>
      </a:folHlink>
    </a:clrScheme>
    <a:fontScheme name="Capital">
      <a:majorFont>
        <a:latin typeface="Calisto MT"/>
        <a:ea typeface=""/>
        <a:cs typeface=""/>
        <a:font script="Jpan" typeface="ＭＳ 明朝"/>
        <a:font script="Hans" typeface="宋体"/>
        <a:font script="Hant" typeface="新細明體"/>
      </a:majorFont>
      <a:minorFont>
        <a:latin typeface="Calisto MT"/>
        <a:ea typeface=""/>
        <a:cs typeface=""/>
        <a:font script="Jpan" typeface="ＭＳ 明朝"/>
        <a:font script="Hans" typeface="宋体"/>
        <a:font script="Hant" typeface="新細明體"/>
      </a:minorFont>
    </a:fontScheme>
    <a:fmtScheme name="Capital">
      <a:fillStyleLst>
        <a:solidFill>
          <a:schemeClr val="phClr"/>
        </a:solidFill>
        <a:blipFill rotWithShape="1">
          <a:blip xmlns:r="http://schemas.openxmlformats.org/officeDocument/2006/relationships" r:embed="rId1">
            <a:duotone>
              <a:schemeClr val="phClr">
                <a:satMod val="150000"/>
                <a:lumMod val="50000"/>
              </a:schemeClr>
              <a:schemeClr val="phClr">
                <a:satMod val="300000"/>
                <a:lumMod val="125000"/>
              </a:schemeClr>
            </a:duotone>
          </a:blip>
          <a:tile tx="0" ty="0" sx="100000" sy="100000" flip="none" algn="tl"/>
        </a:blipFill>
        <a:blipFill rotWithShape="1">
          <a:blip xmlns:r="http://schemas.openxmlformats.org/officeDocument/2006/relationships" r:embed="rId2">
            <a:duotone>
              <a:schemeClr val="phClr">
                <a:satMod val="135000"/>
                <a:lumMod val="80000"/>
              </a:schemeClr>
              <a:schemeClr val="phClr">
                <a:satMod val="250000"/>
                <a:lumMod val="150000"/>
              </a:schemeClr>
            </a:duotone>
          </a:blip>
          <a:stretch/>
        </a:blipFill>
      </a:fillStyleLst>
      <a:lnStyleLst>
        <a:ln w="12700" cap="flat" cmpd="sng" algn="ctr">
          <a:solidFill>
            <a:schemeClr val="phClr">
              <a:shade val="95000"/>
              <a:satMod val="105000"/>
            </a:schemeClr>
          </a:solidFill>
          <a:prstDash val="solid"/>
        </a:ln>
        <a:ln w="31750" cap="flat" cmpd="sng" algn="ctr">
          <a:solidFill>
            <a:schemeClr val="phClr">
              <a:shade val="90000"/>
            </a:schemeClr>
          </a:solidFill>
          <a:prstDash val="solid"/>
        </a:ln>
        <a:ln w="44450" cap="flat" cmpd="sng" algn="ctr">
          <a:solidFill>
            <a:schemeClr val="phClr">
              <a:shade val="85000"/>
            </a:schemeClr>
          </a:solidFill>
          <a:prstDash val="solid"/>
        </a:ln>
      </a:lnStyleLst>
      <a:effectStyleLst>
        <a:effectStyle>
          <a:effectLst/>
        </a:effectStyle>
        <a:effectStyle>
          <a:effectLst>
            <a:outerShdw blurRad="63500" sx="101000" sy="101000" algn="ctr" rotWithShape="0">
              <a:srgbClr val="000000">
                <a:alpha val="40000"/>
              </a:srgbClr>
            </a:outerShdw>
          </a:effectLst>
          <a:scene3d>
            <a:camera prst="perspectiveFront" fov="3000000"/>
            <a:lightRig rig="threePt" dir="tl"/>
          </a:scene3d>
          <a:sp3d>
            <a:bevelT w="0" h="0"/>
          </a:sp3d>
        </a:effectStyle>
        <a:effectStyle>
          <a:effectLst>
            <a:innerShdw blurRad="190500">
              <a:srgbClr val="000000">
                <a:alpha val="50000"/>
              </a:srgbClr>
            </a:innerShdw>
          </a:effectLst>
          <a:scene3d>
            <a:camera prst="perspectiveFront" fov="4800000"/>
            <a:lightRig rig="twoPt" dir="t">
              <a:rot lat="0" lon="0" rev="4800000"/>
            </a:lightRig>
          </a:scene3d>
          <a:sp3d>
            <a:bevelT w="0" h="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3">
            <a:duotone>
              <a:schemeClr val="phClr">
                <a:satMod val="150000"/>
                <a:lumMod val="50000"/>
              </a:schemeClr>
              <a:schemeClr val="phClr">
                <a:satMod val="400000"/>
                <a:lumMod val="16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Capital.thmx</Template>
  <TotalTime>26823</TotalTime>
  <Words>5560</Words>
  <Application>Microsoft Office PowerPoint</Application>
  <PresentationFormat>On-screen Show (4:3)</PresentationFormat>
  <Paragraphs>701</Paragraphs>
  <Slides>75</Slides>
  <Notes>48</Notes>
  <HiddenSlides>6</HiddenSlides>
  <MMClips>68</MMClips>
  <ScaleCrop>false</ScaleCrop>
  <HeadingPairs>
    <vt:vector size="4" baseType="variant">
      <vt:variant>
        <vt:lpstr>Theme</vt:lpstr>
      </vt:variant>
      <vt:variant>
        <vt:i4>1</vt:i4>
      </vt:variant>
      <vt:variant>
        <vt:lpstr>Slide Titles</vt:lpstr>
      </vt:variant>
      <vt:variant>
        <vt:i4>75</vt:i4>
      </vt:variant>
    </vt:vector>
  </HeadingPairs>
  <TitlesOfParts>
    <vt:vector size="76" baseType="lpstr">
      <vt:lpstr>Capital</vt:lpstr>
      <vt:lpstr>Neurological Clinicopathologic  Case</vt:lpstr>
      <vt:lpstr>Disclosures</vt:lpstr>
      <vt:lpstr>Outline</vt:lpstr>
      <vt:lpstr>The Case</vt:lpstr>
      <vt:lpstr>The Case – cont</vt:lpstr>
      <vt:lpstr>The Case – cont</vt:lpstr>
      <vt:lpstr>Additional History</vt:lpstr>
      <vt:lpstr>Physical Exam</vt:lpstr>
      <vt:lpstr>Physical Exam - cont</vt:lpstr>
      <vt:lpstr>Case Summary</vt:lpstr>
      <vt:lpstr>Time Course and Localization</vt:lpstr>
      <vt:lpstr>VITAMIN E</vt:lpstr>
      <vt:lpstr>Basic Labs</vt:lpstr>
      <vt:lpstr>LP results</vt:lpstr>
      <vt:lpstr>Additional labs</vt:lpstr>
      <vt:lpstr>Additional labs</vt:lpstr>
      <vt:lpstr>Additional labs</vt:lpstr>
      <vt:lpstr>VITAMIN E</vt:lpstr>
      <vt:lpstr>MRI #1 2/16</vt:lpstr>
      <vt:lpstr>PowerPoint Presentation</vt:lpstr>
      <vt:lpstr>MRA head #1</vt:lpstr>
      <vt:lpstr>Imaging #1</vt:lpstr>
      <vt:lpstr>MRI #2</vt:lpstr>
      <vt:lpstr>PowerPoint Presentation</vt:lpstr>
      <vt:lpstr>MRI #2</vt:lpstr>
      <vt:lpstr>PowerPoint Presentation</vt:lpstr>
      <vt:lpstr>Imaging 2</vt:lpstr>
      <vt:lpstr>MRI #3</vt:lpstr>
      <vt:lpstr>PowerPoint Presentation</vt:lpstr>
      <vt:lpstr>MRA Head #2</vt:lpstr>
      <vt:lpstr>Imaging 3 – 4/4</vt:lpstr>
      <vt:lpstr>Additional imaging</vt:lpstr>
      <vt:lpstr>Imaging summary</vt:lpstr>
      <vt:lpstr>H&amp;P and Diagnostic Test Summary</vt:lpstr>
      <vt:lpstr>VITAMIN E</vt:lpstr>
      <vt:lpstr>Hospital Course at UCMC</vt:lpstr>
      <vt:lpstr>VITAMIN E</vt:lpstr>
      <vt:lpstr>Infectious</vt:lpstr>
      <vt:lpstr>CNS Whipple’s Disease</vt:lpstr>
      <vt:lpstr>Vasculitis 2/2 VZV</vt:lpstr>
      <vt:lpstr>VZV</vt:lpstr>
      <vt:lpstr>CNS Tuberculosis</vt:lpstr>
      <vt:lpstr>Neurosyphilis</vt:lpstr>
      <vt:lpstr>Neurosyphilis Diagnostic Tests</vt:lpstr>
      <vt:lpstr>Neurosyphilis testing</vt:lpstr>
      <vt:lpstr>Neurosyphilis</vt:lpstr>
      <vt:lpstr>VITAMIN E</vt:lpstr>
      <vt:lpstr>Initial Differential cont…</vt:lpstr>
      <vt:lpstr>Neurosarcoidosis</vt:lpstr>
      <vt:lpstr>CNS lupus</vt:lpstr>
      <vt:lpstr>Primary CNS angiitis</vt:lpstr>
      <vt:lpstr>Primary CNS angiitis</vt:lpstr>
      <vt:lpstr>Primary CNS angiitis</vt:lpstr>
      <vt:lpstr>Primary CNS angiitis</vt:lpstr>
      <vt:lpstr>Primary CNS angiitis</vt:lpstr>
      <vt:lpstr>Less likely PACNS?</vt:lpstr>
      <vt:lpstr>VITAMIN E</vt:lpstr>
      <vt:lpstr>Neoplastic</vt:lpstr>
      <vt:lpstr>Primary CNS lymphoma</vt:lpstr>
      <vt:lpstr>Intravascular lymphoma</vt:lpstr>
      <vt:lpstr>Intravascular Lymphoma</vt:lpstr>
      <vt:lpstr>Diagnosis of IVL</vt:lpstr>
      <vt:lpstr>PowerPoint Presentation</vt:lpstr>
      <vt:lpstr>PowerPoint Presentation</vt:lpstr>
      <vt:lpstr>IVL</vt:lpstr>
      <vt:lpstr>PowerPoint Presentation</vt:lpstr>
      <vt:lpstr>PowerPoint Presentation</vt:lpstr>
      <vt:lpstr>PowerPoint Presentation</vt:lpstr>
      <vt:lpstr>IVL Prognosis</vt:lpstr>
      <vt:lpstr>VITAMIN E</vt:lpstr>
      <vt:lpstr>Summary</vt:lpstr>
      <vt:lpstr>References</vt:lpstr>
      <vt:lpstr>References</vt:lpstr>
      <vt:lpstr>Thank you!</vt:lpstr>
      <vt:lpstr>PowerPoint Presentation</vt:lpstr>
    </vt:vector>
  </TitlesOfParts>
  <Company>UC Health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Clinical-Pathologic Correlation</dc:title>
  <dc:creator>Stephanie Roller</dc:creator>
  <cp:lastModifiedBy>administrator</cp:lastModifiedBy>
  <cp:revision>188</cp:revision>
  <dcterms:created xsi:type="dcterms:W3CDTF">2015-07-10T14:36:53Z</dcterms:created>
  <dcterms:modified xsi:type="dcterms:W3CDTF">2015-08-25T12:17:51Z</dcterms:modified>
</cp:coreProperties>
</file>