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handoutMasterIdLst>
    <p:handoutMasterId r:id="rId72"/>
  </p:handoutMasterIdLst>
  <p:sldIdLst>
    <p:sldId id="256" r:id="rId2"/>
    <p:sldId id="299" r:id="rId3"/>
    <p:sldId id="258" r:id="rId4"/>
    <p:sldId id="259" r:id="rId5"/>
    <p:sldId id="344" r:id="rId6"/>
    <p:sldId id="260" r:id="rId7"/>
    <p:sldId id="300" r:id="rId8"/>
    <p:sldId id="362" r:id="rId9"/>
    <p:sldId id="324" r:id="rId10"/>
    <p:sldId id="325" r:id="rId11"/>
    <p:sldId id="326" r:id="rId12"/>
    <p:sldId id="318" r:id="rId13"/>
    <p:sldId id="304" r:id="rId14"/>
    <p:sldId id="319" r:id="rId15"/>
    <p:sldId id="337" r:id="rId16"/>
    <p:sldId id="320" r:id="rId17"/>
    <p:sldId id="321" r:id="rId18"/>
    <p:sldId id="335" r:id="rId19"/>
    <p:sldId id="329" r:id="rId20"/>
    <p:sldId id="354" r:id="rId21"/>
    <p:sldId id="339" r:id="rId22"/>
    <p:sldId id="340" r:id="rId23"/>
    <p:sldId id="338" r:id="rId24"/>
    <p:sldId id="306" r:id="rId25"/>
    <p:sldId id="341" r:id="rId26"/>
    <p:sldId id="328" r:id="rId27"/>
    <p:sldId id="359" r:id="rId28"/>
    <p:sldId id="343" r:id="rId29"/>
    <p:sldId id="313" r:id="rId30"/>
    <p:sldId id="345" r:id="rId31"/>
    <p:sldId id="309" r:id="rId32"/>
    <p:sldId id="310" r:id="rId33"/>
    <p:sldId id="361" r:id="rId34"/>
    <p:sldId id="356" r:id="rId35"/>
    <p:sldId id="346" r:id="rId36"/>
    <p:sldId id="314" r:id="rId37"/>
    <p:sldId id="315" r:id="rId38"/>
    <p:sldId id="350" r:id="rId39"/>
    <p:sldId id="269" r:id="rId40"/>
    <p:sldId id="273" r:id="rId41"/>
    <p:sldId id="274" r:id="rId42"/>
    <p:sldId id="278" r:id="rId43"/>
    <p:sldId id="277" r:id="rId44"/>
    <p:sldId id="349" r:id="rId45"/>
    <p:sldId id="353" r:id="rId46"/>
    <p:sldId id="352" r:id="rId47"/>
    <p:sldId id="323" r:id="rId48"/>
    <p:sldId id="347" r:id="rId49"/>
    <p:sldId id="348" r:id="rId50"/>
    <p:sldId id="357" r:id="rId51"/>
    <p:sldId id="302" r:id="rId52"/>
    <p:sldId id="301" r:id="rId53"/>
    <p:sldId id="355" r:id="rId54"/>
    <p:sldId id="303" r:id="rId55"/>
    <p:sldId id="289" r:id="rId56"/>
    <p:sldId id="290" r:id="rId57"/>
    <p:sldId id="307" r:id="rId58"/>
    <p:sldId id="331" r:id="rId59"/>
    <p:sldId id="333" r:id="rId60"/>
    <p:sldId id="334" r:id="rId61"/>
    <p:sldId id="291" r:id="rId62"/>
    <p:sldId id="293" r:id="rId63"/>
    <p:sldId id="294" r:id="rId64"/>
    <p:sldId id="295" r:id="rId65"/>
    <p:sldId id="296" r:id="rId66"/>
    <p:sldId id="297" r:id="rId67"/>
    <p:sldId id="298" r:id="rId68"/>
    <p:sldId id="336" r:id="rId69"/>
    <p:sldId id="358" r:id="rId7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9" clrMode="bw"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61" d="100"/>
          <a:sy n="61" d="100"/>
        </p:scale>
        <p:origin x="-756" y="-252"/>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CEB13E8-A863-A649-B4D5-33281EFD1AC7}" type="datetimeFigureOut">
              <a:rPr lang="en-US" smtClean="0"/>
              <a:t>6/17/2015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B1EB179-120A-C64D-99E0-F1DB10384797}" type="slidenum">
              <a:rPr lang="en-US" smtClean="0"/>
              <a:t>‹#›</a:t>
            </a:fld>
            <a:endParaRPr lang="en-US"/>
          </a:p>
        </p:txBody>
      </p:sp>
    </p:spTree>
    <p:extLst>
      <p:ext uri="{BB962C8B-B14F-4D97-AF65-F5344CB8AC3E}">
        <p14:creationId xmlns:p14="http://schemas.microsoft.com/office/powerpoint/2010/main" val="37942295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1879D1F-D2BC-4933-8012-05ED731DCBAD}" type="datetimeFigureOut">
              <a:rPr lang="en-US" smtClean="0"/>
              <a:pPr/>
              <a:t>6/17/2015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C9525B6-F228-47C4-AC4F-0611829A088A}" type="slidenum">
              <a:rPr lang="en-US" smtClean="0"/>
              <a:pPr/>
              <a:t>‹#›</a:t>
            </a:fld>
            <a:endParaRPr lang="en-US"/>
          </a:p>
        </p:txBody>
      </p:sp>
    </p:spTree>
    <p:extLst>
      <p:ext uri="{BB962C8B-B14F-4D97-AF65-F5344CB8AC3E}">
        <p14:creationId xmlns:p14="http://schemas.microsoft.com/office/powerpoint/2010/main" val="1307760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cell.com/issue?pii=S0092-8674(13)X0013-3"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www.ncbi.nlm.nih.gov/pubmed/?term=Pinto%20A%5bAuthor%5d&amp;cauthor=true&amp;cauthor_uid=20565333" TargetMode="External"/><Relationship Id="rId3" Type="http://schemas.openxmlformats.org/officeDocument/2006/relationships/hyperlink" Target="http://www.ncbi.nlm.nih.gov/pubmed/?term=de%20Carvalho%20M%5bAuthor%5d&amp;cauthor=true&amp;cauthor_uid=20565333" TargetMode="External"/><Relationship Id="rId7" Type="http://schemas.openxmlformats.org/officeDocument/2006/relationships/hyperlink" Target="http://www.ncbi.nlm.nih.gov/pubmed/?term=Ohana%20B%5bAuthor%5d&amp;cauthor=true&amp;cauthor_uid=20565333"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www.ncbi.nlm.nih.gov/pubmed/?term=Evangelista%20T%5bAuthor%5d&amp;cauthor=true&amp;cauthor_uid=20565333" TargetMode="External"/><Relationship Id="rId5" Type="http://schemas.openxmlformats.org/officeDocument/2006/relationships/hyperlink" Target="http://www.ncbi.nlm.nih.gov/pubmed/?term=Costa%20J%5bAuthor%5d&amp;cauthor=true&amp;cauthor_uid=20565333" TargetMode="External"/><Relationship Id="rId4" Type="http://schemas.openxmlformats.org/officeDocument/2006/relationships/hyperlink" Target="http://www.ncbi.nlm.nih.gov/pubmed/?term=Pinto%20S%5bAuthor%5d&amp;cauthor=true&amp;cauthor_uid=20565333"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Change to Turner figure</a:t>
            </a:r>
            <a:r>
              <a:rPr lang="en-US" baseline="0" dirty="0" smtClean="0"/>
              <a:t> 3; use this figure next slide?</a:t>
            </a:r>
            <a:endParaRPr lang="en-US" dirty="0"/>
          </a:p>
        </p:txBody>
      </p:sp>
      <p:sp>
        <p:nvSpPr>
          <p:cNvPr id="4" name="Slide Number Placeholder 3"/>
          <p:cNvSpPr>
            <a:spLocks noGrp="1"/>
          </p:cNvSpPr>
          <p:nvPr>
            <p:ph type="sldNum" sz="quarter" idx="10"/>
          </p:nvPr>
        </p:nvSpPr>
        <p:spPr/>
        <p:txBody>
          <a:bodyPr/>
          <a:lstStyle/>
          <a:p>
            <a:fld id="{6C9525B6-F228-47C4-AC4F-0611829A088A}" type="slidenum">
              <a:rPr lang="en-US" smtClean="0"/>
              <a:pPr/>
              <a:t>7</a:t>
            </a:fld>
            <a:endParaRPr lang="en-US"/>
          </a:p>
        </p:txBody>
      </p:sp>
    </p:spTree>
    <p:extLst>
      <p:ext uri="{BB962C8B-B14F-4D97-AF65-F5344CB8AC3E}">
        <p14:creationId xmlns:p14="http://schemas.microsoft.com/office/powerpoint/2010/main" val="18213795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picture of the pacer </a:t>
            </a:r>
            <a:endParaRPr lang="en-US" dirty="0"/>
          </a:p>
        </p:txBody>
      </p:sp>
      <p:sp>
        <p:nvSpPr>
          <p:cNvPr id="4" name="Slide Number Placeholder 3"/>
          <p:cNvSpPr>
            <a:spLocks noGrp="1"/>
          </p:cNvSpPr>
          <p:nvPr>
            <p:ph type="sldNum" sz="quarter" idx="10"/>
          </p:nvPr>
        </p:nvSpPr>
        <p:spPr/>
        <p:txBody>
          <a:bodyPr/>
          <a:lstStyle/>
          <a:p>
            <a:fld id="{6C9525B6-F228-47C4-AC4F-0611829A088A}" type="slidenum">
              <a:rPr lang="en-US" smtClean="0"/>
              <a:pPr/>
              <a:t>47</a:t>
            </a:fld>
            <a:endParaRPr lang="en-US"/>
          </a:p>
        </p:txBody>
      </p:sp>
    </p:spTree>
    <p:extLst>
      <p:ext uri="{BB962C8B-B14F-4D97-AF65-F5344CB8AC3E}">
        <p14:creationId xmlns:p14="http://schemas.microsoft.com/office/powerpoint/2010/main" val="24646666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Rezania</a:t>
            </a:r>
            <a:r>
              <a:rPr lang="en-US" sz="1200" kern="1200" dirty="0" smtClean="0">
                <a:solidFill>
                  <a:schemeClr val="tx1"/>
                </a:solidFill>
                <a:effectLst/>
                <a:latin typeface="+mn-lt"/>
                <a:ea typeface="+mn-ea"/>
                <a:cs typeface="+mn-cs"/>
              </a:rPr>
              <a:t>, K., Gottlieb, O., </a:t>
            </a:r>
            <a:r>
              <a:rPr lang="en-US" sz="1200" kern="1200" dirty="0" err="1" smtClean="0">
                <a:solidFill>
                  <a:schemeClr val="tx1"/>
                </a:solidFill>
                <a:effectLst/>
                <a:latin typeface="+mn-lt"/>
                <a:ea typeface="+mn-ea"/>
                <a:cs typeface="+mn-cs"/>
              </a:rPr>
              <a:t>Guralnick</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Prachand</a:t>
            </a:r>
            <a:r>
              <a:rPr lang="en-US" sz="1200" kern="1200" dirty="0" smtClean="0">
                <a:solidFill>
                  <a:schemeClr val="tx1"/>
                </a:solidFill>
                <a:effectLst/>
                <a:latin typeface="+mn-lt"/>
                <a:ea typeface="+mn-ea"/>
                <a:cs typeface="+mn-cs"/>
              </a:rPr>
              <a:t>, V., </a:t>
            </a:r>
            <a:r>
              <a:rPr lang="en-US" sz="1200" kern="1200" dirty="0" err="1" smtClean="0">
                <a:solidFill>
                  <a:schemeClr val="tx1"/>
                </a:solidFill>
                <a:effectLst/>
                <a:latin typeface="+mn-lt"/>
                <a:ea typeface="+mn-ea"/>
                <a:cs typeface="+mn-cs"/>
              </a:rPr>
              <a:t>Sweitzer</a:t>
            </a:r>
            <a:r>
              <a:rPr lang="en-US" sz="1200" kern="1200" dirty="0" smtClean="0">
                <a:solidFill>
                  <a:schemeClr val="tx1"/>
                </a:solidFill>
                <a:effectLst/>
                <a:latin typeface="+mn-lt"/>
                <a:ea typeface="+mn-ea"/>
                <a:cs typeface="+mn-cs"/>
              </a:rPr>
              <a:t>, B. J., </a:t>
            </a:r>
            <a:r>
              <a:rPr lang="en-US" sz="1200" kern="1200" dirty="0" err="1" smtClean="0">
                <a:solidFill>
                  <a:schemeClr val="tx1"/>
                </a:solidFill>
                <a:effectLst/>
                <a:latin typeface="+mn-lt"/>
                <a:ea typeface="+mn-ea"/>
                <a:cs typeface="+mn-cs"/>
              </a:rPr>
              <a:t>Vigneswaran</a:t>
            </a:r>
            <a:r>
              <a:rPr lang="en-US" sz="1200" kern="1200" dirty="0" smtClean="0">
                <a:solidFill>
                  <a:schemeClr val="tx1"/>
                </a:solidFill>
                <a:effectLst/>
                <a:latin typeface="+mn-lt"/>
                <a:ea typeface="+mn-ea"/>
                <a:cs typeface="+mn-cs"/>
              </a:rPr>
              <a:t>, W., White, S. R. and </a:t>
            </a:r>
            <a:r>
              <a:rPr lang="en-US" sz="1200" kern="1200" dirty="0" err="1" smtClean="0">
                <a:solidFill>
                  <a:schemeClr val="tx1"/>
                </a:solidFill>
                <a:effectLst/>
                <a:latin typeface="+mn-lt"/>
                <a:ea typeface="+mn-ea"/>
                <a:cs typeface="+mn-cs"/>
              </a:rPr>
              <a:t>Roos</a:t>
            </a:r>
            <a:r>
              <a:rPr lang="en-US" sz="1200" kern="1200" dirty="0" smtClean="0">
                <a:solidFill>
                  <a:schemeClr val="tx1"/>
                </a:solidFill>
                <a:effectLst/>
                <a:latin typeface="+mn-lt"/>
                <a:ea typeface="+mn-ea"/>
                <a:cs typeface="+mn-cs"/>
              </a:rPr>
              <a:t>, R. P. (2014), Venous thromboembolism after Diaphragm Pacing in amyotrophic lateral sclerosis. Muscle Nerve, 50: 863–865. </a:t>
            </a:r>
            <a:r>
              <a:rPr lang="en-US" sz="1200" kern="1200" dirty="0" err="1" smtClean="0">
                <a:solidFill>
                  <a:schemeClr val="tx1"/>
                </a:solidFill>
                <a:effectLst/>
                <a:latin typeface="+mn-lt"/>
                <a:ea typeface="+mn-ea"/>
                <a:cs typeface="+mn-cs"/>
              </a:rPr>
              <a:t>doi</a:t>
            </a:r>
            <a:r>
              <a:rPr lang="en-US" sz="1200" kern="1200" dirty="0" smtClean="0">
                <a:solidFill>
                  <a:schemeClr val="tx1"/>
                </a:solidFill>
                <a:effectLst/>
                <a:latin typeface="+mn-lt"/>
                <a:ea typeface="+mn-ea"/>
                <a:cs typeface="+mn-cs"/>
              </a:rPr>
              <a:t>: 10.1002/mus.24420</a:t>
            </a:r>
          </a:p>
          <a:p>
            <a:endParaRPr lang="en-US" dirty="0"/>
          </a:p>
        </p:txBody>
      </p:sp>
      <p:sp>
        <p:nvSpPr>
          <p:cNvPr id="4" name="Slide Number Placeholder 3"/>
          <p:cNvSpPr>
            <a:spLocks noGrp="1"/>
          </p:cNvSpPr>
          <p:nvPr>
            <p:ph type="sldNum" sz="quarter" idx="10"/>
          </p:nvPr>
        </p:nvSpPr>
        <p:spPr/>
        <p:txBody>
          <a:bodyPr/>
          <a:lstStyle/>
          <a:p>
            <a:fld id="{6C9525B6-F228-47C4-AC4F-0611829A088A}" type="slidenum">
              <a:rPr lang="en-US" smtClean="0"/>
              <a:pPr/>
              <a:t>49</a:t>
            </a:fld>
            <a:endParaRPr lang="en-US"/>
          </a:p>
        </p:txBody>
      </p:sp>
    </p:spTree>
    <p:extLst>
      <p:ext uri="{BB962C8B-B14F-4D97-AF65-F5344CB8AC3E}">
        <p14:creationId xmlns:p14="http://schemas.microsoft.com/office/powerpoint/2010/main" val="2353869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Turner table 1</a:t>
            </a:r>
            <a:endParaRPr lang="en-US" dirty="0"/>
          </a:p>
        </p:txBody>
      </p:sp>
      <p:sp>
        <p:nvSpPr>
          <p:cNvPr id="4" name="Slide Number Placeholder 3"/>
          <p:cNvSpPr>
            <a:spLocks noGrp="1"/>
          </p:cNvSpPr>
          <p:nvPr>
            <p:ph type="sldNum" sz="quarter" idx="10"/>
          </p:nvPr>
        </p:nvSpPr>
        <p:spPr/>
        <p:txBody>
          <a:bodyPr/>
          <a:lstStyle/>
          <a:p>
            <a:fld id="{6C9525B6-F228-47C4-AC4F-0611829A088A}" type="slidenum">
              <a:rPr lang="en-US" smtClean="0"/>
              <a:pPr/>
              <a:t>57</a:t>
            </a:fld>
            <a:endParaRPr lang="en-US"/>
          </a:p>
        </p:txBody>
      </p:sp>
    </p:spTree>
    <p:extLst>
      <p:ext uri="{BB962C8B-B14F-4D97-AF65-F5344CB8AC3E}">
        <p14:creationId xmlns:p14="http://schemas.microsoft.com/office/powerpoint/2010/main" val="29621100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pPr>
              <a:defRPr/>
            </a:pPr>
            <a:endParaRPr lang="en-US">
              <a:cs typeface="msgothic" charset="0"/>
            </a:endParaRPr>
          </a:p>
        </p:txBody>
      </p:sp>
      <p:sp>
        <p:nvSpPr>
          <p:cNvPr id="9218" name="Text Box 2"/>
          <p:cNvSpPr txBox="1">
            <a:spLocks noGrp="1" noChangeArrowheads="1"/>
          </p:cNvSpPr>
          <p:nvPr>
            <p:ph type="body"/>
          </p:nvPr>
        </p:nvSpPr>
        <p:spPr>
          <a:xfrm>
            <a:off x="1046350" y="4352637"/>
            <a:ext cx="4770904" cy="3478068"/>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defRPr/>
            </a:pPr>
            <a:r>
              <a:rPr lang="en-GB" sz="1300" b="1" dirty="0">
                <a:latin typeface="Arial" charset="0"/>
                <a:cs typeface="msgothic" charset="0"/>
              </a:rPr>
              <a:t>SGs and P-bodies are sites of RNA triage.</a:t>
            </a:r>
            <a:r>
              <a:rPr lang="en-GB" dirty="0" smtClean="0">
                <a:latin typeface="Arial" charset="0"/>
                <a:cs typeface="msgothic" charset="0"/>
              </a:rPr>
              <a:t> Exposure to cellular stress can trigger a stress response that stalls translation initiation, resulting in the formation of SGs. SGs are dynamic cytoplasmic RNA–protein complexes that contain RNA-binding proteins, mRNAs, and translation initiation factors. When stress exposure dissipates, SGs disassemble and mRNA translation resumes. </a:t>
            </a:r>
            <a:r>
              <a:rPr lang="en-GB" dirty="0" err="1" smtClean="0">
                <a:latin typeface="Arial" charset="0"/>
                <a:cs typeface="msgothic" charset="0"/>
              </a:rPr>
              <a:t>Nontranslating</a:t>
            </a:r>
            <a:r>
              <a:rPr lang="en-GB" dirty="0" smtClean="0">
                <a:latin typeface="Arial" charset="0"/>
                <a:cs typeface="msgothic" charset="0"/>
              </a:rPr>
              <a:t> mRNAs can also be directed to P-bodies, distinct RNA-protein granules that are sites of stalled translation and mRNA degradation. SGs and P-bodies are differentially regulated and form independently, but they can and often do interact with each other. TDP-43, FUS, and other RNPs (e.g., TAF15, EWSR1, hnRNPA1, and hnRNPA2B1) reside predominantly in the nucleus, but stress exposure can trigger their recruitment to SGs. The implications for the recruitment of TDP-43, FUS, and others to SGs are explored in Fig. 3.</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1"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pPr>
              <a:defRPr/>
            </a:pPr>
            <a:endParaRPr lang="en-US">
              <a:cs typeface="msgothic" charset="0"/>
            </a:endParaRPr>
          </a:p>
        </p:txBody>
      </p:sp>
      <p:sp>
        <p:nvSpPr>
          <p:cNvPr id="10242" name="Text Box 2"/>
          <p:cNvSpPr txBox="1">
            <a:spLocks noGrp="1" noChangeArrowheads="1"/>
          </p:cNvSpPr>
          <p:nvPr>
            <p:ph type="body"/>
          </p:nvPr>
        </p:nvSpPr>
        <p:spPr>
          <a:xfrm>
            <a:off x="1046350" y="4352637"/>
            <a:ext cx="4770904" cy="3478068"/>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defRPr/>
            </a:pPr>
            <a:r>
              <a:rPr lang="en-GB" sz="1300" b="1" dirty="0">
                <a:latin typeface="Arial" charset="0"/>
                <a:cs typeface="msgothic" charset="0"/>
              </a:rPr>
              <a:t>Prion and prion-like domains encode diverse conformational states and folding trajectories.</a:t>
            </a:r>
            <a:r>
              <a:rPr lang="en-GB" dirty="0" smtClean="0">
                <a:latin typeface="Arial" charset="0"/>
                <a:cs typeface="msgothic" charset="0"/>
              </a:rPr>
              <a:t> Typically, prion and prion-like domains (depicted in blue, green, and red) populate a dynamic equilibrium comprised of soluble intrinsically unfolded monomers and molten oligomers (step a). These molten oligomers can subsequently evolve into multiple conformational states. In one trajectory, molten oligomers reorganize into more structured </a:t>
            </a:r>
            <a:r>
              <a:rPr lang="en-GB" dirty="0" err="1" smtClean="0">
                <a:latin typeface="Arial" charset="0"/>
                <a:cs typeface="msgothic" charset="0"/>
              </a:rPr>
              <a:t>amyloidogenic</a:t>
            </a:r>
            <a:r>
              <a:rPr lang="en-GB" dirty="0" smtClean="0">
                <a:latin typeface="Arial" charset="0"/>
                <a:cs typeface="msgothic" charset="0"/>
              </a:rPr>
              <a:t> oligomers (step b), which ultimately convert into a stable amyloid form (step c), which can self-template assembly (step d) and become infectious (i.e., a prion). </a:t>
            </a:r>
            <a:r>
              <a:rPr lang="en-GB" dirty="0" err="1" smtClean="0">
                <a:latin typeface="Arial" charset="0"/>
                <a:cs typeface="msgothic" charset="0"/>
              </a:rPr>
              <a:t>Amyloidogenic</a:t>
            </a:r>
            <a:r>
              <a:rPr lang="en-GB" dirty="0" smtClean="0">
                <a:latin typeface="Arial" charset="0"/>
                <a:cs typeface="msgothic" charset="0"/>
              </a:rPr>
              <a:t> oligomers can also cluster to form large pathological aggregates (step e), which might slowly convert to amyloid (step f). Alternatively, molten oligomers can partition into partially structured forms with dynamic cross-β structures that exhibit liquid-like properties (step g), and can rearrange further into labile cross-β fibrils with gel-like properties (step h). These liquid and gel-like collectives are likely critical structural components of various non–membrane-bound organelles including SGs and nuclear gems. Importantly, these transitions to liquid- and gel-like structures are readily reversible (steps a, g, and h). We suggest, however, that these structures are also prone to morph into </a:t>
            </a:r>
            <a:r>
              <a:rPr lang="en-GB" dirty="0" err="1" smtClean="0">
                <a:latin typeface="Arial" charset="0"/>
                <a:cs typeface="msgothic" charset="0"/>
              </a:rPr>
              <a:t>amyloidogenic</a:t>
            </a:r>
            <a:r>
              <a:rPr lang="en-GB" dirty="0" smtClean="0">
                <a:latin typeface="Arial" charset="0"/>
                <a:cs typeface="msgothic" charset="0"/>
              </a:rPr>
              <a:t> oligomers (step </a:t>
            </a:r>
            <a:r>
              <a:rPr lang="en-GB" dirty="0" err="1" smtClean="0">
                <a:latin typeface="Arial" charset="0"/>
                <a:cs typeface="msgothic" charset="0"/>
              </a:rPr>
              <a:t>i</a:t>
            </a:r>
            <a:r>
              <a:rPr lang="en-GB" dirty="0" smtClean="0">
                <a:latin typeface="Arial" charset="0"/>
                <a:cs typeface="msgothic" charset="0"/>
              </a:rPr>
              <a:t>), pathological </a:t>
            </a:r>
            <a:r>
              <a:rPr lang="en-GB" dirty="0" err="1" smtClean="0">
                <a:latin typeface="Arial" charset="0"/>
                <a:cs typeface="msgothic" charset="0"/>
              </a:rPr>
              <a:t>nonamyloid</a:t>
            </a:r>
            <a:r>
              <a:rPr lang="en-GB" dirty="0" smtClean="0">
                <a:latin typeface="Arial" charset="0"/>
                <a:cs typeface="msgothic" charset="0"/>
              </a:rPr>
              <a:t> aggregates (step j and k), and even stable self-</a:t>
            </a:r>
            <a:r>
              <a:rPr lang="en-GB" dirty="0" err="1" smtClean="0">
                <a:latin typeface="Arial" charset="0"/>
                <a:cs typeface="msgothic" charset="0"/>
              </a:rPr>
              <a:t>templating</a:t>
            </a:r>
            <a:r>
              <a:rPr lang="en-GB" dirty="0" smtClean="0">
                <a:latin typeface="Arial" charset="0"/>
                <a:cs typeface="msgothic" charset="0"/>
              </a:rPr>
              <a:t> amyloid (step l) connected with neurodegenerative disease.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5"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pPr>
              <a:defRPr/>
            </a:pPr>
            <a:endParaRPr lang="en-US">
              <a:cs typeface="msgothic" charset="0"/>
            </a:endParaRPr>
          </a:p>
        </p:txBody>
      </p:sp>
      <p:sp>
        <p:nvSpPr>
          <p:cNvPr id="11266" name="Text Box 2"/>
          <p:cNvSpPr txBox="1">
            <a:spLocks noGrp="1" noChangeArrowheads="1"/>
          </p:cNvSpPr>
          <p:nvPr>
            <p:ph type="body"/>
          </p:nvPr>
        </p:nvSpPr>
        <p:spPr>
          <a:xfrm>
            <a:off x="1046350" y="4352637"/>
            <a:ext cx="4770904" cy="3478068"/>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defRPr/>
            </a:pPr>
            <a:r>
              <a:rPr lang="en-GB" sz="1300" b="1" dirty="0">
                <a:latin typeface="Arial" charset="0"/>
                <a:cs typeface="msgothic" charset="0"/>
              </a:rPr>
              <a:t>How TDP-43 and FUS might interface with SGs during pathogenesis.</a:t>
            </a:r>
            <a:r>
              <a:rPr lang="en-GB" dirty="0" smtClean="0">
                <a:latin typeface="Arial" charset="0"/>
                <a:cs typeface="msgothic" charset="0"/>
              </a:rPr>
              <a:t> (A) In normal neurons, TDP-43 and FUS are localized to the nucleus, and SGs form and dissipate normally. TDP-43 or FUS localization becomes abnormal during ALS pathogenesis and may interface with SGs in several different (and non-mutually exclusive) ways: (B) TDP-43 or FUS exit from the nucleus and begin to accumulate in the cytoplasm as </a:t>
            </a:r>
            <a:r>
              <a:rPr lang="en-GB" dirty="0" err="1" smtClean="0">
                <a:latin typeface="Arial" charset="0"/>
                <a:cs typeface="msgothic" charset="0"/>
              </a:rPr>
              <a:t>preinclusions</a:t>
            </a:r>
            <a:r>
              <a:rPr lang="en-GB" dirty="0" smtClean="0">
                <a:latin typeface="Arial" charset="0"/>
                <a:cs typeface="msgothic" charset="0"/>
              </a:rPr>
              <a:t>, where they interact and might </a:t>
            </a:r>
            <a:r>
              <a:rPr lang="en-GB" dirty="0" err="1" smtClean="0">
                <a:latin typeface="Arial" charset="0"/>
                <a:cs typeface="msgothic" charset="0"/>
              </a:rPr>
              <a:t>colocalize</a:t>
            </a:r>
            <a:r>
              <a:rPr lang="en-GB" dirty="0" smtClean="0">
                <a:latin typeface="Arial" charset="0"/>
                <a:cs typeface="msgothic" charset="0"/>
              </a:rPr>
              <a:t> with SGs. Here, TDP-43 and FUS might become modified by kinases, proteases, and ubiquitin-modifying enzymes, which are all present in SGs. These pathological modifications could accelerate TDP-43 and FUS aggregation or prevent return to the nucleus. Thus, SGs could serve as an obligate conduit for TDP-43 and FUS aggregation. </a:t>
            </a:r>
            <a:r>
              <a:rPr lang="en-GB" dirty="0" err="1" smtClean="0">
                <a:latin typeface="Arial" charset="0"/>
                <a:cs typeface="msgothic" charset="0"/>
              </a:rPr>
              <a:t>Ubi</a:t>
            </a:r>
            <a:r>
              <a:rPr lang="en-GB" dirty="0" smtClean="0">
                <a:latin typeface="Arial" charset="0"/>
                <a:cs typeface="msgothic" charset="0"/>
              </a:rPr>
              <a:t>, ubiquitin. (C) TDP-43 and FUS aggregation in the cytoplasm might interfere with SG function, perhaps by interfering with their ability to regulate RNAs targeted to these structures. (D) TDP-43 and FUS might be required in the nucleus for the regulation of SG genes, and therefore depletion from the nucleus could lead to a </a:t>
            </a:r>
            <a:r>
              <a:rPr lang="en-GB" dirty="0" err="1" smtClean="0">
                <a:latin typeface="Arial" charset="0"/>
                <a:cs typeface="msgothic" charset="0"/>
              </a:rPr>
              <a:t>dysregulation</a:t>
            </a:r>
            <a:r>
              <a:rPr lang="en-GB" dirty="0" smtClean="0">
                <a:latin typeface="Arial" charset="0"/>
                <a:cs typeface="msgothic" charset="0"/>
              </a:rPr>
              <a:t> of SG genes and decreased SG formation and function.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C9525B6-F228-47C4-AC4F-0611829A088A}" type="slidenum">
              <a:rPr lang="en-US" smtClean="0"/>
              <a:pPr/>
              <a:t>66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Cell, </a:t>
            </a:r>
            <a:r>
              <a:rPr lang="en-US" dirty="0" smtClean="0">
                <a:hlinkClick r:id="rId3" action="ppaction://hlinkfile"/>
              </a:rPr>
              <a:t>Volume 153, Issue 7</a:t>
            </a:r>
            <a:r>
              <a:rPr lang="en-US" dirty="0" smtClean="0"/>
              <a:t>, 1461-1474, 20 June 2013</a:t>
            </a:r>
            <a:br>
              <a:rPr lang="en-US" dirty="0" smtClean="0"/>
            </a:br>
            <a:endParaRPr lang="en-US" dirty="0"/>
          </a:p>
        </p:txBody>
      </p:sp>
      <p:sp>
        <p:nvSpPr>
          <p:cNvPr id="4" name="Slide Number Placeholder 3"/>
          <p:cNvSpPr>
            <a:spLocks noGrp="1"/>
          </p:cNvSpPr>
          <p:nvPr>
            <p:ph type="sldNum" sz="quarter" idx="10"/>
          </p:nvPr>
        </p:nvSpPr>
        <p:spPr/>
        <p:txBody>
          <a:bodyPr/>
          <a:lstStyle/>
          <a:p>
            <a:fld id="{6C9525B6-F228-47C4-AC4F-0611829A088A}" type="slidenum">
              <a:rPr lang="en-US" smtClean="0"/>
              <a:pPr/>
              <a:t>67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sz="1300" b="1">
                <a:latin typeface="Arial" charset="0"/>
                <a:cs typeface="msgothic" charset="0"/>
              </a:rPr>
              <a:t>Prion and prion-like domains encode diverse conformational states and folding trajectories.</a:t>
            </a:r>
            <a:r>
              <a:rPr lang="en-GB">
                <a:latin typeface="Arial" charset="0"/>
                <a:cs typeface="msgothic" charset="0"/>
              </a:rPr>
              <a:t> Typically, prion and prion-like domains (depicted in blue, green, and red) populate a dynamic equilibrium comprised of soluble intrinsically unfolded monomers and molten oligomers (step a). These molten oligomers can subsequently evolve into multiple conformational states. In one trajectory, molten oligomers reorganize into more structured amyloidogenic oligomers (step b), which ultimately convert into a stable amyloid form (step c), which can self-template assembly (step d) and become infectious (i.e., a prion). Amyloidogenic oligomers can also cluster to form large pathological aggregates (step e), which might slowly convert to amyloid (step f). Alternatively, molten oligomers can partition into partially structured forms with dynamic cross-β structures that exhibit liquid-like properties (step g), and can rearrange further into labile cross-β fibrils with gel-like properties (step h). These liquid and gel-like collectives are likely critical structural components of various non–membrane-bound organelles including SGs and nuclear gems. Importantly, these transitions to liquid- and gel-like structures are readily reversible (steps a, g, and h). We suggest, however, that these structures are also prone to morph into amyloidogenic oligomers (step i), pathological nonamyloid aggregates (step j and k), and even stable self-templating amyloid (step l) connected with neurodegenerative disease.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Verify</a:t>
            </a:r>
            <a:r>
              <a:rPr lang="en-US" baseline="0" dirty="0" smtClean="0"/>
              <a:t> this?  TARDP only causes typical ALS?  </a:t>
            </a:r>
            <a:endParaRPr lang="en-US" dirty="0"/>
          </a:p>
        </p:txBody>
      </p:sp>
      <p:sp>
        <p:nvSpPr>
          <p:cNvPr id="4" name="Slide Number Placeholder 3"/>
          <p:cNvSpPr>
            <a:spLocks noGrp="1"/>
          </p:cNvSpPr>
          <p:nvPr>
            <p:ph type="sldNum" sz="quarter" idx="10"/>
          </p:nvPr>
        </p:nvSpPr>
        <p:spPr/>
        <p:txBody>
          <a:bodyPr/>
          <a:lstStyle/>
          <a:p>
            <a:fld id="{6C9525B6-F228-47C4-AC4F-0611829A088A}" type="slidenum">
              <a:rPr lang="en-US" smtClean="0"/>
              <a:pPr/>
              <a:t>11</a:t>
            </a:fld>
            <a:endParaRPr lang="en-US"/>
          </a:p>
        </p:txBody>
      </p:sp>
    </p:spTree>
    <p:extLst>
      <p:ext uri="{BB962C8B-B14F-4D97-AF65-F5344CB8AC3E}">
        <p14:creationId xmlns:p14="http://schemas.microsoft.com/office/powerpoint/2010/main" val="250578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Turner figure 1</a:t>
            </a:r>
            <a:endParaRPr lang="en-US" dirty="0"/>
          </a:p>
        </p:txBody>
      </p:sp>
      <p:sp>
        <p:nvSpPr>
          <p:cNvPr id="4" name="Slide Number Placeholder 3"/>
          <p:cNvSpPr>
            <a:spLocks noGrp="1"/>
          </p:cNvSpPr>
          <p:nvPr>
            <p:ph type="sldNum" sz="quarter" idx="10"/>
          </p:nvPr>
        </p:nvSpPr>
        <p:spPr/>
        <p:txBody>
          <a:bodyPr/>
          <a:lstStyle/>
          <a:p>
            <a:fld id="{6C9525B6-F228-47C4-AC4F-0611829A088A}" type="slidenum">
              <a:rPr lang="en-US" smtClean="0"/>
              <a:pPr/>
              <a:t>12</a:t>
            </a:fld>
            <a:endParaRPr lang="en-US"/>
          </a:p>
        </p:txBody>
      </p:sp>
    </p:spTree>
    <p:extLst>
      <p:ext uri="{BB962C8B-B14F-4D97-AF65-F5344CB8AC3E}">
        <p14:creationId xmlns:p14="http://schemas.microsoft.com/office/powerpoint/2010/main" val="2440318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Ravits</a:t>
            </a:r>
            <a:r>
              <a:rPr lang="en-US" baseline="0" dirty="0" smtClean="0"/>
              <a:t> article to discuss this; </a:t>
            </a:r>
            <a:r>
              <a:rPr lang="en-US" baseline="0" dirty="0" err="1" smtClean="0"/>
              <a:t>pur</a:t>
            </a:r>
            <a:r>
              <a:rPr lang="en-US" baseline="0" dirty="0" smtClean="0"/>
              <a:t> in pix Turner, figure 1</a:t>
            </a:r>
            <a:endParaRPr lang="en-US" dirty="0"/>
          </a:p>
        </p:txBody>
      </p:sp>
      <p:sp>
        <p:nvSpPr>
          <p:cNvPr id="4" name="Slide Number Placeholder 3"/>
          <p:cNvSpPr>
            <a:spLocks noGrp="1"/>
          </p:cNvSpPr>
          <p:nvPr>
            <p:ph type="sldNum" sz="quarter" idx="10"/>
          </p:nvPr>
        </p:nvSpPr>
        <p:spPr/>
        <p:txBody>
          <a:bodyPr/>
          <a:lstStyle/>
          <a:p>
            <a:fld id="{6C9525B6-F228-47C4-AC4F-0611829A088A}" type="slidenum">
              <a:rPr lang="en-US" smtClean="0"/>
              <a:pPr/>
              <a:t>13</a:t>
            </a:fld>
            <a:endParaRPr lang="en-US"/>
          </a:p>
        </p:txBody>
      </p:sp>
    </p:spTree>
    <p:extLst>
      <p:ext uri="{BB962C8B-B14F-4D97-AF65-F5344CB8AC3E}">
        <p14:creationId xmlns:p14="http://schemas.microsoft.com/office/powerpoint/2010/main" val="830636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Cleveland article</a:t>
            </a:r>
            <a:endParaRPr lang="en-US" dirty="0"/>
          </a:p>
        </p:txBody>
      </p:sp>
      <p:sp>
        <p:nvSpPr>
          <p:cNvPr id="4" name="Slide Number Placeholder 3"/>
          <p:cNvSpPr>
            <a:spLocks noGrp="1"/>
          </p:cNvSpPr>
          <p:nvPr>
            <p:ph type="sldNum" sz="quarter" idx="10"/>
          </p:nvPr>
        </p:nvSpPr>
        <p:spPr/>
        <p:txBody>
          <a:bodyPr/>
          <a:lstStyle/>
          <a:p>
            <a:fld id="{6C9525B6-F228-47C4-AC4F-0611829A088A}" type="slidenum">
              <a:rPr lang="en-US" smtClean="0"/>
              <a:pPr/>
              <a:t>19</a:t>
            </a:fld>
            <a:endParaRPr lang="en-US"/>
          </a:p>
        </p:txBody>
      </p:sp>
    </p:spTree>
    <p:extLst>
      <p:ext uri="{BB962C8B-B14F-4D97-AF65-F5344CB8AC3E}">
        <p14:creationId xmlns:p14="http://schemas.microsoft.com/office/powerpoint/2010/main" val="698150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9525B6-F228-47C4-AC4F-0611829A088A}" type="slidenum">
              <a:rPr lang="en-US" smtClean="0"/>
              <a:pPr/>
              <a:t>23</a:t>
            </a:fld>
            <a:endParaRPr lang="en-US"/>
          </a:p>
        </p:txBody>
      </p:sp>
    </p:spTree>
    <p:extLst>
      <p:ext uri="{BB962C8B-B14F-4D97-AF65-F5344CB8AC3E}">
        <p14:creationId xmlns:p14="http://schemas.microsoft.com/office/powerpoint/2010/main" val="15794664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Van </a:t>
            </a:r>
            <a:r>
              <a:rPr lang="en-US" dirty="0" err="1" smtClean="0"/>
              <a:t>Blitterswijk</a:t>
            </a:r>
            <a:r>
              <a:rPr lang="en-US" baseline="0" dirty="0" smtClean="0"/>
              <a:t> table 3</a:t>
            </a:r>
            <a:endParaRPr lang="en-US" dirty="0"/>
          </a:p>
        </p:txBody>
      </p:sp>
      <p:sp>
        <p:nvSpPr>
          <p:cNvPr id="4" name="Slide Number Placeholder 3"/>
          <p:cNvSpPr>
            <a:spLocks noGrp="1"/>
          </p:cNvSpPr>
          <p:nvPr>
            <p:ph type="sldNum" sz="quarter" idx="10"/>
          </p:nvPr>
        </p:nvSpPr>
        <p:spPr/>
        <p:txBody>
          <a:bodyPr/>
          <a:lstStyle/>
          <a:p>
            <a:fld id="{6C9525B6-F228-47C4-AC4F-0611829A088A}" type="slidenum">
              <a:rPr lang="en-US" smtClean="0"/>
              <a:pPr/>
              <a:t>26</a:t>
            </a:fld>
            <a:endParaRPr lang="en-US"/>
          </a:p>
        </p:txBody>
      </p:sp>
    </p:spTree>
    <p:extLst>
      <p:ext uri="{BB962C8B-B14F-4D97-AF65-F5344CB8AC3E}">
        <p14:creationId xmlns:p14="http://schemas.microsoft.com/office/powerpoint/2010/main" val="3910568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eaLnBrk="1" hangingPunct="1"/>
            <a:fld id="{B376B6E3-F9F9-784C-9CFC-A2A8C492A87A}" type="slidenum">
              <a:rPr lang="en-US"/>
              <a:pPr eaLnBrk="1" hangingPunct="1"/>
              <a:t>27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u="sng" kern="1200" dirty="0" smtClean="0">
                <a:solidFill>
                  <a:schemeClr val="tx1"/>
                </a:solidFill>
                <a:latin typeface="+mn-lt"/>
                <a:ea typeface="+mn-ea"/>
                <a:cs typeface="+mn-cs"/>
              </a:rPr>
              <a:t>Amyotroph Lateral Scler. 2010 Oct;11(5):456-60. doi: 10.3109/17482968.2010.498521.</a:t>
            </a:r>
          </a:p>
          <a:p>
            <a:r>
              <a:rPr lang="ro-RO" sz="1200" b="1" u="sng" kern="1200" dirty="0" smtClean="0">
                <a:solidFill>
                  <a:schemeClr val="tx1"/>
                </a:solidFill>
                <a:latin typeface="+mn-lt"/>
                <a:ea typeface="+mn-ea"/>
                <a:cs typeface="+mn-cs"/>
              </a:rPr>
              <a:t>A randomized, placebo-controlled trial of memantine for functional disability in amyotrophic lateral sclerosis.</a:t>
            </a:r>
          </a:p>
          <a:p>
            <a:r>
              <a:rPr lang="ro-RO" sz="1200" b="0" u="sng" kern="1200" dirty="0" smtClean="0">
                <a:solidFill>
                  <a:schemeClr val="tx1"/>
                </a:solidFill>
                <a:latin typeface="+mn-lt"/>
                <a:ea typeface="+mn-ea"/>
                <a:cs typeface="+mn-cs"/>
                <a:hlinkClick r:id="rId3"/>
              </a:rPr>
              <a:t>de Carvalho M1, </a:t>
            </a:r>
            <a:r>
              <a:rPr lang="ro-RO" sz="1200" b="0" u="sng" kern="1200" dirty="0" smtClean="0">
                <a:solidFill>
                  <a:schemeClr val="tx1"/>
                </a:solidFill>
                <a:latin typeface="+mn-lt"/>
                <a:ea typeface="+mn-ea"/>
                <a:cs typeface="+mn-cs"/>
                <a:hlinkClick r:id="rId4"/>
              </a:rPr>
              <a:t>Pinto S, </a:t>
            </a:r>
            <a:r>
              <a:rPr lang="ro-RO" sz="1200" b="0" u="sng" kern="1200" dirty="0" smtClean="0">
                <a:solidFill>
                  <a:schemeClr val="tx1"/>
                </a:solidFill>
                <a:latin typeface="+mn-lt"/>
                <a:ea typeface="+mn-ea"/>
                <a:cs typeface="+mn-cs"/>
                <a:hlinkClick r:id="rId5"/>
              </a:rPr>
              <a:t>Costa J, </a:t>
            </a:r>
            <a:r>
              <a:rPr lang="ro-RO" sz="1200" b="0" u="sng" kern="1200" dirty="0" smtClean="0">
                <a:solidFill>
                  <a:schemeClr val="tx1"/>
                </a:solidFill>
                <a:latin typeface="+mn-lt"/>
                <a:ea typeface="+mn-ea"/>
                <a:cs typeface="+mn-cs"/>
                <a:hlinkClick r:id="rId6"/>
              </a:rPr>
              <a:t>Evangelista T, </a:t>
            </a:r>
            <a:r>
              <a:rPr lang="ro-RO" sz="1200" b="0" u="sng" kern="1200" dirty="0" smtClean="0">
                <a:solidFill>
                  <a:schemeClr val="tx1"/>
                </a:solidFill>
                <a:latin typeface="+mn-lt"/>
                <a:ea typeface="+mn-ea"/>
                <a:cs typeface="+mn-cs"/>
                <a:hlinkClick r:id="rId7"/>
              </a:rPr>
              <a:t>Ohana B, </a:t>
            </a:r>
            <a:r>
              <a:rPr lang="ro-RO" sz="1200" b="0" u="sng" kern="1200" dirty="0" smtClean="0">
                <a:solidFill>
                  <a:schemeClr val="tx1"/>
                </a:solidFill>
                <a:latin typeface="+mn-lt"/>
                <a:ea typeface="+mn-ea"/>
                <a:cs typeface="+mn-cs"/>
                <a:hlinkClick r:id="rId8"/>
              </a:rPr>
              <a:t>Pinto A.</a:t>
            </a:r>
            <a:endParaRPr lang="en-US" dirty="0"/>
          </a:p>
        </p:txBody>
      </p:sp>
      <p:sp>
        <p:nvSpPr>
          <p:cNvPr id="4" name="Slide Number Placeholder 3"/>
          <p:cNvSpPr>
            <a:spLocks noGrp="1"/>
          </p:cNvSpPr>
          <p:nvPr>
            <p:ph type="sldNum" sz="quarter" idx="10"/>
          </p:nvPr>
        </p:nvSpPr>
        <p:spPr/>
        <p:txBody>
          <a:bodyPr/>
          <a:lstStyle/>
          <a:p>
            <a:fld id="{6C9525B6-F228-47C4-AC4F-0611829A088A}" type="slidenum">
              <a:rPr lang="en-US" smtClean="0"/>
              <a:pPr/>
              <a:t>34</a:t>
            </a:fld>
            <a:endParaRPr lang="en-US"/>
          </a:p>
        </p:txBody>
      </p:sp>
    </p:spTree>
    <p:extLst>
      <p:ext uri="{BB962C8B-B14F-4D97-AF65-F5344CB8AC3E}">
        <p14:creationId xmlns:p14="http://schemas.microsoft.com/office/powerpoint/2010/main" val="826014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CEDBA9B-787E-4E93-BC72-FF6EECF6FE35}" type="datetimeFigureOut">
              <a:rPr lang="en-US"/>
              <a:pPr>
                <a:defRPr/>
              </a:pPr>
              <a:t>6/17/2015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BB6EC8C-4FAE-4626-870B-0E07F2D5881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5AE184-75F2-4811-A378-1CC67737433E}" type="datetimeFigureOut">
              <a:rPr lang="en-US"/>
              <a:pPr>
                <a:defRPr/>
              </a:pPr>
              <a:t>6/17/2015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31A4D1C-3E45-4690-9673-00E46D4F96A9}"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1A028CB-1FD4-4A70-BCAD-4AD6A459DA07}" type="datetimeFigureOut">
              <a:rPr lang="en-US"/>
              <a:pPr>
                <a:defRPr/>
              </a:pPr>
              <a:t>6/17/2015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57A4AD-73FE-4796-AE8C-DB5C6A46ACAD}"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p:spPr>
        <p:txBody>
          <a:bodyPr/>
          <a:lstStyle>
            <a:lvl1pPr>
              <a:defRPr/>
            </a:lvl1pPr>
          </a:lstStyle>
          <a:p>
            <a:pPr>
              <a:defRPr/>
            </a:pPr>
            <a:fld id="{218B0AFC-3088-41BA-94FC-5A1F89BC9177}" type="datetimeFigureOut">
              <a:rPr lang="en-US"/>
              <a:pPr>
                <a:defRPr/>
              </a:pPr>
              <a:t>6/17/2015</a:t>
            </a:fld>
            <a:endParaRPr lang="en-US"/>
          </a:p>
        </p:txBody>
      </p:sp>
      <p:sp>
        <p:nvSpPr>
          <p:cNvPr id="6" name="Footer Placeholder 5"/>
          <p:cNvSpPr>
            <a:spLocks noGrp="1"/>
          </p:cNvSpPr>
          <p:nvPr>
            <p:ph type="ftr" sz="quarter" idx="11"/>
          </p:nvPr>
        </p:nvSpPr>
        <p:spPr>
          <a:xfrm>
            <a:off x="3124200" y="6356350"/>
            <a:ext cx="2895600" cy="365125"/>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p:spPr>
        <p:txBody>
          <a:bodyPr/>
          <a:lstStyle>
            <a:lvl1pPr>
              <a:defRPr/>
            </a:lvl1pPr>
          </a:lstStyle>
          <a:p>
            <a:pPr>
              <a:defRPr/>
            </a:pPr>
            <a:fld id="{980C0DFA-2C49-489E-89F0-0030C2BDD920}"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356350"/>
            <a:ext cx="2133600" cy="365125"/>
          </a:xfrm>
        </p:spPr>
        <p:txBody>
          <a:bodyPr/>
          <a:lstStyle>
            <a:lvl1pPr>
              <a:defRPr/>
            </a:lvl1pPr>
          </a:lstStyle>
          <a:p>
            <a:pPr>
              <a:defRPr/>
            </a:pPr>
            <a:fld id="{1A35E337-5444-4428-9734-51728BFE352A}" type="datetimeFigureOut">
              <a:rPr lang="en-US"/>
              <a:pPr>
                <a:defRPr/>
              </a:pPr>
              <a:t>6/17/2015</a:t>
            </a:fld>
            <a:endParaRPr lang="en-US"/>
          </a:p>
        </p:txBody>
      </p:sp>
      <p:sp>
        <p:nvSpPr>
          <p:cNvPr id="7" name="Footer Placeholder 6"/>
          <p:cNvSpPr>
            <a:spLocks noGrp="1"/>
          </p:cNvSpPr>
          <p:nvPr>
            <p:ph type="ftr" sz="quarter" idx="11"/>
          </p:nvPr>
        </p:nvSpPr>
        <p:spPr>
          <a:xfrm>
            <a:off x="3124200" y="6356350"/>
            <a:ext cx="2895600" cy="365125"/>
          </a:xfrm>
        </p:spPr>
        <p:txBody>
          <a:bodyPr/>
          <a:lstStyle>
            <a:lvl1pPr>
              <a:defRPr/>
            </a:lvl1pPr>
          </a:lstStyle>
          <a:p>
            <a:pPr>
              <a:defRPr/>
            </a:pPr>
            <a:endParaRPr lang="en-US"/>
          </a:p>
        </p:txBody>
      </p:sp>
      <p:sp>
        <p:nvSpPr>
          <p:cNvPr id="8" name="Slide Number Placeholder 7"/>
          <p:cNvSpPr>
            <a:spLocks noGrp="1"/>
          </p:cNvSpPr>
          <p:nvPr>
            <p:ph type="sldNum" sz="quarter" idx="12"/>
          </p:nvPr>
        </p:nvSpPr>
        <p:spPr>
          <a:xfrm>
            <a:off x="6553200" y="6356350"/>
            <a:ext cx="2133600" cy="365125"/>
          </a:xfrm>
        </p:spPr>
        <p:txBody>
          <a:bodyPr/>
          <a:lstStyle>
            <a:lvl1pPr>
              <a:defRPr/>
            </a:lvl1pPr>
          </a:lstStyle>
          <a:p>
            <a:pPr>
              <a:defRPr/>
            </a:pPr>
            <a:fld id="{552B7F67-D912-43CF-814F-467540751BDA}"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8A7920E-4FBC-4B76-9A83-530B1875B139}" type="datetimeFigureOut">
              <a:rPr lang="en-US"/>
              <a:pPr>
                <a:defRPr/>
              </a:pPr>
              <a:t>6/17/2015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B9DBC10-F938-4B4A-9FC8-19BCBAF808E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3C19A45-749C-450D-8DC5-6D9496E5A645}" type="datetimeFigureOut">
              <a:rPr lang="en-US"/>
              <a:pPr>
                <a:defRPr/>
              </a:pPr>
              <a:t>6/17/2015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66DAB24-22D6-4B9A-8D11-8C030EEE4C4F}"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C7B303CB-F926-49C9-850F-592B05BA3391}" type="datetimeFigureOut">
              <a:rPr lang="en-US"/>
              <a:pPr>
                <a:defRPr/>
              </a:pPr>
              <a:t>6/17/2015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8E21D01-C57F-4937-A7D6-F11A5C4D754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E69FC68-B08A-43CF-BC7E-D45A29357D20}" type="datetimeFigureOut">
              <a:rPr lang="en-US"/>
              <a:pPr>
                <a:defRPr/>
              </a:pPr>
              <a:t>6/17/2015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8AB534E-27EB-43E3-A54D-28224CA68F7F}"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D556699-3BD6-454B-B919-8AA449C9D920}" type="datetimeFigureOut">
              <a:rPr lang="en-US"/>
              <a:pPr>
                <a:defRPr/>
              </a:pPr>
              <a:t>6/17/2015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2CD9376-D805-4F2F-8E9D-AAE6933292F8}"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D9F5255-F14F-41FC-BB4F-4DA78A8A476A}" type="datetimeFigureOut">
              <a:rPr lang="en-US"/>
              <a:pPr>
                <a:defRPr/>
              </a:pPr>
              <a:t>6/17/2015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FBB27F8-8F5A-46A9-BCD4-3F7AE8AB7E6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675485C-B2D6-4D1C-B996-FC25248C18BA}" type="datetimeFigureOut">
              <a:rPr lang="en-US"/>
              <a:pPr>
                <a:defRPr/>
              </a:pPr>
              <a:t>6/17/2015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4B0A502-C7CA-45A0-AE1C-FAB47E314521}"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C1DA916-7A75-4145-A1FE-D7417A485046}" type="datetimeFigureOut">
              <a:rPr lang="en-US"/>
              <a:pPr>
                <a:defRPr/>
              </a:pPr>
              <a:t>6/17/2015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D3C230A-5794-453E-9A88-2752500F7181}"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B81F99D4-81B9-443E-9823-1CFBB36D1129}" type="datetimeFigureOut">
              <a:rPr lang="en-US"/>
              <a:pPr>
                <a:defRPr/>
              </a:pPr>
              <a:t>6/17/2015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854A6ED4-28D3-42BB-A515-2F484BDE281F}"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 id="2147483660" r:id="rId12"/>
    <p:sldLayoutId id="2147483661"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1.png"/><Relationship Id="rId4" Type="http://schemas.openxmlformats.org/officeDocument/2006/relationships/image" Target="../media/image7.em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1.png"/><Relationship Id="rId5" Type="http://schemas.openxmlformats.org/officeDocument/2006/relationships/image" Target="../media/image8.emf"/><Relationship Id="rId4"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1.png"/><Relationship Id="rId5" Type="http://schemas.openxmlformats.org/officeDocument/2006/relationships/image" Target="../media/image9.emf"/><Relationship Id="rId4"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1.png"/><Relationship Id="rId4" Type="http://schemas.openxmlformats.org/officeDocument/2006/relationships/image" Target="../media/image10.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1.png"/><Relationship Id="rId4" Type="http://schemas.openxmlformats.org/officeDocument/2006/relationships/image" Target="../media/image11.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1.png"/><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1.png"/><Relationship Id="rId5" Type="http://schemas.openxmlformats.org/officeDocument/2006/relationships/image" Target="../media/image13.emf"/><Relationship Id="rId4"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1.png"/><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wav"/><Relationship Id="rId1" Type="http://schemas.microsoft.com/office/2007/relationships/media" Target="../media/media21.wav"/><Relationship Id="rId5" Type="http://schemas.openxmlformats.org/officeDocument/2006/relationships/image" Target="../media/image1.png"/><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wav"/><Relationship Id="rId1" Type="http://schemas.microsoft.com/office/2007/relationships/media" Target="../media/media22.wav"/><Relationship Id="rId5" Type="http://schemas.openxmlformats.org/officeDocument/2006/relationships/image" Target="../media/image1.png"/><Relationship Id="rId4" Type="http://schemas.openxmlformats.org/officeDocument/2006/relationships/image" Target="../media/image16.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1.png"/><Relationship Id="rId5" Type="http://schemas.openxmlformats.org/officeDocument/2006/relationships/image" Target="../media/image17.jpeg"/><Relationship Id="rId4" Type="http://schemas.openxmlformats.org/officeDocument/2006/relationships/notesSlide" Target="../notesSlides/notesSlide6.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4.wav"/><Relationship Id="rId1" Type="http://schemas.microsoft.com/office/2007/relationships/media" Target="../media/media24.wav"/><Relationship Id="rId5" Type="http://schemas.openxmlformats.org/officeDocument/2006/relationships/image" Target="../media/image1.png"/><Relationship Id="rId4" Type="http://schemas.openxmlformats.org/officeDocument/2006/relationships/image" Target="../media/image18.jp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image" Target="../media/image1.png"/><Relationship Id="rId5" Type="http://schemas.openxmlformats.org/officeDocument/2006/relationships/image" Target="../media/image20.jpe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av"/><Relationship Id="rId1" Type="http://schemas.microsoft.com/office/2007/relationships/media" Target="../media/media26.wav"/><Relationship Id="rId6" Type="http://schemas.openxmlformats.org/officeDocument/2006/relationships/image" Target="../media/image1.png"/><Relationship Id="rId5" Type="http://schemas.openxmlformats.org/officeDocument/2006/relationships/image" Target="../media/image21.tiff"/><Relationship Id="rId4" Type="http://schemas.openxmlformats.org/officeDocument/2006/relationships/notesSlide" Target="../notesSlides/notesSlide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wav"/><Relationship Id="rId1" Type="http://schemas.microsoft.com/office/2007/relationships/media" Target="../media/media27.wav"/><Relationship Id="rId6" Type="http://schemas.openxmlformats.org/officeDocument/2006/relationships/image" Target="../media/image1.png"/><Relationship Id="rId5" Type="http://schemas.openxmlformats.org/officeDocument/2006/relationships/image" Target="../media/image22.jpeg"/><Relationship Id="rId4" Type="http://schemas.openxmlformats.org/officeDocument/2006/relationships/notesSlide" Target="../notesSlides/notesSlide8.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5" Type="http://schemas.openxmlformats.org/officeDocument/2006/relationships/image" Target="../media/image1.png"/><Relationship Id="rId4" Type="http://schemas.openxmlformats.org/officeDocument/2006/relationships/image" Target="../media/image23.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9.wav"/><Relationship Id="rId1" Type="http://schemas.microsoft.com/office/2007/relationships/media" Target="../media/media29.wav"/><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1.pn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av"/><Relationship Id="rId1" Type="http://schemas.microsoft.com/office/2007/relationships/media" Target="../media/media30.wav"/><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av"/><Relationship Id="rId1" Type="http://schemas.microsoft.com/office/2007/relationships/media" Target="../media/media31.wav"/><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2.wav"/><Relationship Id="rId1" Type="http://schemas.microsoft.com/office/2007/relationships/media" Target="../media/media32.wav"/><Relationship Id="rId5" Type="http://schemas.openxmlformats.org/officeDocument/2006/relationships/image" Target="../media/image1.png"/><Relationship Id="rId4" Type="http://schemas.openxmlformats.org/officeDocument/2006/relationships/image" Target="../media/image24.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3.wav"/><Relationship Id="rId1" Type="http://schemas.microsoft.com/office/2007/relationships/media" Target="../media/media33.wav"/><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8" Type="http://schemas.openxmlformats.org/officeDocument/2006/relationships/hyperlink" Target="http://www.ncbi.nlm.nih.gov/pubmed/?term=Evangelista%20T%5bAuthor%5d&amp;cauthor=true&amp;cauthor_uid=20565333" TargetMode="External"/><Relationship Id="rId3" Type="http://schemas.openxmlformats.org/officeDocument/2006/relationships/slideLayout" Target="../slideLayouts/slideLayout13.xml"/><Relationship Id="rId7" Type="http://schemas.openxmlformats.org/officeDocument/2006/relationships/hyperlink" Target="http://www.ncbi.nlm.nih.gov/pubmed/?term=Costa%20J%5bAuthor%5d&amp;cauthor=true&amp;cauthor_uid=20565333" TargetMode="External"/><Relationship Id="rId2" Type="http://schemas.openxmlformats.org/officeDocument/2006/relationships/audio" Target="../media/media34.wav"/><Relationship Id="rId1" Type="http://schemas.microsoft.com/office/2007/relationships/media" Target="../media/media34.wav"/><Relationship Id="rId6" Type="http://schemas.openxmlformats.org/officeDocument/2006/relationships/hyperlink" Target="http://www.ncbi.nlm.nih.gov/pubmed/?term=Pinto%20S%5bAuthor%5d&amp;cauthor=true&amp;cauthor_uid=20565333" TargetMode="External"/><Relationship Id="rId11" Type="http://schemas.openxmlformats.org/officeDocument/2006/relationships/image" Target="../media/image1.png"/><Relationship Id="rId5" Type="http://schemas.openxmlformats.org/officeDocument/2006/relationships/hyperlink" Target="http://www.ncbi.nlm.nih.gov/pubmed/?term=de%20Carvalho%20M%5bAuthor%5d&amp;cauthor=true&amp;cauthor_uid=20565333" TargetMode="External"/><Relationship Id="rId10" Type="http://schemas.openxmlformats.org/officeDocument/2006/relationships/hyperlink" Target="http://www.ncbi.nlm.nih.gov/pubmed/?term=Pinto%20A%5bAuthor%5d&amp;cauthor=true&amp;cauthor_uid=20565333" TargetMode="External"/><Relationship Id="rId4" Type="http://schemas.openxmlformats.org/officeDocument/2006/relationships/notesSlide" Target="../notesSlides/notesSlide9.xml"/><Relationship Id="rId9" Type="http://schemas.openxmlformats.org/officeDocument/2006/relationships/hyperlink" Target="http://www.ncbi.nlm.nih.gov/pubmed/?term=Ohana%20B%5bAuthor%5d&amp;cauthor=true&amp;cauthor_uid=20565333" TargetMode="Externa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5.wav"/><Relationship Id="rId1" Type="http://schemas.microsoft.com/office/2007/relationships/media" Target="../media/media35.wav"/><Relationship Id="rId5" Type="http://schemas.openxmlformats.org/officeDocument/2006/relationships/image" Target="../media/image1.png"/><Relationship Id="rId4" Type="http://schemas.openxmlformats.org/officeDocument/2006/relationships/image" Target="../media/image25.jp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6.wav"/><Relationship Id="rId1" Type="http://schemas.microsoft.com/office/2007/relationships/media" Target="../media/media36.wav"/><Relationship Id="rId5" Type="http://schemas.openxmlformats.org/officeDocument/2006/relationships/image" Target="../media/image1.png"/><Relationship Id="rId4" Type="http://schemas.openxmlformats.org/officeDocument/2006/relationships/image" Target="../media/image26.jp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wav"/><Relationship Id="rId1" Type="http://schemas.microsoft.com/office/2007/relationships/media" Target="../media/media37.wav"/><Relationship Id="rId5" Type="http://schemas.openxmlformats.org/officeDocument/2006/relationships/image" Target="../media/image1.png"/><Relationship Id="rId4" Type="http://schemas.openxmlformats.org/officeDocument/2006/relationships/hyperlink" Target="http://www.thelancet.com/journals/laneur/issue/vol12no5/PIIS1474-4422(13)X7030-9" TargetMode="Externa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wav"/><Relationship Id="rId1" Type="http://schemas.microsoft.com/office/2007/relationships/media" Target="../media/media38.wav"/><Relationship Id="rId5" Type="http://schemas.openxmlformats.org/officeDocument/2006/relationships/image" Target="../media/image1.png"/><Relationship Id="rId4" Type="http://schemas.openxmlformats.org/officeDocument/2006/relationships/image" Target="../media/image27.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9.wav"/><Relationship Id="rId1" Type="http://schemas.microsoft.com/office/2007/relationships/media" Target="../media/media39.wav"/><Relationship Id="rId5" Type="http://schemas.openxmlformats.org/officeDocument/2006/relationships/image" Target="../media/image1.png"/><Relationship Id="rId4" Type="http://schemas.openxmlformats.org/officeDocument/2006/relationships/image" Target="../media/image28.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1.png"/><Relationship Id="rId4" Type="http://schemas.openxmlformats.org/officeDocument/2006/relationships/image" Target="../media/image3.emf"/></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0.wav"/><Relationship Id="rId1" Type="http://schemas.microsoft.com/office/2007/relationships/media" Target="../media/media40.wav"/><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1.wav"/><Relationship Id="rId1" Type="http://schemas.microsoft.com/office/2007/relationships/media" Target="../media/media41.wav"/><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wav"/><Relationship Id="rId1" Type="http://schemas.microsoft.com/office/2007/relationships/media" Target="../media/media42.wav"/><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3.wav"/><Relationship Id="rId1" Type="http://schemas.microsoft.com/office/2007/relationships/media" Target="../media/media43.wav"/><Relationship Id="rId5" Type="http://schemas.openxmlformats.org/officeDocument/2006/relationships/image" Target="../media/image1.png"/><Relationship Id="rId4" Type="http://schemas.openxmlformats.org/officeDocument/2006/relationships/image" Target="../media/image29.jpe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4.wav"/><Relationship Id="rId1" Type="http://schemas.microsoft.com/office/2007/relationships/media" Target="../media/media44.wav"/><Relationship Id="rId5" Type="http://schemas.openxmlformats.org/officeDocument/2006/relationships/image" Target="../media/image1.png"/><Relationship Id="rId4" Type="http://schemas.openxmlformats.org/officeDocument/2006/relationships/image" Target="../media/image30.gif"/></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wav"/><Relationship Id="rId1" Type="http://schemas.microsoft.com/office/2007/relationships/media" Target="../media/media45.wav"/><Relationship Id="rId5" Type="http://schemas.openxmlformats.org/officeDocument/2006/relationships/image" Target="../media/image1.png"/><Relationship Id="rId4" Type="http://schemas.openxmlformats.org/officeDocument/2006/relationships/image" Target="../media/image31.jpe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wav"/><Relationship Id="rId1" Type="http://schemas.microsoft.com/office/2007/relationships/media" Target="../media/media46.wav"/><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7.wav"/><Relationship Id="rId1" Type="http://schemas.microsoft.com/office/2007/relationships/media" Target="../media/media47.wav"/><Relationship Id="rId6" Type="http://schemas.openxmlformats.org/officeDocument/2006/relationships/image" Target="../media/image1.png"/><Relationship Id="rId5" Type="http://schemas.openxmlformats.org/officeDocument/2006/relationships/image" Target="../media/image32.jpg"/><Relationship Id="rId4" Type="http://schemas.openxmlformats.org/officeDocument/2006/relationships/notesSlide" Target="../notesSlides/notesSlide10.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wav"/><Relationship Id="rId1" Type="http://schemas.microsoft.com/office/2007/relationships/media" Target="../media/media48.wav"/><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9.wav"/><Relationship Id="rId1" Type="http://schemas.microsoft.com/office/2007/relationships/media" Target="../media/media49.wav"/><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wav"/><Relationship Id="rId1" Type="http://schemas.microsoft.com/office/2007/relationships/media" Target="../media/media50.wav"/><Relationship Id="rId5" Type="http://schemas.openxmlformats.org/officeDocument/2006/relationships/image" Target="../media/image1.png"/><Relationship Id="rId4" Type="http://schemas.openxmlformats.org/officeDocument/2006/relationships/image" Target="../media/image33.jpe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wav"/><Relationship Id="rId1" Type="http://schemas.microsoft.com/office/2007/relationships/media" Target="../media/media51.wav"/><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wav"/><Relationship Id="rId1" Type="http://schemas.microsoft.com/office/2007/relationships/media" Target="../media/media52.wav"/><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wav"/><Relationship Id="rId1" Type="http://schemas.microsoft.com/office/2007/relationships/media" Target="../media/media53.wav"/><Relationship Id="rId5" Type="http://schemas.openxmlformats.org/officeDocument/2006/relationships/image" Target="../media/image1.png"/><Relationship Id="rId4" Type="http://schemas.openxmlformats.org/officeDocument/2006/relationships/image" Target="../media/image34.jpe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wav"/><Relationship Id="rId1" Type="http://schemas.microsoft.com/office/2007/relationships/media" Target="../media/media54.wav"/><Relationship Id="rId6" Type="http://schemas.openxmlformats.org/officeDocument/2006/relationships/image" Target="../media/image1.png"/><Relationship Id="rId5" Type="http://schemas.openxmlformats.org/officeDocument/2006/relationships/hyperlink" Target="http://dx.doi.org/10.1016/S1474-4422(13)70061-9" TargetMode="External"/><Relationship Id="rId4" Type="http://schemas.openxmlformats.org/officeDocument/2006/relationships/hyperlink" Target="http://www.ncbi.nlm.nih.gov/pmc/articles/mid/NIHMS565900/" TargetMode="Externa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wav"/><Relationship Id="rId1" Type="http://schemas.microsoft.com/office/2007/relationships/media" Target="../media/media55.wav"/><Relationship Id="rId6" Type="http://schemas.openxmlformats.org/officeDocument/2006/relationships/image" Target="../media/image1.png"/><Relationship Id="rId5" Type="http://schemas.openxmlformats.org/officeDocument/2006/relationships/image" Target="../media/image35.jpeg"/><Relationship Id="rId4" Type="http://schemas.openxmlformats.org/officeDocument/2006/relationships/hyperlink" Target="http://www.ncbi.nlm.nih.gov/pmc/articles/PMC3394120/" TargetMode="Externa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6.wav"/><Relationship Id="rId1" Type="http://schemas.microsoft.com/office/2007/relationships/media" Target="../media/media56.wav"/><Relationship Id="rId5" Type="http://schemas.openxmlformats.org/officeDocument/2006/relationships/image" Target="../media/image1.png"/><Relationship Id="rId4" Type="http://schemas.openxmlformats.org/officeDocument/2006/relationships/image" Target="../media/image36.jpe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7.wav"/><Relationship Id="rId1" Type="http://schemas.microsoft.com/office/2007/relationships/media" Target="../media/media57.wav"/><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58.wav"/><Relationship Id="rId1" Type="http://schemas.microsoft.com/office/2007/relationships/media" Target="../media/media58.wav"/><Relationship Id="rId6" Type="http://schemas.openxmlformats.org/officeDocument/2006/relationships/image" Target="../media/image15.jpeg"/><Relationship Id="rId5" Type="http://schemas.openxmlformats.org/officeDocument/2006/relationships/image" Target="../media/image37.png"/><Relationship Id="rId4" Type="http://schemas.openxmlformats.org/officeDocument/2006/relationships/notesSlide" Target="../notesSlides/notesSlide13.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59.wav"/><Relationship Id="rId1" Type="http://schemas.microsoft.com/office/2007/relationships/media" Target="../media/media59.wav"/><Relationship Id="rId6" Type="http://schemas.openxmlformats.org/officeDocument/2006/relationships/image" Target="../media/image17.jpeg"/><Relationship Id="rId5" Type="http://schemas.openxmlformats.org/officeDocument/2006/relationships/image" Target="../media/image37.png"/><Relationship Id="rId4" Type="http://schemas.openxmlformats.org/officeDocument/2006/relationships/notesSlide" Target="../notesSlides/notesSlide1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1.png"/><Relationship Id="rId4" Type="http://schemas.openxmlformats.org/officeDocument/2006/relationships/image" Target="../media/image4.emf"/></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60.wav"/><Relationship Id="rId1" Type="http://schemas.microsoft.com/office/2007/relationships/media" Target="../media/media60.wav"/><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notesSlide" Target="../notesSlides/notesSlide15.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1.wav"/><Relationship Id="rId1" Type="http://schemas.microsoft.com/office/2007/relationships/media" Target="../media/media61.wav"/><Relationship Id="rId5" Type="http://schemas.openxmlformats.org/officeDocument/2006/relationships/image" Target="../media/image1.png"/><Relationship Id="rId4" Type="http://schemas.openxmlformats.org/officeDocument/2006/relationships/image" Target="../media/image39.jpe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2.wav"/><Relationship Id="rId1" Type="http://schemas.microsoft.com/office/2007/relationships/media" Target="../media/media62.wav"/><Relationship Id="rId5" Type="http://schemas.openxmlformats.org/officeDocument/2006/relationships/image" Target="../media/image1.png"/><Relationship Id="rId4" Type="http://schemas.openxmlformats.org/officeDocument/2006/relationships/image" Target="../media/image40.jpe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3.wav"/><Relationship Id="rId1" Type="http://schemas.microsoft.com/office/2007/relationships/media" Target="../media/media63.wav"/><Relationship Id="rId5" Type="http://schemas.openxmlformats.org/officeDocument/2006/relationships/image" Target="../media/image1.png"/><Relationship Id="rId4" Type="http://schemas.openxmlformats.org/officeDocument/2006/relationships/image" Target="../media/image41.jpe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4.wav"/><Relationship Id="rId1" Type="http://schemas.microsoft.com/office/2007/relationships/media" Target="../media/media64.wav"/><Relationship Id="rId5" Type="http://schemas.openxmlformats.org/officeDocument/2006/relationships/image" Target="../media/image1.png"/><Relationship Id="rId4" Type="http://schemas.openxmlformats.org/officeDocument/2006/relationships/image" Target="../media/image42.jpe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5.wav"/><Relationship Id="rId1" Type="http://schemas.microsoft.com/office/2007/relationships/media" Target="../media/media65.wav"/><Relationship Id="rId5" Type="http://schemas.openxmlformats.org/officeDocument/2006/relationships/image" Target="../media/image1.png"/><Relationship Id="rId4" Type="http://schemas.openxmlformats.org/officeDocument/2006/relationships/image" Target="../media/image43.gif"/></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6.wav"/><Relationship Id="rId1" Type="http://schemas.microsoft.com/office/2007/relationships/media" Target="../media/media66.wav"/><Relationship Id="rId6" Type="http://schemas.openxmlformats.org/officeDocument/2006/relationships/image" Target="../media/image1.png"/><Relationship Id="rId5" Type="http://schemas.openxmlformats.org/officeDocument/2006/relationships/image" Target="../media/image44.gif"/><Relationship Id="rId4" Type="http://schemas.openxmlformats.org/officeDocument/2006/relationships/notesSlide" Target="../notesSlides/notesSlide16.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5.wav"/><Relationship Id="rId1" Type="http://schemas.microsoft.com/office/2007/relationships/media" Target="../media/media65.wav"/><Relationship Id="rId6" Type="http://schemas.openxmlformats.org/officeDocument/2006/relationships/image" Target="../media/image1.png"/><Relationship Id="rId5" Type="http://schemas.openxmlformats.org/officeDocument/2006/relationships/image" Target="../media/image45.jpeg"/><Relationship Id="rId4" Type="http://schemas.openxmlformats.org/officeDocument/2006/relationships/notesSlide" Target="../notesSlides/notesSlide17.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7.wav"/><Relationship Id="rId1" Type="http://schemas.microsoft.com/office/2007/relationships/media" Target="../media/media67.wav"/><Relationship Id="rId5" Type="http://schemas.openxmlformats.org/officeDocument/2006/relationships/image" Target="../media/image1.png"/><Relationship Id="rId4" Type="http://schemas.openxmlformats.org/officeDocument/2006/relationships/image" Target="../media/image16.jpe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68.wav"/><Relationship Id="rId1" Type="http://schemas.microsoft.com/office/2007/relationships/media" Target="../media/media68.wav"/><Relationship Id="rId6" Type="http://schemas.openxmlformats.org/officeDocument/2006/relationships/image" Target="../media/image17.jpeg"/><Relationship Id="rId5" Type="http://schemas.openxmlformats.org/officeDocument/2006/relationships/image" Target="../media/image37.png"/><Relationship Id="rId4" Type="http://schemas.openxmlformats.org/officeDocument/2006/relationships/notesSlide" Target="../notesSlides/notesSlide18.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1.png"/><Relationship Id="rId5" Type="http://schemas.openxmlformats.org/officeDocument/2006/relationships/image" Target="../media/image5.gif"/><Relationship Id="rId4"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1.pn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ctrTitle"/>
          </p:nvPr>
        </p:nvSpPr>
        <p:spPr>
          <a:xfrm>
            <a:off x="685800" y="1066800"/>
            <a:ext cx="7772400" cy="2743200"/>
          </a:xfrm>
        </p:spPr>
        <p:txBody>
          <a:bodyPr>
            <a:normAutofit/>
          </a:bodyPr>
          <a:lstStyle/>
          <a:p>
            <a:r>
              <a:rPr lang="en-US" sz="5400" dirty="0" smtClean="0"/>
              <a:t>ALS update:</a:t>
            </a:r>
            <a:r>
              <a:rPr lang="en-US" sz="5400" dirty="0"/>
              <a:t/>
            </a:r>
            <a:br>
              <a:rPr lang="en-US" sz="5400" dirty="0"/>
            </a:br>
            <a:r>
              <a:rPr lang="en-US" dirty="0" smtClean="0"/>
              <a:t>Genetics and interventions</a:t>
            </a:r>
          </a:p>
        </p:txBody>
      </p:sp>
      <p:sp>
        <p:nvSpPr>
          <p:cNvPr id="3" name="Subtitle 2"/>
          <p:cNvSpPr>
            <a:spLocks noGrp="1"/>
          </p:cNvSpPr>
          <p:nvPr>
            <p:ph type="subTitle" idx="1"/>
          </p:nvPr>
        </p:nvSpPr>
        <p:spPr>
          <a:xfrm>
            <a:off x="1371600" y="3886200"/>
            <a:ext cx="6400800" cy="2209800"/>
          </a:xfrm>
        </p:spPr>
        <p:txBody>
          <a:bodyPr rtlCol="0">
            <a:normAutofit/>
          </a:bodyPr>
          <a:lstStyle/>
          <a:p>
            <a:pPr fontAlgn="auto">
              <a:spcAft>
                <a:spcPts val="0"/>
              </a:spcAft>
              <a:buFont typeface="Arial" pitchFamily="34" charset="0"/>
              <a:buNone/>
              <a:defRPr/>
            </a:pPr>
            <a:r>
              <a:rPr lang="en-US" sz="2800" dirty="0" smtClean="0"/>
              <a:t>University of Cincinnati</a:t>
            </a:r>
          </a:p>
          <a:p>
            <a:pPr fontAlgn="auto">
              <a:spcAft>
                <a:spcPts val="0"/>
              </a:spcAft>
              <a:buFont typeface="Arial" pitchFamily="34" charset="0"/>
              <a:buNone/>
              <a:defRPr/>
            </a:pPr>
            <a:r>
              <a:rPr lang="en-US" sz="2800" dirty="0" smtClean="0"/>
              <a:t>Neurology Grand Rounds</a:t>
            </a:r>
          </a:p>
          <a:p>
            <a:pPr fontAlgn="auto">
              <a:spcAft>
                <a:spcPts val="0"/>
              </a:spcAft>
              <a:buFont typeface="Arial" pitchFamily="34" charset="0"/>
              <a:buNone/>
              <a:defRPr/>
            </a:pPr>
            <a:r>
              <a:rPr lang="en-US" sz="2800" dirty="0" smtClean="0"/>
              <a:t>Holli Horak, MD</a:t>
            </a:r>
          </a:p>
          <a:p>
            <a:pPr fontAlgn="auto">
              <a:spcAft>
                <a:spcPts val="0"/>
              </a:spcAft>
              <a:buFont typeface="Arial" pitchFamily="34" charset="0"/>
              <a:buNone/>
              <a:defRPr/>
            </a:pPr>
            <a:r>
              <a:rPr lang="en-US" sz="2800" dirty="0" smtClean="0"/>
              <a:t>June 17</a:t>
            </a:r>
            <a:r>
              <a:rPr lang="en-US" sz="2800" baseline="30000" dirty="0" smtClean="0"/>
              <a:t>th</a:t>
            </a:r>
            <a:r>
              <a:rPr lang="en-US" sz="2800" dirty="0" smtClean="0"/>
              <a:t>, 2015</a:t>
            </a:r>
            <a:endParaRPr lang="en-US" sz="28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7720"/>
    </mc:Choice>
    <mc:Fallback xmlns="">
      <p:transition spd="slow" advTm="107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err="1" smtClean="0"/>
              <a:t>ALSoD</a:t>
            </a:r>
            <a:endParaRPr lang="en-US" sz="4400" dirty="0"/>
          </a:p>
        </p:txBody>
      </p:sp>
      <p:sp>
        <p:nvSpPr>
          <p:cNvPr id="4" name="Text Placeholder 3"/>
          <p:cNvSpPr>
            <a:spLocks noGrp="1"/>
          </p:cNvSpPr>
          <p:nvPr>
            <p:ph type="body" sz="half" idx="2"/>
          </p:nvPr>
        </p:nvSpPr>
        <p:spPr/>
        <p:txBody>
          <a:bodyPr/>
          <a:lstStyle/>
          <a:p>
            <a:endParaRPr lang="en-US" dirty="0" smtClean="0"/>
          </a:p>
          <a:p>
            <a:endParaRPr lang="en-US" dirty="0"/>
          </a:p>
          <a:p>
            <a:endParaRPr lang="en-US" dirty="0" smtClean="0"/>
          </a:p>
          <a:p>
            <a:r>
              <a:rPr lang="en-US" dirty="0" smtClean="0"/>
              <a:t>http</a:t>
            </a:r>
            <a:r>
              <a:rPr lang="en-US" dirty="0"/>
              <a:t>://</a:t>
            </a:r>
            <a:r>
              <a:rPr lang="en-US" dirty="0" err="1"/>
              <a:t>alsod.iop.kcl.ac.uk</a:t>
            </a:r>
            <a:endParaRPr lang="en-US" dirty="0"/>
          </a:p>
          <a:p>
            <a:endParaRPr lang="en-US" dirty="0"/>
          </a:p>
        </p:txBody>
      </p:sp>
      <p:pic>
        <p:nvPicPr>
          <p:cNvPr id="7" name="Content Placeholder 6" descr="ALSoD figure.pdf"/>
          <p:cNvPicPr>
            <a:picLocks noGrp="1" noChangeAspect="1"/>
          </p:cNvPicPr>
          <p:nvPr>
            <p:ph idx="1"/>
          </p:nvPr>
        </p:nvPicPr>
        <p:blipFill rotWithShape="1">
          <a:blip r:embed="rId4">
            <a:extLst>
              <a:ext uri="{28A0092B-C50C-407E-A947-70E740481C1C}">
                <a14:useLocalDpi xmlns:a14="http://schemas.microsoft.com/office/drawing/2010/main" val="0"/>
              </a:ext>
            </a:extLst>
          </a:blip>
          <a:srcRect l="2528" t="5760" r="16536" b="5760"/>
          <a:stretch/>
        </p:blipFill>
        <p:spPr>
          <a:xfrm>
            <a:off x="3704264" y="273050"/>
            <a:ext cx="4137230" cy="5853113"/>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22499243"/>
      </p:ext>
    </p:extLst>
  </p:cSld>
  <p:clrMapOvr>
    <a:masterClrMapping/>
  </p:clrMapOvr>
  <mc:AlternateContent xmlns:mc="http://schemas.openxmlformats.org/markup-compatibility/2006" xmlns:p14="http://schemas.microsoft.com/office/powerpoint/2010/main">
    <mc:Choice Requires="p14">
      <p:transition spd="slow" p14:dur="2000" advTm="22206"/>
    </mc:Choice>
    <mc:Fallback xmlns="">
      <p:transition spd="slow" advTm="22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Genetics</a:t>
            </a:r>
            <a:endParaRPr lang="en-US" dirty="0"/>
          </a:p>
        </p:txBody>
      </p:sp>
      <p:sp>
        <p:nvSpPr>
          <p:cNvPr id="4" name="Content Placeholder 3"/>
          <p:cNvSpPr>
            <a:spLocks noGrp="1"/>
          </p:cNvSpPr>
          <p:nvPr>
            <p:ph sz="half" idx="1"/>
          </p:nvPr>
        </p:nvSpPr>
        <p:spPr/>
        <p:txBody>
          <a:bodyPr>
            <a:normAutofit fontScale="70000" lnSpcReduction="20000"/>
          </a:bodyPr>
          <a:lstStyle/>
          <a:p>
            <a:r>
              <a:rPr lang="en-US" dirty="0" smtClean="0"/>
              <a:t>Typical familial ALS (</a:t>
            </a:r>
            <a:r>
              <a:rPr lang="en-US" dirty="0" err="1" smtClean="0"/>
              <a:t>fALS</a:t>
            </a:r>
            <a:r>
              <a:rPr lang="en-US" dirty="0" smtClean="0"/>
              <a:t>)</a:t>
            </a:r>
          </a:p>
          <a:p>
            <a:pPr lvl="1"/>
            <a:r>
              <a:rPr lang="en-US" dirty="0" smtClean="0"/>
              <a:t>SOD1</a:t>
            </a:r>
          </a:p>
          <a:p>
            <a:pPr lvl="1"/>
            <a:r>
              <a:rPr lang="en-US" dirty="0" smtClean="0"/>
              <a:t>TARDBP</a:t>
            </a:r>
          </a:p>
          <a:p>
            <a:pPr lvl="1"/>
            <a:r>
              <a:rPr lang="en-US" dirty="0" smtClean="0"/>
              <a:t>FUS</a:t>
            </a:r>
          </a:p>
          <a:p>
            <a:endParaRPr lang="en-US" dirty="0"/>
          </a:p>
          <a:p>
            <a:r>
              <a:rPr lang="en-US" dirty="0" smtClean="0"/>
              <a:t>Rare</a:t>
            </a:r>
          </a:p>
          <a:p>
            <a:pPr lvl="1"/>
            <a:r>
              <a:rPr lang="en-US" dirty="0" smtClean="0"/>
              <a:t>ANG</a:t>
            </a:r>
          </a:p>
          <a:p>
            <a:pPr lvl="1"/>
            <a:r>
              <a:rPr lang="en-US" dirty="0" smtClean="0"/>
              <a:t>OPTN</a:t>
            </a:r>
          </a:p>
          <a:p>
            <a:pPr lvl="1"/>
            <a:endParaRPr lang="en-US" dirty="0"/>
          </a:p>
          <a:p>
            <a:r>
              <a:rPr lang="en-US" dirty="0" smtClean="0"/>
              <a:t>ALS-FTD</a:t>
            </a:r>
          </a:p>
          <a:p>
            <a:pPr lvl="1"/>
            <a:r>
              <a:rPr lang="en-US" dirty="0" smtClean="0"/>
              <a:t>UBQLN2</a:t>
            </a:r>
          </a:p>
          <a:p>
            <a:pPr lvl="1"/>
            <a:r>
              <a:rPr lang="en-US" dirty="0" smtClean="0"/>
              <a:t>C9orf72</a:t>
            </a:r>
          </a:p>
          <a:p>
            <a:pPr lvl="1"/>
            <a:endParaRPr lang="en-US" dirty="0"/>
          </a:p>
          <a:p>
            <a:r>
              <a:rPr lang="en-US" dirty="0" smtClean="0"/>
              <a:t>FTD-TDP</a:t>
            </a:r>
          </a:p>
          <a:p>
            <a:pPr lvl="1"/>
            <a:r>
              <a:rPr lang="en-US" dirty="0" smtClean="0"/>
              <a:t>TARDP</a:t>
            </a:r>
            <a:endParaRPr lang="en-US" dirty="0"/>
          </a:p>
        </p:txBody>
      </p:sp>
      <p:pic>
        <p:nvPicPr>
          <p:cNvPr id="7" name="Content Placeholder 6" descr="turner figure 2.pdf"/>
          <p:cNvPicPr>
            <a:picLocks noGrp="1" noChangeAspect="1"/>
          </p:cNvPicPr>
          <p:nvPr>
            <p:ph sz="half" idx="2"/>
          </p:nvPr>
        </p:nvPicPr>
        <p:blipFill rotWithShape="1">
          <a:blip r:embed="rId5">
            <a:extLst>
              <a:ext uri="{28A0092B-C50C-407E-A947-70E740481C1C}">
                <a14:useLocalDpi xmlns:a14="http://schemas.microsoft.com/office/drawing/2010/main" val="0"/>
              </a:ext>
            </a:extLst>
          </a:blip>
          <a:srcRect t="6701" b="26343"/>
          <a:stretch/>
        </p:blipFill>
        <p:spPr>
          <a:xfrm>
            <a:off x="4113860" y="1600200"/>
            <a:ext cx="4572940" cy="3962399"/>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72017927"/>
      </p:ext>
    </p:extLst>
  </p:cSld>
  <p:clrMapOvr>
    <a:masterClrMapping/>
  </p:clrMapOvr>
  <mc:AlternateContent xmlns:mc="http://schemas.openxmlformats.org/markup-compatibility/2006" xmlns:p14="http://schemas.microsoft.com/office/powerpoint/2010/main">
    <mc:Choice Requires="p14">
      <p:transition spd="slow" p14:dur="2000" advTm="87373"/>
    </mc:Choice>
    <mc:Fallback xmlns="">
      <p:transition spd="slow" advTm="87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Paradigm shifts in ALS</a:t>
            </a:r>
            <a:endParaRPr lang="en-US" dirty="0"/>
          </a:p>
        </p:txBody>
      </p:sp>
      <p:sp>
        <p:nvSpPr>
          <p:cNvPr id="3" name="Content Placeholder 2"/>
          <p:cNvSpPr>
            <a:spLocks noGrp="1"/>
          </p:cNvSpPr>
          <p:nvPr>
            <p:ph sz="half" idx="1"/>
          </p:nvPr>
        </p:nvSpPr>
        <p:spPr/>
        <p:txBody>
          <a:bodyPr>
            <a:normAutofit fontScale="77500" lnSpcReduction="20000"/>
          </a:bodyPr>
          <a:lstStyle/>
          <a:p>
            <a:r>
              <a:rPr lang="en-US" dirty="0" smtClean="0"/>
              <a:t>ALS:  multiple causes</a:t>
            </a:r>
          </a:p>
          <a:p>
            <a:pPr lvl="1"/>
            <a:r>
              <a:rPr lang="en-US" dirty="0" smtClean="0"/>
              <a:t>Heterogeneity</a:t>
            </a:r>
          </a:p>
          <a:p>
            <a:pPr lvl="2"/>
            <a:r>
              <a:rPr lang="en-US" dirty="0" smtClean="0"/>
              <a:t>Clinical and genetic</a:t>
            </a:r>
          </a:p>
          <a:p>
            <a:pPr lvl="1"/>
            <a:r>
              <a:rPr lang="en-US" dirty="0" smtClean="0"/>
              <a:t>Final common pathway</a:t>
            </a:r>
          </a:p>
          <a:p>
            <a:pPr lvl="2"/>
            <a:r>
              <a:rPr lang="en-US" dirty="0" smtClean="0"/>
              <a:t>RNA </a:t>
            </a:r>
            <a:r>
              <a:rPr lang="en-US" dirty="0" err="1" smtClean="0"/>
              <a:t>dysregulation</a:t>
            </a:r>
            <a:endParaRPr lang="en-US" dirty="0" smtClean="0"/>
          </a:p>
          <a:p>
            <a:pPr lvl="2"/>
            <a:r>
              <a:rPr lang="en-US" dirty="0" err="1" smtClean="0"/>
              <a:t>Proteosome</a:t>
            </a:r>
            <a:r>
              <a:rPr lang="en-US" dirty="0" smtClean="0"/>
              <a:t> dysfunction</a:t>
            </a:r>
          </a:p>
          <a:p>
            <a:r>
              <a:rPr lang="en-US" dirty="0" smtClean="0"/>
              <a:t>ALS = FTD</a:t>
            </a:r>
          </a:p>
          <a:p>
            <a:pPr lvl="1"/>
            <a:r>
              <a:rPr lang="en-US" dirty="0" smtClean="0"/>
              <a:t>Same pathology</a:t>
            </a:r>
          </a:p>
          <a:p>
            <a:pPr lvl="2"/>
            <a:r>
              <a:rPr lang="en-US" dirty="0" smtClean="0"/>
              <a:t>TDP-43 deposition</a:t>
            </a:r>
          </a:p>
          <a:p>
            <a:r>
              <a:rPr lang="en-US" dirty="0" smtClean="0"/>
              <a:t>SOD1 model no longer adequate</a:t>
            </a:r>
          </a:p>
          <a:p>
            <a:r>
              <a:rPr lang="en-US" dirty="0" smtClean="0"/>
              <a:t>Familial ALS (</a:t>
            </a:r>
            <a:r>
              <a:rPr lang="en-US" dirty="0" err="1" smtClean="0"/>
              <a:t>fALS</a:t>
            </a:r>
            <a:r>
              <a:rPr lang="en-US" dirty="0" smtClean="0"/>
              <a:t>) may be under-recognized</a:t>
            </a:r>
          </a:p>
          <a:p>
            <a:pPr lvl="1"/>
            <a:r>
              <a:rPr lang="en-US" dirty="0" smtClean="0"/>
              <a:t>Small family size</a:t>
            </a:r>
          </a:p>
          <a:p>
            <a:pPr lvl="1"/>
            <a:r>
              <a:rPr lang="en-US" dirty="0" smtClean="0"/>
              <a:t>Incomplete penetrance</a:t>
            </a:r>
          </a:p>
        </p:txBody>
      </p:sp>
      <p:pic>
        <p:nvPicPr>
          <p:cNvPr id="7" name="Content Placeholder 6" descr="turner figure 1-2.pdf"/>
          <p:cNvPicPr>
            <a:picLocks noGrp="1" noChangeAspect="1"/>
          </p:cNvPicPr>
          <p:nvPr>
            <p:ph sz="half" idx="2"/>
          </p:nvPr>
        </p:nvPicPr>
        <p:blipFill rotWithShape="1">
          <a:blip r:embed="rId5">
            <a:extLst>
              <a:ext uri="{28A0092B-C50C-407E-A947-70E740481C1C}">
                <a14:useLocalDpi xmlns:a14="http://schemas.microsoft.com/office/drawing/2010/main" val="0"/>
              </a:ext>
            </a:extLst>
          </a:blip>
          <a:srcRect t="6701" b="23765"/>
          <a:stretch/>
        </p:blipFill>
        <p:spPr>
          <a:xfrm>
            <a:off x="4648200" y="1600200"/>
            <a:ext cx="4038600" cy="3634107"/>
          </a:xfr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22797951"/>
      </p:ext>
    </p:extLst>
  </p:cSld>
  <p:clrMapOvr>
    <a:masterClrMapping/>
  </p:clrMapOvr>
  <mc:AlternateContent xmlns:mc="http://schemas.openxmlformats.org/markup-compatibility/2006" xmlns:p14="http://schemas.microsoft.com/office/powerpoint/2010/main">
    <mc:Choice Requires="p14">
      <p:transition spd="slow" p14:dur="2000" advTm="91374"/>
    </mc:Choice>
    <mc:Fallback xmlns="">
      <p:transition spd="slow" advTm="91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ALS pathogenesis</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RNA processing error</a:t>
            </a:r>
          </a:p>
          <a:p>
            <a:pPr lvl="1"/>
            <a:r>
              <a:rPr lang="en-US" dirty="0" smtClean="0"/>
              <a:t>Toxic gain of function</a:t>
            </a:r>
          </a:p>
          <a:p>
            <a:pPr lvl="2"/>
            <a:r>
              <a:rPr lang="en-US" dirty="0" smtClean="0"/>
              <a:t>Excess </a:t>
            </a:r>
            <a:r>
              <a:rPr lang="en-US" dirty="0" err="1" smtClean="0"/>
              <a:t>mis</a:t>
            </a:r>
            <a:r>
              <a:rPr lang="en-US" dirty="0" smtClean="0"/>
              <a:t>-folded protein</a:t>
            </a:r>
          </a:p>
          <a:p>
            <a:pPr lvl="2"/>
            <a:r>
              <a:rPr lang="en-US" dirty="0" smtClean="0"/>
              <a:t>Or protein that traps mRNA</a:t>
            </a:r>
          </a:p>
          <a:p>
            <a:pPr lvl="1"/>
            <a:r>
              <a:rPr lang="en-US" dirty="0" smtClean="0"/>
              <a:t>Loss of function</a:t>
            </a:r>
          </a:p>
          <a:p>
            <a:pPr lvl="2"/>
            <a:r>
              <a:rPr lang="en-US" dirty="0" smtClean="0"/>
              <a:t>Non-viable protein</a:t>
            </a:r>
          </a:p>
          <a:p>
            <a:pPr lvl="3"/>
            <a:r>
              <a:rPr lang="en-US" dirty="0" smtClean="0"/>
              <a:t>Cannot aide in </a:t>
            </a:r>
            <a:r>
              <a:rPr lang="en-US" dirty="0" err="1" smtClean="0"/>
              <a:t>hnRNP</a:t>
            </a:r>
            <a:r>
              <a:rPr lang="en-US" dirty="0" smtClean="0"/>
              <a:t> function</a:t>
            </a:r>
            <a:endParaRPr lang="en-US" dirty="0"/>
          </a:p>
          <a:p>
            <a:r>
              <a:rPr lang="en-US" dirty="0" smtClean="0"/>
              <a:t>Prion-like propagation</a:t>
            </a:r>
          </a:p>
          <a:p>
            <a:pPr lvl="1"/>
            <a:r>
              <a:rPr lang="en-US" dirty="0" smtClean="0"/>
              <a:t>Cell-cell spread</a:t>
            </a:r>
          </a:p>
          <a:p>
            <a:r>
              <a:rPr lang="en-US" dirty="0" smtClean="0"/>
              <a:t>Repeat disorder(?)</a:t>
            </a:r>
            <a:endParaRPr lang="en-US" dirty="0"/>
          </a:p>
        </p:txBody>
      </p:sp>
      <p:sp>
        <p:nvSpPr>
          <p:cNvPr id="4" name="Content Placeholder 3"/>
          <p:cNvSpPr>
            <a:spLocks noGrp="1"/>
          </p:cNvSpPr>
          <p:nvPr>
            <p:ph sz="half" idx="2"/>
          </p:nvPr>
        </p:nvSpPr>
        <p:spPr/>
        <p:txBody>
          <a:bodyPr/>
          <a:lstStyle/>
          <a:p>
            <a:r>
              <a:rPr lang="en-US" dirty="0" smtClean="0"/>
              <a:t>Abnormal vesicles</a:t>
            </a:r>
          </a:p>
          <a:p>
            <a:pPr lvl="1"/>
            <a:r>
              <a:rPr lang="en-US" dirty="0" smtClean="0"/>
              <a:t>Abnormal cleavage</a:t>
            </a:r>
          </a:p>
          <a:p>
            <a:pPr lvl="1"/>
            <a:r>
              <a:rPr lang="en-US" dirty="0" smtClean="0"/>
              <a:t>Due to membranes or </a:t>
            </a:r>
          </a:p>
          <a:p>
            <a:pPr lvl="1"/>
            <a:r>
              <a:rPr lang="en-US" dirty="0" smtClean="0"/>
              <a:t>Substance within vesicle</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25511277"/>
      </p:ext>
    </p:extLst>
  </p:cSld>
  <p:clrMapOvr>
    <a:masterClrMapping/>
  </p:clrMapOvr>
  <mc:AlternateContent xmlns:mc="http://schemas.openxmlformats.org/markup-compatibility/2006" xmlns:p14="http://schemas.microsoft.com/office/powerpoint/2010/main">
    <mc:Choice Requires="p14">
      <p:transition spd="slow" p14:dur="2000" advTm="68634"/>
    </mc:Choice>
    <mc:Fallback xmlns="">
      <p:transition spd="slow" advTm="68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1993:  SOD1</a:t>
            </a:r>
            <a:endParaRPr lang="en-US" dirty="0"/>
          </a:p>
        </p:txBody>
      </p:sp>
      <p:sp>
        <p:nvSpPr>
          <p:cNvPr id="3" name="Content Placeholder 2"/>
          <p:cNvSpPr>
            <a:spLocks noGrp="1"/>
          </p:cNvSpPr>
          <p:nvPr>
            <p:ph idx="1"/>
          </p:nvPr>
        </p:nvSpPr>
        <p:spPr/>
        <p:txBody>
          <a:bodyPr/>
          <a:lstStyle/>
          <a:p>
            <a:r>
              <a:rPr lang="en-US" dirty="0" smtClean="0"/>
              <a:t>20% familial ALS (</a:t>
            </a:r>
            <a:r>
              <a:rPr lang="en-US" dirty="0" err="1" smtClean="0"/>
              <a:t>fALS</a:t>
            </a:r>
            <a:r>
              <a:rPr lang="en-US" dirty="0" smtClean="0"/>
              <a:t>) patients</a:t>
            </a:r>
          </a:p>
          <a:p>
            <a:r>
              <a:rPr lang="en-US" dirty="0" smtClean="0"/>
              <a:t>Cu/Zn superoxide dismutase</a:t>
            </a:r>
          </a:p>
          <a:p>
            <a:pPr lvl="1"/>
            <a:r>
              <a:rPr lang="en-US" dirty="0" smtClean="0"/>
              <a:t>Reactive oxidative stress</a:t>
            </a:r>
          </a:p>
          <a:p>
            <a:r>
              <a:rPr lang="en-US" dirty="0" smtClean="0"/>
              <a:t>Initiated mouse model</a:t>
            </a:r>
          </a:p>
          <a:p>
            <a:pPr lvl="1"/>
            <a:r>
              <a:rPr lang="en-US" dirty="0" smtClean="0"/>
              <a:t>Source of most research focus in 1990’s/early 2000’s</a:t>
            </a:r>
          </a:p>
          <a:p>
            <a:pPr lvl="1"/>
            <a:r>
              <a:rPr lang="en-US" dirty="0" smtClean="0"/>
              <a:t>No significant therapies ever developed </a:t>
            </a:r>
          </a:p>
          <a:p>
            <a:pPr lvl="2"/>
            <a:r>
              <a:rPr lang="en-US" dirty="0" smtClean="0"/>
              <a:t>Successes in mouse model never translated</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08190301"/>
      </p:ext>
    </p:extLst>
  </p:cSld>
  <p:clrMapOvr>
    <a:masterClrMapping/>
  </p:clrMapOvr>
  <mc:AlternateContent xmlns:mc="http://schemas.openxmlformats.org/markup-compatibility/2006" xmlns:p14="http://schemas.microsoft.com/office/powerpoint/2010/main">
    <mc:Choice Requires="p14">
      <p:transition spd="slow" p14:dur="2000" advTm="45230"/>
    </mc:Choice>
    <mc:Fallback xmlns="">
      <p:transition spd="slow" advTm="45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2006:  TDP-43 protein</a:t>
            </a:r>
            <a:endParaRPr lang="en-US" dirty="0"/>
          </a:p>
        </p:txBody>
      </p:sp>
      <p:sp>
        <p:nvSpPr>
          <p:cNvPr id="3" name="Content Placeholder 2"/>
          <p:cNvSpPr>
            <a:spLocks noGrp="1"/>
          </p:cNvSpPr>
          <p:nvPr>
            <p:ph idx="1"/>
          </p:nvPr>
        </p:nvSpPr>
        <p:spPr/>
        <p:txBody>
          <a:bodyPr>
            <a:normAutofit fontScale="92500" lnSpcReduction="10000"/>
          </a:bodyPr>
          <a:lstStyle/>
          <a:p>
            <a:r>
              <a:rPr lang="en-US" dirty="0" err="1" smtClean="0"/>
              <a:t>Ubiquinated</a:t>
            </a:r>
            <a:r>
              <a:rPr lang="en-US" dirty="0" smtClean="0"/>
              <a:t> cytoplasmic inclusions</a:t>
            </a:r>
          </a:p>
          <a:p>
            <a:pPr lvl="1"/>
            <a:r>
              <a:rPr lang="en-US" dirty="0" smtClean="0"/>
              <a:t>ALS</a:t>
            </a:r>
          </a:p>
          <a:p>
            <a:pPr lvl="1"/>
            <a:r>
              <a:rPr lang="en-US" dirty="0" err="1" smtClean="0"/>
              <a:t>Frontotemporal</a:t>
            </a:r>
            <a:r>
              <a:rPr lang="en-US" dirty="0" smtClean="0"/>
              <a:t> Dementia- </a:t>
            </a:r>
            <a:r>
              <a:rPr lang="en-US" dirty="0" err="1" smtClean="0"/>
              <a:t>ubiquinated</a:t>
            </a:r>
            <a:r>
              <a:rPr lang="en-US" dirty="0" smtClean="0"/>
              <a:t> (FTD-U)</a:t>
            </a:r>
          </a:p>
          <a:p>
            <a:pPr marL="914400" lvl="2" indent="0">
              <a:buNone/>
            </a:pPr>
            <a:endParaRPr lang="en-US" dirty="0" smtClean="0"/>
          </a:p>
          <a:p>
            <a:r>
              <a:rPr lang="en-US" dirty="0" smtClean="0"/>
              <a:t>Contain TDP-43 protein</a:t>
            </a:r>
          </a:p>
          <a:p>
            <a:pPr lvl="1"/>
            <a:r>
              <a:rPr lang="en-US" dirty="0" err="1" smtClean="0"/>
              <a:t>Transactive</a:t>
            </a:r>
            <a:r>
              <a:rPr lang="en-US" dirty="0" smtClean="0"/>
              <a:t> region-DNA binding protein (TDP)</a:t>
            </a:r>
          </a:p>
          <a:p>
            <a:pPr lvl="2"/>
            <a:r>
              <a:rPr lang="en-US" dirty="0" smtClean="0"/>
              <a:t>43kDa</a:t>
            </a:r>
          </a:p>
          <a:p>
            <a:pPr lvl="2"/>
            <a:r>
              <a:rPr lang="en-US" dirty="0" smtClean="0"/>
              <a:t>But gene unknown</a:t>
            </a:r>
          </a:p>
          <a:p>
            <a:pPr lvl="1"/>
            <a:r>
              <a:rPr lang="en-US" dirty="0" smtClean="0"/>
              <a:t>Function of protein uncertain</a:t>
            </a:r>
          </a:p>
          <a:p>
            <a:pPr lvl="2"/>
            <a:r>
              <a:rPr lang="en-US" dirty="0" smtClean="0"/>
              <a:t>In normal cells, TDP-43 is </a:t>
            </a:r>
            <a:r>
              <a:rPr lang="en-US" dirty="0" err="1" smtClean="0"/>
              <a:t>intranuclear</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35891851"/>
      </p:ext>
    </p:extLst>
  </p:cSld>
  <p:clrMapOvr>
    <a:masterClrMapping/>
  </p:clrMapOvr>
  <mc:AlternateContent xmlns:mc="http://schemas.openxmlformats.org/markup-compatibility/2006" xmlns:p14="http://schemas.microsoft.com/office/powerpoint/2010/main">
    <mc:Choice Requires="p14">
      <p:transition spd="slow" p14:dur="2000" advTm="65318"/>
    </mc:Choice>
    <mc:Fallback xmlns="">
      <p:transition spd="slow" advTm="65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2008:  TARDBP</a:t>
            </a:r>
            <a:endParaRPr lang="en-US" dirty="0"/>
          </a:p>
        </p:txBody>
      </p:sp>
      <p:sp>
        <p:nvSpPr>
          <p:cNvPr id="3" name="Content Placeholder 2"/>
          <p:cNvSpPr>
            <a:spLocks noGrp="1"/>
          </p:cNvSpPr>
          <p:nvPr>
            <p:ph sz="half" idx="1"/>
          </p:nvPr>
        </p:nvSpPr>
        <p:spPr/>
        <p:txBody>
          <a:bodyPr/>
          <a:lstStyle/>
          <a:p>
            <a:r>
              <a:rPr lang="en-US" dirty="0" smtClean="0"/>
              <a:t>Gene coding for TDP-43</a:t>
            </a:r>
          </a:p>
          <a:p>
            <a:pPr lvl="1"/>
            <a:r>
              <a:rPr lang="en-US" dirty="0" smtClean="0"/>
              <a:t>Chromosome 1</a:t>
            </a:r>
          </a:p>
          <a:p>
            <a:pPr lvl="1"/>
            <a:r>
              <a:rPr lang="en-US" dirty="0" err="1" smtClean="0"/>
              <a:t>Transactive</a:t>
            </a:r>
            <a:r>
              <a:rPr lang="en-US" dirty="0" smtClean="0"/>
              <a:t>-region DNA-binding protein</a:t>
            </a:r>
          </a:p>
          <a:p>
            <a:pPr lvl="2"/>
            <a:r>
              <a:rPr lang="en-US" dirty="0" smtClean="0"/>
              <a:t>RNA processing/ </a:t>
            </a:r>
            <a:r>
              <a:rPr lang="en-US" dirty="0" err="1" smtClean="0"/>
              <a:t>proteosomal</a:t>
            </a:r>
            <a:r>
              <a:rPr lang="en-US" dirty="0" smtClean="0"/>
              <a:t> regulation</a:t>
            </a:r>
          </a:p>
          <a:p>
            <a:pPr lvl="2"/>
            <a:r>
              <a:rPr lang="en-US" dirty="0" err="1" smtClean="0"/>
              <a:t>hnRNP</a:t>
            </a:r>
            <a:endParaRPr lang="en-US" dirty="0" smtClean="0"/>
          </a:p>
          <a:p>
            <a:pPr lvl="3"/>
            <a:r>
              <a:rPr lang="en-US" dirty="0" err="1" smtClean="0"/>
              <a:t>Heterogenous</a:t>
            </a:r>
            <a:r>
              <a:rPr lang="en-US" dirty="0" smtClean="0"/>
              <a:t> </a:t>
            </a:r>
            <a:r>
              <a:rPr lang="en-US" dirty="0" err="1" smtClean="0"/>
              <a:t>ribonucleoprotein</a:t>
            </a:r>
            <a:endParaRPr lang="en-US" dirty="0" smtClean="0"/>
          </a:p>
          <a:p>
            <a:pPr lvl="4"/>
            <a:r>
              <a:rPr lang="en-US" dirty="0" err="1" smtClean="0"/>
              <a:t>intranuclear</a:t>
            </a:r>
            <a:endParaRPr lang="en-US" dirty="0" smtClean="0"/>
          </a:p>
          <a:p>
            <a:pPr lvl="3"/>
            <a:r>
              <a:rPr lang="en-US" dirty="0" smtClean="0"/>
              <a:t>Stress granules</a:t>
            </a:r>
          </a:p>
          <a:p>
            <a:pPr lvl="4"/>
            <a:r>
              <a:rPr lang="en-US" dirty="0" smtClean="0"/>
              <a:t>cytoplasmic</a:t>
            </a:r>
          </a:p>
        </p:txBody>
      </p:sp>
      <p:pic>
        <p:nvPicPr>
          <p:cNvPr id="4" name="Content Placeholder 3" descr="hnRNP.jpg"/>
          <p:cNvPicPr>
            <a:picLocks noGrp="1" noChangeAspect="1"/>
          </p:cNvPicPr>
          <p:nvPr>
            <p:ph sz="half" idx="2"/>
          </p:nvPr>
        </p:nvPicPr>
        <p:blipFill>
          <a:blip r:embed="rId4">
            <a:extLst>
              <a:ext uri="{28A0092B-C50C-407E-A947-70E740481C1C}">
                <a14:useLocalDpi xmlns:a14="http://schemas.microsoft.com/office/drawing/2010/main" val="0"/>
              </a:ext>
            </a:extLst>
          </a:blip>
          <a:srcRect t="-22618" b="-22618"/>
          <a:stretch>
            <a:fillRect/>
          </a:stretch>
        </p:blipFill>
        <p:spPr/>
      </p:pic>
      <p:sp>
        <p:nvSpPr>
          <p:cNvPr id="5" name="Footer Placeholder 4"/>
          <p:cNvSpPr>
            <a:spLocks noGrp="1"/>
          </p:cNvSpPr>
          <p:nvPr>
            <p:ph type="ftr" sz="quarter" idx="11"/>
          </p:nvPr>
        </p:nvSpPr>
        <p:spPr>
          <a:xfrm>
            <a:off x="5029200" y="5943600"/>
            <a:ext cx="2895600" cy="365125"/>
          </a:xfrm>
        </p:spPr>
        <p:txBody>
          <a:bodyPr/>
          <a:lstStyle/>
          <a:p>
            <a:pPr>
              <a:defRPr/>
            </a:pPr>
            <a:r>
              <a:rPr lang="en-US" dirty="0" smtClean="0"/>
              <a:t>http://</a:t>
            </a:r>
            <a:r>
              <a:rPr lang="en-US" dirty="0" err="1" smtClean="0"/>
              <a:t>www.biochem.emory.edu</a:t>
            </a:r>
            <a:r>
              <a:rPr lang="en-US" dirty="0" smtClean="0"/>
              <a:t>/labs/acorbe2/</a:t>
            </a:r>
            <a:r>
              <a:rPr lang="en-US" dirty="0" err="1" smtClean="0"/>
              <a:t>research.html</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42226888"/>
      </p:ext>
    </p:extLst>
  </p:cSld>
  <p:clrMapOvr>
    <a:masterClrMapping/>
  </p:clrMapOvr>
  <mc:AlternateContent xmlns:mc="http://schemas.openxmlformats.org/markup-compatibility/2006" xmlns:p14="http://schemas.microsoft.com/office/powerpoint/2010/main">
    <mc:Choice Requires="p14">
      <p:transition spd="slow" p14:dur="2000" advTm="73685"/>
    </mc:Choice>
    <mc:Fallback xmlns="">
      <p:transition spd="slow" advTm="73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2009:  FUS</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Fused-in sarcoma (</a:t>
            </a:r>
            <a:r>
              <a:rPr lang="en-US" dirty="0" err="1" smtClean="0"/>
              <a:t>FuS</a:t>
            </a:r>
            <a:r>
              <a:rPr lang="en-US" dirty="0" smtClean="0"/>
              <a:t>) gene</a:t>
            </a:r>
          </a:p>
          <a:p>
            <a:pPr lvl="1"/>
            <a:r>
              <a:rPr lang="en-US" dirty="0" smtClean="0"/>
              <a:t>Also involved in RNA processing and </a:t>
            </a:r>
            <a:r>
              <a:rPr lang="en-US" dirty="0" err="1" smtClean="0"/>
              <a:t>proteosome</a:t>
            </a:r>
            <a:r>
              <a:rPr lang="en-US" dirty="0" smtClean="0"/>
              <a:t> regulation</a:t>
            </a:r>
          </a:p>
          <a:p>
            <a:pPr lvl="1"/>
            <a:r>
              <a:rPr lang="en-US" dirty="0" err="1" smtClean="0"/>
              <a:t>hnRNP</a:t>
            </a:r>
            <a:endParaRPr lang="en-US" dirty="0" smtClean="0"/>
          </a:p>
          <a:p>
            <a:pPr lvl="2"/>
            <a:r>
              <a:rPr lang="en-US" dirty="0" smtClean="0"/>
              <a:t>Normal location:  nucleus</a:t>
            </a:r>
          </a:p>
          <a:p>
            <a:pPr lvl="1"/>
            <a:r>
              <a:rPr lang="en-US" dirty="0" smtClean="0"/>
              <a:t>Stress granules</a:t>
            </a:r>
          </a:p>
          <a:p>
            <a:pPr lvl="2"/>
            <a:r>
              <a:rPr lang="en-US" dirty="0" smtClean="0"/>
              <a:t>Cytoplasmic inclusions</a:t>
            </a:r>
          </a:p>
          <a:p>
            <a:r>
              <a:rPr lang="en-US" dirty="0" smtClean="0"/>
              <a:t>Not a common cause of </a:t>
            </a:r>
            <a:r>
              <a:rPr lang="en-US" dirty="0" err="1" smtClean="0"/>
              <a:t>fALS</a:t>
            </a:r>
            <a:endParaRPr lang="en-US" dirty="0" smtClean="0"/>
          </a:p>
          <a:p>
            <a:endParaRPr lang="en-US" dirty="0" smtClean="0"/>
          </a:p>
        </p:txBody>
      </p:sp>
      <p:pic>
        <p:nvPicPr>
          <p:cNvPr id="6" name="Content Placeholder 5" descr="FUSimage-1.jpg"/>
          <p:cNvPicPr>
            <a:picLocks noGrp="1" noChangeAspect="1"/>
          </p:cNvPicPr>
          <p:nvPr>
            <p:ph sz="half" idx="2"/>
          </p:nvPr>
        </p:nvPicPr>
        <p:blipFill>
          <a:blip r:embed="rId4">
            <a:extLst>
              <a:ext uri="{28A0092B-C50C-407E-A947-70E740481C1C}">
                <a14:useLocalDpi xmlns:a14="http://schemas.microsoft.com/office/drawing/2010/main" val="0"/>
              </a:ext>
            </a:extLst>
          </a:blip>
          <a:srcRect l="15423" r="15423"/>
          <a:stretch>
            <a:fillRect/>
          </a:stretch>
        </p:blipFill>
        <p:spPr>
          <a:xfrm>
            <a:off x="5181600" y="1600201"/>
            <a:ext cx="3505200" cy="3928194"/>
          </a:xfr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85713706"/>
      </p:ext>
    </p:extLst>
  </p:cSld>
  <p:clrMapOvr>
    <a:masterClrMapping/>
  </p:clrMapOvr>
  <mc:AlternateContent xmlns:mc="http://schemas.openxmlformats.org/markup-compatibility/2006" xmlns:p14="http://schemas.microsoft.com/office/powerpoint/2010/main">
    <mc:Choice Requires="p14">
      <p:transition spd="slow" p14:dur="2000" advTm="35965"/>
    </mc:Choice>
    <mc:Fallback xmlns="">
      <p:transition spd="slow" advTm="35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635000"/>
            <a:ext cx="7620000" cy="3302000"/>
          </a:xfrm>
          <a:prstGeom prst="rect">
            <a:avLst/>
          </a:prstGeom>
          <a:noFill/>
          <a:extLst>
            <a:ext uri="{909E8E84-426E-40DD-AFC4-6F175D3DCCD1}">
              <a14:hiddenFill xmlns:a14="http://schemas.microsoft.com/office/drawing/2010/main">
                <a:solidFill>
                  <a:srgbClr val="FFFFFF"/>
                </a:solidFill>
              </a14:hiddenFill>
            </a:ext>
          </a:extLst>
        </p:spPr>
      </p:pic>
      <p:sp>
        <p:nvSpPr>
          <p:cNvPr id="4099" name="Text Box 3"/>
          <p:cNvSpPr txBox="1">
            <a:spLocks noChangeArrowheads="1"/>
          </p:cNvSpPr>
          <p:nvPr/>
        </p:nvSpPr>
        <p:spPr bwMode="auto">
          <a:xfrm>
            <a:off x="635000" y="4064000"/>
            <a:ext cx="762000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1000"/>
              <a:t>Figure 1   TDP-43 and FUS/TLS Mutations in ALS  (A) Thirty dominant mutations in TDP-43 have been identified in sporadic (red) and familial (black) ALS patients, with most lying in the C-terminal glycine-rich region of TDP-43. All are missense mutations, exc...</a:t>
            </a:r>
          </a:p>
        </p:txBody>
      </p:sp>
      <p:sp>
        <p:nvSpPr>
          <p:cNvPr id="4100" name="Text Box 4"/>
          <p:cNvSpPr txBox="1">
            <a:spLocks noChangeArrowheads="1"/>
          </p:cNvSpPr>
          <p:nvPr/>
        </p:nvSpPr>
        <p:spPr bwMode="auto">
          <a:xfrm>
            <a:off x="635000" y="4889500"/>
            <a:ext cx="7620000" cy="25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1000"/>
              <a:t>Clotilde  Lagier-Tourenne , Don W.  Cleveland</a:t>
            </a:r>
          </a:p>
        </p:txBody>
      </p:sp>
      <p:sp>
        <p:nvSpPr>
          <p:cNvPr id="4101" name="Text Box 5"/>
          <p:cNvSpPr txBox="1">
            <a:spLocks noChangeArrowheads="1"/>
          </p:cNvSpPr>
          <p:nvPr/>
        </p:nvSpPr>
        <p:spPr bwMode="auto">
          <a:xfrm>
            <a:off x="635000" y="5270500"/>
            <a:ext cx="7620000" cy="25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1000" b="1"/>
              <a:t>Rethinking ALS: The FUS about TDP-43</a:t>
            </a:r>
          </a:p>
        </p:txBody>
      </p:sp>
      <p:sp>
        <p:nvSpPr>
          <p:cNvPr id="4102" name="Text Box 6"/>
          <p:cNvSpPr txBox="1">
            <a:spLocks noChangeArrowheads="1"/>
          </p:cNvSpPr>
          <p:nvPr/>
        </p:nvSpPr>
        <p:spPr bwMode="auto">
          <a:xfrm>
            <a:off x="635000" y="5651500"/>
            <a:ext cx="7620000" cy="25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1000"/>
              <a:t>Cell Volume 136, Issue 6 2009 1001 - 1004</a:t>
            </a:r>
          </a:p>
        </p:txBody>
      </p:sp>
      <p:sp>
        <p:nvSpPr>
          <p:cNvPr id="4103" name="Text Box 7"/>
          <p:cNvSpPr txBox="1">
            <a:spLocks noChangeArrowheads="1"/>
          </p:cNvSpPr>
          <p:nvPr/>
        </p:nvSpPr>
        <p:spPr bwMode="auto">
          <a:xfrm>
            <a:off x="635000" y="6032500"/>
            <a:ext cx="7620000" cy="25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1000"/>
              <a:t>http://dx.doi.org/10.1016/j.cell.2009.03.006</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91701723"/>
      </p:ext>
    </p:extLst>
  </p:cSld>
  <p:clrMapOvr>
    <a:masterClrMapping/>
  </p:clrMapOvr>
  <mc:AlternateContent xmlns:mc="http://schemas.openxmlformats.org/markup-compatibility/2006" xmlns:p14="http://schemas.microsoft.com/office/powerpoint/2010/main">
    <mc:Choice Requires="p14">
      <p:transition spd="slow" p14:dur="2000" advTm="7507"/>
    </mc:Choice>
    <mc:Fallback xmlns="">
      <p:transition spd="slow" advTm="7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TDP-43 and FUS displacement</a:t>
            </a:r>
            <a:endParaRPr lang="en-US" dirty="0"/>
          </a:p>
        </p:txBody>
      </p:sp>
      <p:pic>
        <p:nvPicPr>
          <p:cNvPr id="4" name="Content Placeholder 3" descr="mmc1.pdf"/>
          <p:cNvPicPr>
            <a:picLocks noGrp="1" noChangeAspect="1"/>
          </p:cNvPicPr>
          <p:nvPr>
            <p:ph idx="1"/>
          </p:nvPr>
        </p:nvPicPr>
        <p:blipFill>
          <a:blip r:embed="rId5">
            <a:extLst>
              <a:ext uri="{28A0092B-C50C-407E-A947-70E740481C1C}">
                <a14:useLocalDpi xmlns:a14="http://schemas.microsoft.com/office/drawing/2010/main" val="0"/>
              </a:ext>
            </a:extLst>
          </a:blip>
          <a:srcRect t="28751" b="28751"/>
          <a:stretch>
            <a:fillRect/>
          </a:stretch>
        </p:blipFill>
        <p:spPr>
          <a:effectLst>
            <a:glow rad="101600">
              <a:schemeClr val="tx1">
                <a:alpha val="75000"/>
              </a:schemeClr>
            </a:glow>
          </a:effectLst>
        </p:spPr>
      </p:pic>
      <p:sp>
        <p:nvSpPr>
          <p:cNvPr id="3" name="Footer Placeholder 2"/>
          <p:cNvSpPr>
            <a:spLocks noGrp="1"/>
          </p:cNvSpPr>
          <p:nvPr>
            <p:ph type="ftr" sz="quarter" idx="11"/>
          </p:nvPr>
        </p:nvSpPr>
        <p:spPr/>
        <p:txBody>
          <a:bodyPr/>
          <a:lstStyle/>
          <a:p>
            <a:pPr>
              <a:defRPr/>
            </a:pPr>
            <a:r>
              <a:rPr lang="en-US" smtClean="0"/>
              <a:t>Lagier-Tourenne, C et al.  Rethinking ALS:  The FUS about TDP-43.  Cell, 2009; 136:  1001-1004 </a:t>
            </a:r>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18026334"/>
      </p:ext>
    </p:extLst>
  </p:cSld>
  <p:clrMapOvr>
    <a:masterClrMapping/>
  </p:clrMapOvr>
  <mc:AlternateContent xmlns:mc="http://schemas.openxmlformats.org/markup-compatibility/2006" xmlns:p14="http://schemas.microsoft.com/office/powerpoint/2010/main">
    <mc:Choice Requires="p14">
      <p:transition spd="slow" p14:dur="2000" advTm="65554"/>
    </mc:Choice>
    <mc:Fallback xmlns="">
      <p:transition spd="slow" advTm="65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ALS update</a:t>
            </a:r>
            <a:endParaRPr lang="en-US" dirty="0"/>
          </a:p>
        </p:txBody>
      </p:sp>
      <p:sp>
        <p:nvSpPr>
          <p:cNvPr id="5" name="Content Placeholder 4"/>
          <p:cNvSpPr>
            <a:spLocks noGrp="1"/>
          </p:cNvSpPr>
          <p:nvPr>
            <p:ph idx="1"/>
          </p:nvPr>
        </p:nvSpPr>
        <p:spPr>
          <a:xfrm>
            <a:off x="381000" y="1447800"/>
            <a:ext cx="8229600" cy="4800600"/>
          </a:xfrm>
        </p:spPr>
        <p:txBody>
          <a:bodyPr>
            <a:normAutofit lnSpcReduction="10000"/>
          </a:bodyPr>
          <a:lstStyle/>
          <a:p>
            <a:r>
              <a:rPr lang="en-US" dirty="0" smtClean="0"/>
              <a:t>Introduction</a:t>
            </a:r>
          </a:p>
          <a:p>
            <a:pPr lvl="1"/>
            <a:r>
              <a:rPr lang="en-US" dirty="0" smtClean="0"/>
              <a:t>Review of ALS pathology</a:t>
            </a:r>
          </a:p>
          <a:p>
            <a:r>
              <a:rPr lang="en-US" dirty="0" smtClean="0"/>
              <a:t>Genetics</a:t>
            </a:r>
          </a:p>
          <a:p>
            <a:pPr lvl="1"/>
            <a:r>
              <a:rPr lang="en-US" dirty="0" smtClean="0"/>
              <a:t>RNA trafficking; C9orf72</a:t>
            </a:r>
          </a:p>
          <a:p>
            <a:r>
              <a:rPr lang="en-US" dirty="0" smtClean="0"/>
              <a:t>Biomarkers</a:t>
            </a:r>
          </a:p>
          <a:p>
            <a:pPr lvl="1"/>
            <a:r>
              <a:rPr lang="en-US" dirty="0" smtClean="0"/>
              <a:t>Ongoing search</a:t>
            </a:r>
          </a:p>
          <a:p>
            <a:r>
              <a:rPr lang="en-US" dirty="0" smtClean="0"/>
              <a:t>Interventions</a:t>
            </a:r>
          </a:p>
          <a:p>
            <a:pPr lvl="1"/>
            <a:r>
              <a:rPr lang="en-US" dirty="0" smtClean="0"/>
              <a:t>Respiratory care</a:t>
            </a:r>
          </a:p>
          <a:p>
            <a:pPr lvl="2"/>
            <a:r>
              <a:rPr lang="en-US" dirty="0" smtClean="0"/>
              <a:t>AVAPs NIV; diaphragmatic pacer</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39119634"/>
      </p:ext>
    </p:extLst>
  </p:cSld>
  <p:clrMapOvr>
    <a:masterClrMapping/>
  </p:clrMapOvr>
  <mc:AlternateContent xmlns:mc="http://schemas.openxmlformats.org/markup-compatibility/2006" xmlns:p14="http://schemas.microsoft.com/office/powerpoint/2010/main">
    <mc:Choice Requires="p14">
      <p:transition spd="slow" p14:dur="2000" advTm="33088"/>
    </mc:Choice>
    <mc:Fallback xmlns="">
      <p:transition spd="slow" advTm="33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7" name="Content Placeholder 6" descr="IMG_6100.jpg"/>
          <p:cNvPicPr>
            <a:picLocks noGrp="1" noChangeAspect="1"/>
          </p:cNvPicPr>
          <p:nvPr>
            <p:ph idx="1"/>
          </p:nvPr>
        </p:nvPicPr>
        <p:blipFill>
          <a:blip r:embed="rId4" cstate="print">
            <a:extLst>
              <a:ext uri="{28A0092B-C50C-407E-A947-70E740481C1C}">
                <a14:useLocalDpi xmlns:a14="http://schemas.microsoft.com/office/drawing/2010/main" val="0"/>
              </a:ext>
            </a:extLst>
          </a:blip>
          <a:srcRect t="29376" b="29376"/>
          <a:stretch>
            <a:fillRect/>
          </a:stretch>
        </p:blip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0762575"/>
      </p:ext>
    </p:extLst>
  </p:cSld>
  <p:clrMapOvr>
    <a:masterClrMapping/>
  </p:clrMapOvr>
  <mc:AlternateContent xmlns:mc="http://schemas.openxmlformats.org/markup-compatibility/2006" xmlns:p14="http://schemas.microsoft.com/office/powerpoint/2010/main">
    <mc:Choice Requires="p14">
      <p:transition spd="slow" p14:dur="2000" advTm="51173"/>
    </mc:Choice>
    <mc:Fallback xmlns="">
      <p:transition spd="slow" advTm="51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2013:  Stress granule theory</a:t>
            </a:r>
            <a:endParaRPr lang="en-US" dirty="0"/>
          </a:p>
        </p:txBody>
      </p:sp>
      <p:sp>
        <p:nvSpPr>
          <p:cNvPr id="4" name="Content Placeholder 3"/>
          <p:cNvSpPr>
            <a:spLocks noGrp="1"/>
          </p:cNvSpPr>
          <p:nvPr>
            <p:ph sz="half" idx="1"/>
          </p:nvPr>
        </p:nvSpPr>
        <p:spPr/>
        <p:txBody>
          <a:bodyPr>
            <a:normAutofit/>
          </a:bodyPr>
          <a:lstStyle/>
          <a:p>
            <a:r>
              <a:rPr lang="en-US" dirty="0" smtClean="0"/>
              <a:t>Formed during periods of cell stress</a:t>
            </a:r>
          </a:p>
          <a:p>
            <a:pPr lvl="1"/>
            <a:r>
              <a:rPr lang="en-US" dirty="0" smtClean="0"/>
              <a:t>Halt RNA function</a:t>
            </a:r>
          </a:p>
          <a:p>
            <a:pPr lvl="1"/>
            <a:r>
              <a:rPr lang="en-US" dirty="0" smtClean="0"/>
              <a:t>Stops protein production</a:t>
            </a:r>
          </a:p>
          <a:p>
            <a:r>
              <a:rPr lang="en-US" dirty="0" smtClean="0"/>
              <a:t>In normal circumstances, when stress abates, the granules are rapidly </a:t>
            </a:r>
            <a:r>
              <a:rPr lang="en-US" dirty="0" err="1" smtClean="0"/>
              <a:t>dissassembled</a:t>
            </a:r>
            <a:endParaRPr lang="en-US" dirty="0" smtClean="0"/>
          </a:p>
        </p:txBody>
      </p:sp>
      <p:pic>
        <p:nvPicPr>
          <p:cNvPr id="6" name="Picture 3"/>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t="2415" b="2415"/>
          <a:stretch>
            <a:fillRect/>
          </a:stretch>
        </p:blipFill>
        <p:spPr bwMode="auto">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Footer Placeholder 2"/>
          <p:cNvSpPr>
            <a:spLocks noGrp="1"/>
          </p:cNvSpPr>
          <p:nvPr>
            <p:ph type="ftr" sz="quarter" idx="11"/>
          </p:nvPr>
        </p:nvSpPr>
        <p:spPr>
          <a:xfrm>
            <a:off x="4800600" y="6324600"/>
            <a:ext cx="2895600" cy="365125"/>
          </a:xfrm>
        </p:spPr>
        <p:txBody>
          <a:bodyPr/>
          <a:lstStyle/>
          <a:p>
            <a:pPr>
              <a:defRPr/>
            </a:pPr>
            <a:r>
              <a:rPr lang="fr-FR" dirty="0" smtClean="0"/>
              <a:t>Yun R. Li et al. J </a:t>
            </a:r>
            <a:r>
              <a:rPr lang="fr-FR" dirty="0" err="1" smtClean="0"/>
              <a:t>Cell</a:t>
            </a:r>
            <a:r>
              <a:rPr lang="fr-FR" dirty="0" smtClean="0"/>
              <a:t> </a:t>
            </a:r>
            <a:r>
              <a:rPr lang="fr-FR" dirty="0" err="1" smtClean="0"/>
              <a:t>Biol</a:t>
            </a:r>
            <a:r>
              <a:rPr lang="fr-FR" dirty="0" smtClean="0"/>
              <a:t> 2013;201:361-372</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03346623"/>
      </p:ext>
    </p:extLst>
  </p:cSld>
  <p:clrMapOvr>
    <a:masterClrMapping/>
  </p:clrMapOvr>
  <mc:AlternateContent xmlns:mc="http://schemas.openxmlformats.org/markup-compatibility/2006" xmlns:p14="http://schemas.microsoft.com/office/powerpoint/2010/main">
    <mc:Choice Requires="p14">
      <p:transition spd="slow" p14:dur="2000" advTm="65604"/>
    </mc:Choice>
    <mc:Fallback xmlns="">
      <p:transition spd="slow" advTm="65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Prion-like proteins and stress granules</a:t>
            </a:r>
            <a:endParaRPr lang="en-US" dirty="0"/>
          </a:p>
        </p:txBody>
      </p:sp>
      <p:sp>
        <p:nvSpPr>
          <p:cNvPr id="3" name="Content Placeholder 2"/>
          <p:cNvSpPr>
            <a:spLocks noGrp="1"/>
          </p:cNvSpPr>
          <p:nvPr>
            <p:ph sz="half" idx="1"/>
          </p:nvPr>
        </p:nvSpPr>
        <p:spPr/>
        <p:txBody>
          <a:bodyPr>
            <a:normAutofit/>
          </a:bodyPr>
          <a:lstStyle/>
          <a:p>
            <a:r>
              <a:rPr lang="en-US" dirty="0" smtClean="0"/>
              <a:t>Abnormal TDP-43, FUS or VCP</a:t>
            </a:r>
          </a:p>
          <a:p>
            <a:pPr lvl="1"/>
            <a:r>
              <a:rPr lang="en-US" dirty="0" smtClean="0"/>
              <a:t>Moved from nucleus</a:t>
            </a:r>
          </a:p>
          <a:p>
            <a:pPr lvl="2"/>
            <a:r>
              <a:rPr lang="en-US" dirty="0" smtClean="0"/>
              <a:t>To cytoplasm</a:t>
            </a:r>
          </a:p>
          <a:p>
            <a:pPr lvl="1"/>
            <a:r>
              <a:rPr lang="en-US" dirty="0" smtClean="0"/>
              <a:t>Bound in stress granules</a:t>
            </a:r>
          </a:p>
          <a:p>
            <a:pPr lvl="2"/>
            <a:r>
              <a:rPr lang="en-US" dirty="0" smtClean="0"/>
              <a:t>Proteins then </a:t>
            </a:r>
            <a:r>
              <a:rPr lang="en-US" dirty="0" err="1" smtClean="0"/>
              <a:t>mis</a:t>
            </a:r>
            <a:r>
              <a:rPr lang="en-US" dirty="0" smtClean="0"/>
              <a:t>-fold in prion-like fashion</a:t>
            </a:r>
          </a:p>
          <a:p>
            <a:r>
              <a:rPr lang="en-US" dirty="0" smtClean="0"/>
              <a:t>Inclusions and aggregates form in cytoplasm</a:t>
            </a:r>
            <a:endParaRPr lang="en-US" dirty="0"/>
          </a:p>
        </p:txBody>
      </p:sp>
      <p:pic>
        <p:nvPicPr>
          <p:cNvPr id="9" name="Picture 2"/>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t="-11469" b="-1146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66763815"/>
      </p:ext>
    </p:extLst>
  </p:cSld>
  <p:clrMapOvr>
    <a:masterClrMapping/>
  </p:clrMapOvr>
  <mc:AlternateContent xmlns:mc="http://schemas.openxmlformats.org/markup-compatibility/2006" xmlns:p14="http://schemas.microsoft.com/office/powerpoint/2010/main">
    <mc:Choice Requires="p14">
      <p:transition spd="slow" p14:dur="2000" advTm="39710"/>
    </mc:Choice>
    <mc:Fallback xmlns="">
      <p:transition spd="slow" advTm="39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Prion-like nature of TDP-43 and FUS</a:t>
            </a:r>
            <a:endParaRPr lang="en-US" dirty="0"/>
          </a:p>
        </p:txBody>
      </p:sp>
      <p:sp>
        <p:nvSpPr>
          <p:cNvPr id="3" name="Content Placeholder 2"/>
          <p:cNvSpPr>
            <a:spLocks noGrp="1"/>
          </p:cNvSpPr>
          <p:nvPr>
            <p:ph sz="half" idx="1"/>
          </p:nvPr>
        </p:nvSpPr>
        <p:spPr/>
        <p:txBody>
          <a:bodyPr>
            <a:normAutofit fontScale="92500" lnSpcReduction="10000"/>
          </a:bodyPr>
          <a:lstStyle/>
          <a:p>
            <a:r>
              <a:rPr lang="en-US" dirty="0" smtClean="0"/>
              <a:t>Both proteins have prion-like domains</a:t>
            </a:r>
          </a:p>
          <a:p>
            <a:pPr lvl="1"/>
            <a:r>
              <a:rPr lang="en-US" dirty="0" smtClean="0"/>
              <a:t>Areas where proteins can quickly bind together</a:t>
            </a:r>
          </a:p>
          <a:p>
            <a:pPr lvl="1"/>
            <a:r>
              <a:rPr lang="en-US" dirty="0" smtClean="0"/>
              <a:t>Useful for rapid aggregation</a:t>
            </a:r>
          </a:p>
          <a:p>
            <a:r>
              <a:rPr lang="en-US" dirty="0" smtClean="0"/>
              <a:t>But, the balance can shift to </a:t>
            </a:r>
            <a:r>
              <a:rPr lang="en-US" dirty="0" err="1" smtClean="0"/>
              <a:t>mis</a:t>
            </a:r>
            <a:r>
              <a:rPr lang="en-US" dirty="0" smtClean="0"/>
              <a:t>-folding</a:t>
            </a:r>
          </a:p>
          <a:p>
            <a:pPr lvl="1"/>
            <a:r>
              <a:rPr lang="en-US" dirty="0" smtClean="0"/>
              <a:t>Pathological aggregates</a:t>
            </a:r>
          </a:p>
          <a:p>
            <a:r>
              <a:rPr lang="en-US" dirty="0" smtClean="0"/>
              <a:t>Latest data suggests </a:t>
            </a:r>
            <a:r>
              <a:rPr lang="en-US" dirty="0" err="1" smtClean="0"/>
              <a:t>misfolding</a:t>
            </a:r>
            <a:r>
              <a:rPr lang="en-US" dirty="0" smtClean="0"/>
              <a:t> can be transmitted cell-to-cell</a:t>
            </a:r>
            <a:endParaRPr lang="en-US" dirty="0"/>
          </a:p>
        </p:txBody>
      </p:sp>
      <p:pic>
        <p:nvPicPr>
          <p:cNvPr id="5" name="Picture 3"/>
          <p:cNvPicPr>
            <a:picLocks noGrp="1" noChangeAspect="1" noChangeArrowheads="1"/>
          </p:cNvPicPr>
          <p:nvPr>
            <p:ph sz="half" idx="2"/>
          </p:nvPr>
        </p:nvPicPr>
        <p:blipFill>
          <a:blip r:embed="rId5" cstate="print">
            <a:extLst>
              <a:ext uri="{28A0092B-C50C-407E-A947-70E740481C1C}">
                <a14:useLocalDpi xmlns:a14="http://schemas.microsoft.com/office/drawing/2010/main" val="0"/>
              </a:ext>
            </a:extLst>
          </a:blip>
          <a:srcRect t="-31227" b="-31227"/>
          <a:stretch>
            <a:fillRect/>
          </a:stretch>
        </p:blipFill>
        <p:spPr bwMode="auto">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 name="Footer Placeholder 3"/>
          <p:cNvSpPr>
            <a:spLocks noGrp="1"/>
          </p:cNvSpPr>
          <p:nvPr>
            <p:ph type="ftr" sz="quarter" idx="11"/>
          </p:nvPr>
        </p:nvSpPr>
        <p:spPr>
          <a:xfrm>
            <a:off x="5181600" y="6019800"/>
            <a:ext cx="2895600" cy="365125"/>
          </a:xfrm>
        </p:spPr>
        <p:txBody>
          <a:bodyPr/>
          <a:lstStyle/>
          <a:p>
            <a:pPr>
              <a:defRPr/>
            </a:pPr>
            <a:r>
              <a:rPr lang="fr-FR" dirty="0" smtClean="0"/>
              <a:t>Yun R. Li et al. J </a:t>
            </a:r>
            <a:r>
              <a:rPr lang="fr-FR" dirty="0" err="1" smtClean="0"/>
              <a:t>Cell</a:t>
            </a:r>
            <a:r>
              <a:rPr lang="fr-FR" dirty="0" smtClean="0"/>
              <a:t> </a:t>
            </a:r>
            <a:r>
              <a:rPr lang="fr-FR" dirty="0" err="1" smtClean="0"/>
              <a:t>Biol</a:t>
            </a:r>
            <a:r>
              <a:rPr lang="fr-FR" dirty="0" smtClean="0"/>
              <a:t> 2013;201:361-372</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96895010"/>
      </p:ext>
    </p:extLst>
  </p:cSld>
  <p:clrMapOvr>
    <a:masterClrMapping/>
  </p:clrMapOvr>
  <mc:AlternateContent xmlns:mc="http://schemas.openxmlformats.org/markup-compatibility/2006" xmlns:p14="http://schemas.microsoft.com/office/powerpoint/2010/main">
    <mc:Choice Requires="p14">
      <p:transition spd="slow" p14:dur="2000" advTm="47795"/>
    </mc:Choice>
    <mc:Fallback xmlns="">
      <p:transition spd="slow" advTm="47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2012:  C9orf72</a:t>
            </a:r>
            <a:endParaRPr lang="en-US" dirty="0"/>
          </a:p>
        </p:txBody>
      </p:sp>
      <p:sp>
        <p:nvSpPr>
          <p:cNvPr id="3" name="Text Placeholder 2"/>
          <p:cNvSpPr>
            <a:spLocks noGrp="1"/>
          </p:cNvSpPr>
          <p:nvPr>
            <p:ph type="body" sz="half" idx="1"/>
          </p:nvPr>
        </p:nvSpPr>
        <p:spPr/>
        <p:txBody>
          <a:bodyPr>
            <a:normAutofit fontScale="85000" lnSpcReduction="20000"/>
          </a:bodyPr>
          <a:lstStyle/>
          <a:p>
            <a:r>
              <a:rPr lang="en-US" dirty="0"/>
              <a:t>Chromosome 9:  open reading frame #72</a:t>
            </a:r>
          </a:p>
          <a:p>
            <a:pPr lvl="1"/>
            <a:r>
              <a:rPr lang="en-US" dirty="0"/>
              <a:t>Discovered in both familial (</a:t>
            </a:r>
            <a:r>
              <a:rPr lang="en-US" dirty="0" err="1"/>
              <a:t>fALS</a:t>
            </a:r>
            <a:r>
              <a:rPr lang="en-US" dirty="0"/>
              <a:t>) and sporadic ALS (</a:t>
            </a:r>
            <a:r>
              <a:rPr lang="en-US" dirty="0" err="1"/>
              <a:t>sALS</a:t>
            </a:r>
            <a:r>
              <a:rPr lang="en-US" dirty="0"/>
              <a:t>)</a:t>
            </a:r>
          </a:p>
          <a:p>
            <a:pPr lvl="1"/>
            <a:r>
              <a:rPr lang="en-US" dirty="0"/>
              <a:t>Possibly up to 34% of </a:t>
            </a:r>
            <a:r>
              <a:rPr lang="en-US" dirty="0" err="1"/>
              <a:t>fALS</a:t>
            </a:r>
            <a:endParaRPr lang="en-US" dirty="0"/>
          </a:p>
          <a:p>
            <a:pPr lvl="1"/>
            <a:r>
              <a:rPr lang="en-US" dirty="0" err="1"/>
              <a:t>Hexanucleotide</a:t>
            </a:r>
            <a:r>
              <a:rPr lang="en-US" dirty="0"/>
              <a:t> repeat</a:t>
            </a:r>
          </a:p>
          <a:p>
            <a:pPr lvl="2"/>
            <a:r>
              <a:rPr lang="en-US" dirty="0"/>
              <a:t>GGGGCC</a:t>
            </a:r>
          </a:p>
          <a:p>
            <a:pPr lvl="2"/>
            <a:r>
              <a:rPr lang="en-US" dirty="0"/>
              <a:t>Non-coding!</a:t>
            </a:r>
          </a:p>
          <a:p>
            <a:pPr lvl="2"/>
            <a:r>
              <a:rPr lang="en-US" dirty="0"/>
              <a:t>Normal up to 30 repeats</a:t>
            </a:r>
          </a:p>
          <a:p>
            <a:pPr lvl="2"/>
            <a:r>
              <a:rPr lang="en-US" dirty="0"/>
              <a:t>Affected:  over 200 </a:t>
            </a:r>
            <a:r>
              <a:rPr lang="en-US" dirty="0" smtClean="0"/>
              <a:t>repeats</a:t>
            </a:r>
            <a:endParaRPr lang="en-US" dirty="0"/>
          </a:p>
        </p:txBody>
      </p:sp>
      <p:sp>
        <p:nvSpPr>
          <p:cNvPr id="6" name="Content Placeholder 5"/>
          <p:cNvSpPr>
            <a:spLocks noGrp="1"/>
          </p:cNvSpPr>
          <p:nvPr>
            <p:ph sz="quarter" idx="2"/>
          </p:nvPr>
        </p:nvSpPr>
        <p:spPr/>
        <p:txBody>
          <a:bodyPr>
            <a:normAutofit/>
          </a:bodyPr>
          <a:lstStyle/>
          <a:p>
            <a:r>
              <a:rPr lang="en-US" dirty="0" smtClean="0"/>
              <a:t>Also a cause of FTD</a:t>
            </a:r>
          </a:p>
          <a:p>
            <a:r>
              <a:rPr lang="en-US" dirty="0" smtClean="0"/>
              <a:t>Gene product implicated in RNA binding</a:t>
            </a:r>
            <a:endParaRPr lang="en-US" dirty="0"/>
          </a:p>
        </p:txBody>
      </p:sp>
      <p:pic>
        <p:nvPicPr>
          <p:cNvPr id="7" name="Content Placeholder 6" descr="C9orf72.jpg"/>
          <p:cNvPicPr>
            <a:picLocks noGrp="1" noChangeAspect="1"/>
          </p:cNvPicPr>
          <p:nvPr>
            <p:ph sz="quarter" idx="3"/>
          </p:nvPr>
        </p:nvPicPr>
        <p:blipFill>
          <a:blip r:embed="rId4">
            <a:extLst>
              <a:ext uri="{28A0092B-C50C-407E-A947-70E740481C1C}">
                <a14:useLocalDpi xmlns:a14="http://schemas.microsoft.com/office/drawing/2010/main" val="0"/>
              </a:ext>
            </a:extLst>
          </a:blip>
          <a:srcRect t="-53374" b="-53374"/>
          <a:stretch>
            <a:fillRect/>
          </a:stretch>
        </p:blipFill>
        <p:spPr/>
      </p:pic>
      <p:sp>
        <p:nvSpPr>
          <p:cNvPr id="2" name="Footer Placeholder 1"/>
          <p:cNvSpPr>
            <a:spLocks noGrp="1"/>
          </p:cNvSpPr>
          <p:nvPr>
            <p:ph type="ftr" sz="quarter" idx="11"/>
          </p:nvPr>
        </p:nvSpPr>
        <p:spPr>
          <a:xfrm>
            <a:off x="5029200" y="6096000"/>
            <a:ext cx="2895600" cy="365125"/>
          </a:xfrm>
        </p:spPr>
        <p:txBody>
          <a:bodyPr/>
          <a:lstStyle/>
          <a:p>
            <a:pPr>
              <a:defRPr/>
            </a:pPr>
            <a:r>
              <a:rPr lang="en-US" dirty="0" smtClean="0"/>
              <a:t>http://neurowiki2014.wikidot.com/individual:0000</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49029582"/>
      </p:ext>
    </p:extLst>
  </p:cSld>
  <p:clrMapOvr>
    <a:masterClrMapping/>
  </p:clrMapOvr>
  <mc:AlternateContent xmlns:mc="http://schemas.openxmlformats.org/markup-compatibility/2006" xmlns:p14="http://schemas.microsoft.com/office/powerpoint/2010/main">
    <mc:Choice Requires="p14">
      <p:transition spd="slow" p14:dur="2000" advTm="77793"/>
    </mc:Choice>
    <mc:Fallback xmlns="">
      <p:transition spd="slow" advTm="77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50" y="6310313"/>
            <a:ext cx="23812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Rectangle 5"/>
          <p:cNvSpPr>
            <a:spLocks noChangeArrowheads="1"/>
          </p:cNvSpPr>
          <p:nvPr/>
        </p:nvSpPr>
        <p:spPr bwMode="auto">
          <a:xfrm>
            <a:off x="2857500" y="6350000"/>
            <a:ext cx="5556250"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r>
              <a:rPr lang="en-US" sz="900">
                <a:solidFill>
                  <a:srgbClr val="999999"/>
                </a:solidFill>
                <a:latin typeface="Calibri" charset="0"/>
              </a:rPr>
              <a:t>© 2012 Lippincott Williams &amp; Wilkins, Inc.  Published by Lippincott Williams &amp; Wilkins, Inc.</a:t>
            </a:r>
          </a:p>
        </p:txBody>
      </p:sp>
      <p:sp>
        <p:nvSpPr>
          <p:cNvPr id="23558" name="Rectangle 6"/>
          <p:cNvSpPr>
            <a:spLocks noChangeArrowheads="1"/>
          </p:cNvSpPr>
          <p:nvPr/>
        </p:nvSpPr>
        <p:spPr bwMode="auto">
          <a:xfrm>
            <a:off x="8572500" y="6350000"/>
            <a:ext cx="476250"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ctr"/>
            <a:r>
              <a:rPr lang="en-US" sz="900">
                <a:solidFill>
                  <a:srgbClr val="999999"/>
                </a:solidFill>
                <a:latin typeface="Calibri" charset="0"/>
              </a:rPr>
              <a:t>2</a:t>
            </a:r>
          </a:p>
        </p:txBody>
      </p:sp>
      <p:pic>
        <p:nvPicPr>
          <p:cNvPr id="23559" name="Picture 7"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500" y="635000"/>
            <a:ext cx="3981450" cy="50133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3560" name="Rectangle 8"/>
          <p:cNvSpPr>
            <a:spLocks noChangeArrowheads="1"/>
          </p:cNvSpPr>
          <p:nvPr/>
        </p:nvSpPr>
        <p:spPr bwMode="auto">
          <a:xfrm>
            <a:off x="0" y="79375"/>
            <a:ext cx="9128125"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ctr"/>
            <a:r>
              <a:rPr lang="en-US" sz="2300" dirty="0" smtClean="0">
                <a:solidFill>
                  <a:srgbClr val="FFFFFF"/>
                </a:solidFill>
                <a:latin typeface="Calibri" charset="0"/>
              </a:rPr>
              <a:t>C9orf72</a:t>
            </a:r>
            <a:endParaRPr lang="en-US" sz="2300" dirty="0">
              <a:solidFill>
                <a:srgbClr val="FFFFFF"/>
              </a:solidFill>
              <a:latin typeface="Calibri" charset="0"/>
            </a:endParaRPr>
          </a:p>
        </p:txBody>
      </p:sp>
      <p:sp>
        <p:nvSpPr>
          <p:cNvPr id="23561" name="Rectangle 9"/>
          <p:cNvSpPr>
            <a:spLocks noChangeArrowheads="1"/>
          </p:cNvSpPr>
          <p:nvPr/>
        </p:nvSpPr>
        <p:spPr bwMode="auto">
          <a:xfrm>
            <a:off x="5181600" y="1524000"/>
            <a:ext cx="2857500" cy="14668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r>
              <a:rPr lang="en-US" sz="900" b="1" dirty="0">
                <a:solidFill>
                  <a:srgbClr val="000000"/>
                </a:solidFill>
                <a:latin typeface="Calibri" charset="0"/>
              </a:rPr>
              <a:t>How do C9ORF72 repeat expansions cause amyotrophic lateral sclerosis and </a:t>
            </a:r>
            <a:r>
              <a:rPr lang="en-US" sz="900" b="1" dirty="0" err="1">
                <a:solidFill>
                  <a:srgbClr val="000000"/>
                </a:solidFill>
                <a:latin typeface="Calibri" charset="0"/>
              </a:rPr>
              <a:t>frontotemporal</a:t>
            </a:r>
            <a:r>
              <a:rPr lang="en-US" sz="900" b="1" dirty="0">
                <a:solidFill>
                  <a:srgbClr val="000000"/>
                </a:solidFill>
                <a:latin typeface="Calibri" charset="0"/>
              </a:rPr>
              <a:t> dementia:  can we learn from other noncoding repeat expansion disorders?.</a:t>
            </a:r>
          </a:p>
          <a:p>
            <a:r>
              <a:rPr lang="en-US" sz="900" dirty="0">
                <a:solidFill>
                  <a:srgbClr val="000000"/>
                </a:solidFill>
                <a:latin typeface="Calibri" charset="0"/>
              </a:rPr>
              <a:t>van </a:t>
            </a:r>
            <a:r>
              <a:rPr lang="en-US" sz="900" dirty="0" err="1">
                <a:solidFill>
                  <a:srgbClr val="000000"/>
                </a:solidFill>
                <a:latin typeface="Calibri" charset="0"/>
              </a:rPr>
              <a:t>Blitterswijk</a:t>
            </a:r>
            <a:r>
              <a:rPr lang="en-US" sz="900" dirty="0">
                <a:solidFill>
                  <a:srgbClr val="000000"/>
                </a:solidFill>
                <a:latin typeface="Calibri" charset="0"/>
              </a:rPr>
              <a:t>, </a:t>
            </a:r>
            <a:r>
              <a:rPr lang="en-US" sz="900" dirty="0" err="1">
                <a:solidFill>
                  <a:srgbClr val="000000"/>
                </a:solidFill>
                <a:latin typeface="Calibri" charset="0"/>
              </a:rPr>
              <a:t>Marka</a:t>
            </a:r>
            <a:r>
              <a:rPr lang="en-US" sz="900" dirty="0">
                <a:solidFill>
                  <a:srgbClr val="000000"/>
                </a:solidFill>
                <a:latin typeface="Calibri" charset="0"/>
              </a:rPr>
              <a:t>; </a:t>
            </a:r>
            <a:r>
              <a:rPr lang="en-US" sz="900" dirty="0" err="1">
                <a:solidFill>
                  <a:srgbClr val="000000"/>
                </a:solidFill>
                <a:latin typeface="Calibri" charset="0"/>
              </a:rPr>
              <a:t>DeJesus</a:t>
            </a:r>
            <a:r>
              <a:rPr lang="en-US" sz="900" dirty="0">
                <a:solidFill>
                  <a:srgbClr val="000000"/>
                </a:solidFill>
                <a:latin typeface="Calibri" charset="0"/>
              </a:rPr>
              <a:t>-Hernandez, </a:t>
            </a:r>
            <a:r>
              <a:rPr lang="en-US" sz="900" dirty="0" err="1">
                <a:solidFill>
                  <a:srgbClr val="000000"/>
                </a:solidFill>
                <a:latin typeface="Calibri" charset="0"/>
              </a:rPr>
              <a:t>Mariely</a:t>
            </a:r>
            <a:r>
              <a:rPr lang="en-US" sz="900" dirty="0">
                <a:solidFill>
                  <a:srgbClr val="000000"/>
                </a:solidFill>
                <a:latin typeface="Calibri" charset="0"/>
              </a:rPr>
              <a:t>; </a:t>
            </a:r>
            <a:r>
              <a:rPr lang="en-US" sz="900" dirty="0" err="1">
                <a:solidFill>
                  <a:srgbClr val="000000"/>
                </a:solidFill>
                <a:latin typeface="Calibri" charset="0"/>
              </a:rPr>
              <a:t>Rademakers</a:t>
            </a:r>
            <a:r>
              <a:rPr lang="en-US" sz="900" dirty="0">
                <a:solidFill>
                  <a:srgbClr val="000000"/>
                </a:solidFill>
                <a:latin typeface="Calibri" charset="0"/>
              </a:rPr>
              <a:t>, Rosa</a:t>
            </a:r>
          </a:p>
          <a:p>
            <a:endParaRPr lang="en-US" sz="900" dirty="0">
              <a:solidFill>
                <a:srgbClr val="000000"/>
              </a:solidFill>
              <a:latin typeface="Calibri" charset="0"/>
            </a:endParaRPr>
          </a:p>
          <a:p>
            <a:r>
              <a:rPr lang="en-US" sz="900" dirty="0">
                <a:solidFill>
                  <a:srgbClr val="000000"/>
                </a:solidFill>
                <a:latin typeface="Calibri" charset="0"/>
              </a:rPr>
              <a:t>Current Opinion in Neurology. 25(6):689-700, December 2012.</a:t>
            </a:r>
          </a:p>
          <a:p>
            <a:r>
              <a:rPr lang="en-US" sz="900" dirty="0">
                <a:solidFill>
                  <a:srgbClr val="000000"/>
                </a:solidFill>
                <a:latin typeface="Calibri" charset="0"/>
              </a:rPr>
              <a:t>DOI: 10.1097/WCO.0b013e32835a3efb</a:t>
            </a:r>
          </a:p>
        </p:txBody>
      </p:sp>
      <p:sp>
        <p:nvSpPr>
          <p:cNvPr id="23562" name="Rectangle 10"/>
          <p:cNvSpPr>
            <a:spLocks noChangeArrowheads="1"/>
          </p:cNvSpPr>
          <p:nvPr/>
        </p:nvSpPr>
        <p:spPr bwMode="auto">
          <a:xfrm>
            <a:off x="6191250" y="4940835"/>
            <a:ext cx="28575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tIns="0" anchor="ctr">
            <a:spAutoFit/>
          </a:bodyPr>
          <a:lstStyle/>
          <a:p>
            <a:endParaRPr lang="en-US" sz="900" dirty="0">
              <a:solidFill>
                <a:srgbClr val="000000"/>
              </a:solidFill>
              <a:latin typeface="Calibri"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54950157"/>
      </p:ext>
    </p:extLst>
  </p:cSld>
  <p:clrMapOvr>
    <a:masterClrMapping/>
  </p:clrMapOvr>
  <mc:AlternateContent xmlns:mc="http://schemas.openxmlformats.org/markup-compatibility/2006" xmlns:p14="http://schemas.microsoft.com/office/powerpoint/2010/main">
    <mc:Choice Requires="p14">
      <p:transition spd="slow" p14:dur="2000" advTm="22106"/>
    </mc:Choice>
    <mc:Fallback xmlns="">
      <p:transition spd="slow" advTm="22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Repeat disorders in Neurology</a:t>
            </a:r>
            <a:endParaRPr lang="en-US" dirty="0"/>
          </a:p>
        </p:txBody>
      </p:sp>
      <p:pic>
        <p:nvPicPr>
          <p:cNvPr id="4" name="Content Placeholder 3" descr="ovidweb.cgi.tiff"/>
          <p:cNvPicPr>
            <a:picLocks noGrp="1" noChangeAspect="1"/>
          </p:cNvPicPr>
          <p:nvPr>
            <p:ph idx="1"/>
          </p:nvPr>
        </p:nvPicPr>
        <p:blipFill>
          <a:blip r:embed="rId5">
            <a:extLst>
              <a:ext uri="{28A0092B-C50C-407E-A947-70E740481C1C}">
                <a14:useLocalDpi xmlns:a14="http://schemas.microsoft.com/office/drawing/2010/main" val="0"/>
              </a:ext>
            </a:extLst>
          </a:blip>
          <a:srcRect t="8336" b="8336"/>
          <a:stretch>
            <a:fillRect/>
          </a:stretch>
        </p:blipFill>
        <p:spPr/>
      </p:pic>
      <p:sp>
        <p:nvSpPr>
          <p:cNvPr id="3" name="Footer Placeholder 2"/>
          <p:cNvSpPr>
            <a:spLocks noGrp="1"/>
          </p:cNvSpPr>
          <p:nvPr>
            <p:ph type="ftr" sz="quarter" idx="11"/>
          </p:nvPr>
        </p:nvSpPr>
        <p:spPr/>
        <p:txBody>
          <a:bodyPr/>
          <a:lstStyle/>
          <a:p>
            <a:pPr>
              <a:defRPr/>
            </a:pPr>
            <a:r>
              <a:rPr lang="en-US" smtClean="0"/>
              <a:t>van Blitterswijk</a:t>
            </a:r>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450191"/>
      </p:ext>
    </p:extLst>
  </p:cSld>
  <p:clrMapOvr>
    <a:masterClrMapping/>
  </p:clrMapOvr>
  <mc:AlternateContent xmlns:mc="http://schemas.openxmlformats.org/markup-compatibility/2006" xmlns:p14="http://schemas.microsoft.com/office/powerpoint/2010/main">
    <mc:Choice Requires="p14">
      <p:transition spd="slow" p14:dur="2000" advTm="15561"/>
    </mc:Choice>
    <mc:Fallback xmlns="">
      <p:transition spd="slow" advTm="15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16"/>
          <p:cNvSpPr txBox="1">
            <a:spLocks noChangeArrowheads="1"/>
          </p:cNvSpPr>
          <p:nvPr/>
        </p:nvSpPr>
        <p:spPr bwMode="auto">
          <a:xfrm>
            <a:off x="381000" y="523875"/>
            <a:ext cx="838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gn="ctr" eaLnBrk="1" hangingPunct="1"/>
            <a:r>
              <a:rPr lang="en-US" sz="1400" b="1">
                <a:latin typeface="Arial" charset="0"/>
                <a:cs typeface="Arial" charset="0"/>
              </a:rPr>
              <a:t>Table 1 </a:t>
            </a:r>
            <a:r>
              <a:rPr lang="en-US" sz="1400">
                <a:latin typeface="Arial" charset="0"/>
                <a:cs typeface="Arial" charset="0"/>
              </a:rPr>
              <a:t>Epigenetic mechanisms and findings in ALS</a:t>
            </a:r>
          </a:p>
        </p:txBody>
      </p:sp>
      <p:sp>
        <p:nvSpPr>
          <p:cNvPr id="2051" name="Text Box 15"/>
          <p:cNvSpPr txBox="1">
            <a:spLocks noChangeArrowheads="1"/>
          </p:cNvSpPr>
          <p:nvPr/>
        </p:nvSpPr>
        <p:spPr bwMode="auto">
          <a:xfrm>
            <a:off x="685800" y="6275388"/>
            <a:ext cx="7772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gn="ctr" eaLnBrk="1" hangingPunct="1"/>
            <a:r>
              <a:rPr lang="en-US" sz="900">
                <a:latin typeface="Arial" charset="0"/>
                <a:cs typeface="Arial" charset="0"/>
              </a:rPr>
              <a:t>Paez-Colasante, X. </a:t>
            </a:r>
            <a:r>
              <a:rPr lang="en-GB" sz="900">
                <a:latin typeface="Arial" charset="0"/>
                <a:cs typeface="Arial" charset="0"/>
              </a:rPr>
              <a:t>(2015) </a:t>
            </a:r>
            <a:r>
              <a:rPr lang="en-US" sz="900">
                <a:latin typeface="Arial" charset="0"/>
                <a:cs typeface="Arial" charset="0"/>
              </a:rPr>
              <a:t>Amyotropic lateral sclerosis: mechanisms and therapeutics in the epigenomic era</a:t>
            </a:r>
          </a:p>
          <a:p>
            <a:pPr algn="ctr" eaLnBrk="1" hangingPunct="1"/>
            <a:r>
              <a:rPr lang="en-US" sz="900" i="1">
                <a:latin typeface="Arial" charset="0"/>
                <a:cs typeface="Arial" charset="0"/>
              </a:rPr>
              <a:t>Nat. Rev. Neurol.</a:t>
            </a:r>
            <a:r>
              <a:rPr lang="en-US" sz="900">
                <a:latin typeface="Arial" charset="0"/>
                <a:cs typeface="Arial" charset="0"/>
              </a:rPr>
              <a:t> doi:10.1038/nrneurol.2015.57</a:t>
            </a:r>
          </a:p>
        </p:txBody>
      </p:sp>
      <p:pic>
        <p:nvPicPr>
          <p:cNvPr id="2052" name="Picture 5" descr="D:\kuloth\2015\Apr\15-04-2015\NR_aop\slides_img\nrneurol.2015.57-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2575" y="1127125"/>
            <a:ext cx="6038850" cy="485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46396228"/>
      </p:ext>
    </p:extLst>
  </p:cSld>
  <p:clrMapOvr>
    <a:masterClrMapping/>
  </p:clrMapOvr>
  <mc:AlternateContent xmlns:mc="http://schemas.openxmlformats.org/markup-compatibility/2006" xmlns:p14="http://schemas.microsoft.com/office/powerpoint/2010/main">
    <mc:Choice Requires="p14">
      <p:transition spd="slow" p14:dur="2000" advTm="17847"/>
    </mc:Choice>
    <mc:Fallback xmlns="">
      <p:transition spd="slow" advTm="17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7" name="Content Placeholder 6" descr="IMG_4415.jpg"/>
          <p:cNvPicPr>
            <a:picLocks noGrp="1" noChangeAspect="1"/>
          </p:cNvPicPr>
          <p:nvPr>
            <p:ph idx="1"/>
          </p:nvPr>
        </p:nvPicPr>
        <p:blipFill>
          <a:blip r:embed="rId4" cstate="print">
            <a:extLst>
              <a:ext uri="{28A0092B-C50C-407E-A947-70E740481C1C}">
                <a14:useLocalDpi xmlns:a14="http://schemas.microsoft.com/office/drawing/2010/main" val="0"/>
              </a:ext>
            </a:extLst>
          </a:blip>
          <a:srcRect t="13336" b="13336"/>
          <a:stretch>
            <a:fillRect/>
          </a:stretch>
        </p:blip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49586733"/>
      </p:ext>
    </p:extLst>
  </p:cSld>
  <p:clrMapOvr>
    <a:masterClrMapping/>
  </p:clrMapOvr>
  <mc:AlternateContent xmlns:mc="http://schemas.openxmlformats.org/markup-compatibility/2006" xmlns:p14="http://schemas.microsoft.com/office/powerpoint/2010/main">
    <mc:Choice Requires="p14">
      <p:transition spd="slow" p14:dur="2000" advTm="27901"/>
    </mc:Choice>
    <mc:Fallback xmlns="">
      <p:transition spd="slow" advTm="27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Biomarkers</a:t>
            </a:r>
            <a:endParaRPr lang="en-US" dirty="0"/>
          </a:p>
        </p:txBody>
      </p:sp>
      <p:sp>
        <p:nvSpPr>
          <p:cNvPr id="3" name="Content Placeholder 2"/>
          <p:cNvSpPr>
            <a:spLocks noGrp="1"/>
          </p:cNvSpPr>
          <p:nvPr>
            <p:ph sz="half" idx="1"/>
          </p:nvPr>
        </p:nvSpPr>
        <p:spPr/>
        <p:txBody>
          <a:bodyPr>
            <a:normAutofit fontScale="85000" lnSpcReduction="10000"/>
          </a:bodyPr>
          <a:lstStyle/>
          <a:p>
            <a:r>
              <a:rPr lang="en-US" dirty="0" smtClean="0"/>
              <a:t>Why?</a:t>
            </a:r>
            <a:endParaRPr lang="en-US" dirty="0"/>
          </a:p>
          <a:p>
            <a:pPr lvl="1"/>
            <a:r>
              <a:rPr lang="en-US" dirty="0" smtClean="0"/>
              <a:t>Earlier diagnosis</a:t>
            </a:r>
          </a:p>
          <a:p>
            <a:pPr lvl="1"/>
            <a:r>
              <a:rPr lang="en-US" dirty="0" smtClean="0"/>
              <a:t>Diagnostic certainty</a:t>
            </a:r>
          </a:p>
          <a:p>
            <a:pPr lvl="1"/>
            <a:r>
              <a:rPr lang="en-US" dirty="0" smtClean="0"/>
              <a:t>Stratify patients</a:t>
            </a:r>
          </a:p>
          <a:p>
            <a:pPr lvl="2"/>
            <a:r>
              <a:rPr lang="en-US" dirty="0" smtClean="0"/>
              <a:t>Different etiologies?</a:t>
            </a:r>
          </a:p>
          <a:p>
            <a:pPr lvl="2"/>
            <a:r>
              <a:rPr lang="en-US" dirty="0" smtClean="0"/>
              <a:t>Disease progression</a:t>
            </a:r>
          </a:p>
          <a:p>
            <a:pPr lvl="2"/>
            <a:r>
              <a:rPr lang="en-US" dirty="0" smtClean="0"/>
              <a:t>Prognosis</a:t>
            </a:r>
          </a:p>
          <a:p>
            <a:pPr lvl="1"/>
            <a:r>
              <a:rPr lang="en-US" dirty="0" smtClean="0"/>
              <a:t>Improved clinical trials</a:t>
            </a:r>
          </a:p>
          <a:p>
            <a:pPr lvl="1"/>
            <a:endParaRPr lang="en-US" dirty="0"/>
          </a:p>
          <a:p>
            <a:pPr lvl="1"/>
            <a:r>
              <a:rPr lang="en-US" dirty="0" smtClean="0"/>
              <a:t>Track patients over time</a:t>
            </a:r>
          </a:p>
        </p:txBody>
      </p:sp>
      <p:sp>
        <p:nvSpPr>
          <p:cNvPr id="4" name="Content Placeholder 3"/>
          <p:cNvSpPr>
            <a:spLocks noGrp="1"/>
          </p:cNvSpPr>
          <p:nvPr>
            <p:ph sz="half" idx="2"/>
          </p:nvPr>
        </p:nvSpPr>
        <p:spPr/>
        <p:txBody>
          <a:bodyPr>
            <a:normAutofit fontScale="85000" lnSpcReduction="10000"/>
          </a:bodyPr>
          <a:lstStyle/>
          <a:p>
            <a:r>
              <a:rPr lang="en-US" dirty="0" smtClean="0"/>
              <a:t>Proteomic markers:</a:t>
            </a:r>
          </a:p>
          <a:p>
            <a:pPr lvl="1"/>
            <a:r>
              <a:rPr lang="en-US" dirty="0" smtClean="0"/>
              <a:t>CSF:</a:t>
            </a:r>
          </a:p>
          <a:p>
            <a:pPr lvl="2"/>
            <a:r>
              <a:rPr lang="en-US" dirty="0" err="1" smtClean="0"/>
              <a:t>Neurofilaments</a:t>
            </a:r>
            <a:endParaRPr lang="en-US" dirty="0" smtClean="0"/>
          </a:p>
          <a:p>
            <a:pPr lvl="2"/>
            <a:r>
              <a:rPr lang="en-US" dirty="0" smtClean="0"/>
              <a:t>TDP-43</a:t>
            </a:r>
          </a:p>
          <a:p>
            <a:pPr lvl="2"/>
            <a:r>
              <a:rPr lang="en-US" dirty="0" err="1" smtClean="0"/>
              <a:t>Neuroinflammatory</a:t>
            </a:r>
            <a:r>
              <a:rPr lang="en-US" dirty="0" smtClean="0"/>
              <a:t> molecules</a:t>
            </a:r>
          </a:p>
          <a:p>
            <a:pPr lvl="1"/>
            <a:r>
              <a:rPr lang="en-US" dirty="0" smtClean="0"/>
              <a:t>Blood</a:t>
            </a:r>
          </a:p>
          <a:p>
            <a:pPr lvl="2"/>
            <a:r>
              <a:rPr lang="en-US" dirty="0" smtClean="0"/>
              <a:t>TDP-43</a:t>
            </a:r>
          </a:p>
          <a:p>
            <a:pPr lvl="2"/>
            <a:r>
              <a:rPr lang="en-US" dirty="0" err="1" smtClean="0"/>
              <a:t>Neuroinflammatory</a:t>
            </a:r>
            <a:r>
              <a:rPr lang="en-US" dirty="0" smtClean="0"/>
              <a:t> molecules</a:t>
            </a:r>
          </a:p>
          <a:p>
            <a:r>
              <a:rPr lang="en-US" dirty="0" smtClean="0"/>
              <a:t>fMRI</a:t>
            </a:r>
          </a:p>
          <a:p>
            <a:r>
              <a:rPr lang="en-US" dirty="0" smtClean="0"/>
              <a:t>Neurophysiology</a:t>
            </a:r>
          </a:p>
          <a:p>
            <a:pPr lvl="1"/>
            <a:r>
              <a:rPr lang="en-US" dirty="0" smtClean="0"/>
              <a:t>Neurophysiological index</a:t>
            </a:r>
          </a:p>
          <a:p>
            <a:pPr lvl="1"/>
            <a:r>
              <a:rPr lang="en-US" dirty="0" smtClean="0"/>
              <a:t>MUNE</a:t>
            </a:r>
          </a:p>
          <a:p>
            <a:pPr lvl="1"/>
            <a:r>
              <a:rPr lang="en-US" dirty="0" smtClean="0"/>
              <a:t>Electrical impedance</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73269875"/>
      </p:ext>
    </p:extLst>
  </p:cSld>
  <p:clrMapOvr>
    <a:masterClrMapping/>
  </p:clrMapOvr>
  <mc:AlternateContent xmlns:mc="http://schemas.openxmlformats.org/markup-compatibility/2006" xmlns:p14="http://schemas.microsoft.com/office/powerpoint/2010/main">
    <mc:Choice Requires="p14">
      <p:transition spd="slow" p14:dur="2000" advTm="126393"/>
    </mc:Choice>
    <mc:Fallback xmlns="">
      <p:transition spd="slow" advTm="126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p:txBody>
          <a:bodyPr/>
          <a:lstStyle/>
          <a:p>
            <a:r>
              <a:rPr lang="en-US" smtClean="0"/>
              <a:t>ALS:  Amyotrophic Lateral Sclerosis</a:t>
            </a:r>
          </a:p>
        </p:txBody>
      </p:sp>
      <p:sp>
        <p:nvSpPr>
          <p:cNvPr id="14338" name="Content Placeholder 2"/>
          <p:cNvSpPr>
            <a:spLocks noGrp="1"/>
          </p:cNvSpPr>
          <p:nvPr>
            <p:ph sz="half" idx="1"/>
          </p:nvPr>
        </p:nvSpPr>
        <p:spPr/>
        <p:txBody>
          <a:bodyPr/>
          <a:lstStyle/>
          <a:p>
            <a:r>
              <a:rPr lang="en-US" smtClean="0"/>
              <a:t>Motor Neuron Disease</a:t>
            </a:r>
          </a:p>
          <a:p>
            <a:pPr lvl="1"/>
            <a:r>
              <a:rPr lang="en-US" smtClean="0"/>
              <a:t>Upper Motor Neuron</a:t>
            </a:r>
          </a:p>
          <a:p>
            <a:pPr lvl="2"/>
            <a:r>
              <a:rPr lang="en-US" smtClean="0"/>
              <a:t>Spasticity, hyperreflexia</a:t>
            </a:r>
          </a:p>
          <a:p>
            <a:pPr lvl="1"/>
            <a:r>
              <a:rPr lang="en-US" smtClean="0"/>
              <a:t>Lower Motor Neuron</a:t>
            </a:r>
          </a:p>
          <a:p>
            <a:pPr lvl="2"/>
            <a:r>
              <a:rPr lang="en-US" smtClean="0"/>
              <a:t>Weakness, atrophy</a:t>
            </a:r>
          </a:p>
          <a:p>
            <a:r>
              <a:rPr lang="en-US" smtClean="0"/>
              <a:t>Frontotemporal dysfunction</a:t>
            </a:r>
          </a:p>
          <a:p>
            <a:pPr lvl="1"/>
            <a:r>
              <a:rPr lang="en-US" smtClean="0"/>
              <a:t>FTD</a:t>
            </a:r>
          </a:p>
          <a:p>
            <a:r>
              <a:rPr lang="en-US" smtClean="0"/>
              <a:t>Pseudobulbar affect</a:t>
            </a:r>
          </a:p>
          <a:p>
            <a:pPr lvl="1"/>
            <a:r>
              <a:rPr lang="en-US" smtClean="0"/>
              <a:t>Emotional lability</a:t>
            </a:r>
          </a:p>
        </p:txBody>
      </p:sp>
      <p:pic>
        <p:nvPicPr>
          <p:cNvPr id="9" name="Picture 5" descr="ch5f5-1"/>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t="-26439" b="-26439"/>
          <a:stretch>
            <a:fillRect/>
          </a:stretch>
        </p:blipFill>
        <p:spPr>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1297"/>
    </mc:Choice>
    <mc:Fallback xmlns="">
      <p:transition spd="slow" advTm="61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Ongoing Biomarker studies</a:t>
            </a:r>
            <a:endParaRPr lang="en-US" dirty="0"/>
          </a:p>
        </p:txBody>
      </p:sp>
      <p:sp>
        <p:nvSpPr>
          <p:cNvPr id="5" name="Content Placeholder 4"/>
          <p:cNvSpPr>
            <a:spLocks noGrp="1"/>
          </p:cNvSpPr>
          <p:nvPr>
            <p:ph idx="1"/>
          </p:nvPr>
        </p:nvSpPr>
        <p:spPr/>
        <p:txBody>
          <a:bodyPr>
            <a:normAutofit fontScale="92500" lnSpcReduction="10000"/>
          </a:bodyPr>
          <a:lstStyle/>
          <a:p>
            <a:r>
              <a:rPr lang="en-US" sz="1100" b="1" dirty="0"/>
              <a:t>Fluid Biomarkers with Deep </a:t>
            </a:r>
            <a:r>
              <a:rPr lang="en-US" sz="1100" b="1" dirty="0" err="1"/>
              <a:t>Phenotyping</a:t>
            </a:r>
            <a:r>
              <a:rPr lang="en-US" sz="1100" b="1" dirty="0"/>
              <a:t> in Patients with ALS</a:t>
            </a:r>
            <a:endParaRPr lang="en-US" sz="1100" dirty="0"/>
          </a:p>
          <a:p>
            <a:r>
              <a:rPr lang="en-US" sz="1100" dirty="0"/>
              <a:t>-        Grant funded study to study fluid biomarkers in ALS over a two year period, associating them with a variety of outcome measures including MUNE, HHD, ALSFRS, EIM, and TMS using paired pulse stimulation. </a:t>
            </a:r>
            <a:endParaRPr lang="en-US" sz="1100" dirty="0" smtClean="0"/>
          </a:p>
          <a:p>
            <a:r>
              <a:rPr lang="en-US" sz="1100" b="1" dirty="0"/>
              <a:t>Integrated Genomics in Clinical ALS:</a:t>
            </a:r>
            <a:endParaRPr lang="en-US" sz="1100" dirty="0"/>
          </a:p>
          <a:p>
            <a:r>
              <a:rPr lang="en-US" sz="1100" dirty="0"/>
              <a:t>-          Goal:  Generate whole genome sequence and </a:t>
            </a:r>
            <a:r>
              <a:rPr lang="en-US" sz="1100" dirty="0" err="1"/>
              <a:t>transcriptome</a:t>
            </a:r>
            <a:r>
              <a:rPr lang="en-US" sz="1100" dirty="0"/>
              <a:t> data for 1500 people with ALS who undergo longitudinal phenotype assessments. </a:t>
            </a:r>
            <a:endParaRPr lang="en-US" sz="1100" dirty="0" smtClean="0"/>
          </a:p>
          <a:p>
            <a:r>
              <a:rPr lang="en-US" sz="1100" b="1" dirty="0"/>
              <a:t>Iron Horse </a:t>
            </a:r>
            <a:r>
              <a:rPr lang="en-US" sz="1100" b="1" dirty="0" err="1"/>
              <a:t>Dx</a:t>
            </a:r>
            <a:r>
              <a:rPr lang="en-US" sz="1100" b="1" dirty="0"/>
              <a:t>: A Study to evaluate the sensitivity, specificity, and overall accuracy of a diagnostic for ALS</a:t>
            </a:r>
            <a:endParaRPr lang="en-US" sz="1100" dirty="0"/>
          </a:p>
          <a:p>
            <a:r>
              <a:rPr lang="en-US" sz="1100" dirty="0"/>
              <a:t>-          Goal: One time sample collection of early stage patients and disease mimics. CSF, Blood (serum + plasma), DNA, RNA, with optional urine and skin biopsy. </a:t>
            </a:r>
            <a:endParaRPr lang="en-US" sz="1100" dirty="0" smtClean="0"/>
          </a:p>
          <a:p>
            <a:r>
              <a:rPr lang="en-US" sz="1100" b="1" dirty="0"/>
              <a:t>NEALS </a:t>
            </a:r>
            <a:r>
              <a:rPr lang="en-US" sz="1100" b="1" dirty="0" err="1"/>
              <a:t>Biorepository</a:t>
            </a:r>
            <a:r>
              <a:rPr lang="en-US" sz="1100" b="1" dirty="0"/>
              <a:t> CABB (Cross-Sectional ALS </a:t>
            </a:r>
            <a:r>
              <a:rPr lang="en-US" sz="1100" b="1" dirty="0" err="1"/>
              <a:t>Biofluid</a:t>
            </a:r>
            <a:r>
              <a:rPr lang="en-US" sz="1100" b="1" dirty="0"/>
              <a:t> Biomarker) Study</a:t>
            </a:r>
            <a:endParaRPr lang="en-US" sz="1100" dirty="0"/>
          </a:p>
          <a:p>
            <a:r>
              <a:rPr lang="en-US" sz="1100" dirty="0"/>
              <a:t>-          Goal: to expand the NEALS </a:t>
            </a:r>
            <a:r>
              <a:rPr lang="en-US" sz="1100" dirty="0" err="1"/>
              <a:t>Biorepository</a:t>
            </a:r>
            <a:r>
              <a:rPr lang="en-US" sz="1100" dirty="0"/>
              <a:t> and ongoing ALS DAN analysis. Straightforward protocol; Essential/Basic clinical information; Single collection of blood (with or without other </a:t>
            </a:r>
            <a:r>
              <a:rPr lang="en-US" sz="1100" dirty="0" err="1"/>
              <a:t>biofluids</a:t>
            </a:r>
            <a:r>
              <a:rPr lang="en-US" sz="1100" dirty="0" smtClean="0"/>
              <a:t>)</a:t>
            </a:r>
          </a:p>
          <a:p>
            <a:r>
              <a:rPr lang="en-US" sz="1100" b="1" dirty="0"/>
              <a:t>NEALS </a:t>
            </a:r>
            <a:r>
              <a:rPr lang="en-US" sz="1100" b="1" dirty="0" err="1"/>
              <a:t>Biorepository</a:t>
            </a:r>
            <a:r>
              <a:rPr lang="en-US" sz="1100" b="1" dirty="0"/>
              <a:t> LABB (Longitudinal ALS </a:t>
            </a:r>
            <a:r>
              <a:rPr lang="en-US" sz="1100" b="1" dirty="0" err="1"/>
              <a:t>Biofluid</a:t>
            </a:r>
            <a:r>
              <a:rPr lang="en-US" sz="1100" b="1" dirty="0"/>
              <a:t> Biomarker) Study</a:t>
            </a:r>
            <a:endParaRPr lang="en-US" sz="1100" dirty="0"/>
          </a:p>
          <a:p>
            <a:r>
              <a:rPr lang="en-US" sz="1100" dirty="0"/>
              <a:t>-          Goal:</a:t>
            </a:r>
            <a:r>
              <a:rPr lang="en-US" sz="1100" b="1" dirty="0"/>
              <a:t> </a:t>
            </a:r>
            <a:r>
              <a:rPr lang="en-US" sz="1100" dirty="0"/>
              <a:t>to collect blood samples and cerebrospinal fluid (CSF) from people with amyotrophic lateral sclerosis (ALS). These samples will be collected approximately every 4 months. </a:t>
            </a:r>
            <a:endParaRPr lang="en-US" sz="1100" dirty="0" smtClean="0"/>
          </a:p>
          <a:p>
            <a:r>
              <a:rPr lang="en-US" sz="1100" b="1" dirty="0"/>
              <a:t>Individualized ALS Therapeutics Initiative/Answer ALS</a:t>
            </a:r>
            <a:endParaRPr lang="en-US" sz="1100" dirty="0"/>
          </a:p>
          <a:p>
            <a:r>
              <a:rPr lang="en-US" sz="1100" dirty="0"/>
              <a:t>-          A comprehensive and longitudinal ALS </a:t>
            </a:r>
            <a:r>
              <a:rPr lang="en-US" sz="1100" dirty="0" err="1"/>
              <a:t>omics</a:t>
            </a:r>
            <a:r>
              <a:rPr lang="en-US" sz="1100" dirty="0"/>
              <a:t> data set on a large patient population. Will create the largest and most comprehensive foundation of ALS data ever amassed, encompassing clinical, chemical, genetic and biological data. </a:t>
            </a:r>
            <a:endParaRPr lang="en-US" sz="1100" dirty="0" smtClean="0"/>
          </a:p>
          <a:p>
            <a:r>
              <a:rPr lang="en-US" sz="1100" b="1" dirty="0"/>
              <a:t>Clinical Research in ALS and Related Disorders for Therapeutic Development (</a:t>
            </a:r>
            <a:r>
              <a:rPr lang="en-US" sz="1100" b="1" dirty="0" err="1"/>
              <a:t>CReATe</a:t>
            </a:r>
            <a:r>
              <a:rPr lang="en-US" sz="1100" b="1" dirty="0"/>
              <a:t>) Consortium – Part of NIH’s Rare Disease Clinical Research Network</a:t>
            </a:r>
            <a:endParaRPr lang="en-US" sz="1100" dirty="0"/>
          </a:p>
          <a:p>
            <a:r>
              <a:rPr lang="en-US" sz="1100" dirty="0"/>
              <a:t>-          Goal: phenotype-genotype relationships in ALS and related disorders; biomarker discovery and validation</a:t>
            </a:r>
          </a:p>
          <a:p>
            <a:r>
              <a:rPr lang="en-US" sz="1100" b="1" dirty="0"/>
              <a:t>Target ALS Multicenter Human Postmortem Tissue Core</a:t>
            </a:r>
            <a:endParaRPr lang="en-US" sz="1100" dirty="0"/>
          </a:p>
          <a:p>
            <a:r>
              <a:rPr lang="en-US" sz="1100" dirty="0"/>
              <a:t>-          The Core integrates geographically distributed academic ALS centers with expertise in postmortem tissue-banking.  Includes all forms of ALS and healthy non-neurologic control cases.  </a:t>
            </a:r>
          </a:p>
          <a:p>
            <a:r>
              <a:rPr lang="en-US" sz="1100" b="1" dirty="0"/>
              <a:t>Project </a:t>
            </a:r>
            <a:r>
              <a:rPr lang="en-US" sz="1100" b="1" dirty="0" err="1"/>
              <a:t>MinE</a:t>
            </a:r>
            <a:endParaRPr lang="en-US" sz="1100" dirty="0"/>
          </a:p>
          <a:p>
            <a:r>
              <a:rPr lang="en-US" sz="1100" dirty="0"/>
              <a:t>-          Goal: To understand the genetic basis of ALS and to ultimately find a cure for the disease; aims to analyze the DNA of at least 15,000 ALS patients and 7,500 control subjects. </a:t>
            </a:r>
            <a:endParaRPr lang="en-US" sz="1100" b="1" dirty="0"/>
          </a:p>
        </p:txBody>
      </p:sp>
      <p:sp>
        <p:nvSpPr>
          <p:cNvPr id="3" name="Footer Placeholder 2"/>
          <p:cNvSpPr>
            <a:spLocks noGrp="1"/>
          </p:cNvSpPr>
          <p:nvPr>
            <p:ph type="ftr" sz="quarter" idx="11"/>
          </p:nvPr>
        </p:nvSpPr>
        <p:spPr/>
        <p:txBody>
          <a:bodyPr/>
          <a:lstStyle/>
          <a:p>
            <a:pPr>
              <a:defRPr/>
            </a:pPr>
            <a:r>
              <a:rPr lang="en-US" smtClean="0"/>
              <a:t>Source:  NEALs database</a:t>
            </a:r>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10851663"/>
      </p:ext>
    </p:extLst>
  </p:cSld>
  <p:clrMapOvr>
    <a:masterClrMapping/>
  </p:clrMapOvr>
  <mc:AlternateContent xmlns:mc="http://schemas.openxmlformats.org/markup-compatibility/2006" xmlns:p14="http://schemas.microsoft.com/office/powerpoint/2010/main">
    <mc:Choice Requires="p14">
      <p:transition spd="slow" p14:dur="2000" advTm="17697"/>
    </mc:Choice>
    <mc:Fallback xmlns="">
      <p:transition spd="slow" advTm="17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Therapeutics</a:t>
            </a:r>
            <a:endParaRPr lang="en-US" dirty="0"/>
          </a:p>
        </p:txBody>
      </p:sp>
      <p:sp>
        <p:nvSpPr>
          <p:cNvPr id="3" name="Content Placeholder 2"/>
          <p:cNvSpPr>
            <a:spLocks noGrp="1"/>
          </p:cNvSpPr>
          <p:nvPr>
            <p:ph idx="1"/>
          </p:nvPr>
        </p:nvSpPr>
        <p:spPr/>
        <p:txBody>
          <a:bodyPr/>
          <a:lstStyle/>
          <a:p>
            <a:r>
              <a:rPr lang="en-US" dirty="0" err="1" smtClean="0"/>
              <a:t>Riluzole</a:t>
            </a:r>
            <a:endParaRPr lang="en-US" dirty="0" smtClean="0"/>
          </a:p>
          <a:p>
            <a:r>
              <a:rPr lang="en-US" dirty="0" smtClean="0"/>
              <a:t>Dextromethorphan/Quinidine</a:t>
            </a:r>
          </a:p>
          <a:p>
            <a:r>
              <a:rPr lang="en-US" dirty="0" smtClean="0"/>
              <a:t>Stem Cell therapy</a:t>
            </a:r>
          </a:p>
          <a:p>
            <a:r>
              <a:rPr lang="en-US" dirty="0" smtClean="0"/>
              <a:t>“gene therapy”</a:t>
            </a:r>
          </a:p>
          <a:p>
            <a:r>
              <a:rPr lang="en-US" dirty="0" smtClean="0"/>
              <a:t>Respiratory care</a:t>
            </a:r>
          </a:p>
          <a:p>
            <a:pPr lvl="1"/>
            <a:r>
              <a:rPr lang="en-US" dirty="0" smtClean="0"/>
              <a:t>Diaphragmatic pacer</a:t>
            </a:r>
          </a:p>
          <a:p>
            <a:pPr lvl="1"/>
            <a:r>
              <a:rPr lang="en-US" dirty="0" smtClean="0"/>
              <a:t>Non-invasive ventilation (NIV)</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26933116"/>
      </p:ext>
    </p:extLst>
  </p:cSld>
  <p:clrMapOvr>
    <a:masterClrMapping/>
  </p:clrMapOvr>
  <mc:AlternateContent xmlns:mc="http://schemas.openxmlformats.org/markup-compatibility/2006" xmlns:p14="http://schemas.microsoft.com/office/powerpoint/2010/main">
    <mc:Choice Requires="p14">
      <p:transition spd="slow" p14:dur="2000" advTm="13274"/>
    </mc:Choice>
    <mc:Fallback xmlns="">
      <p:transition spd="slow" advTm="13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Riluzole</a:t>
            </a:r>
            <a:endParaRPr lang="en-US" dirty="0"/>
          </a:p>
        </p:txBody>
      </p:sp>
      <p:sp>
        <p:nvSpPr>
          <p:cNvPr id="3" name="Content Placeholder 2"/>
          <p:cNvSpPr>
            <a:spLocks noGrp="1"/>
          </p:cNvSpPr>
          <p:nvPr>
            <p:ph sz="half" idx="1"/>
          </p:nvPr>
        </p:nvSpPr>
        <p:spPr/>
        <p:txBody>
          <a:bodyPr/>
          <a:lstStyle/>
          <a:p>
            <a:r>
              <a:rPr lang="en-US" dirty="0" smtClean="0"/>
              <a:t>Still only approved drug </a:t>
            </a:r>
          </a:p>
          <a:p>
            <a:r>
              <a:rPr lang="en-US" dirty="0" smtClean="0"/>
              <a:t>50mg </a:t>
            </a:r>
            <a:r>
              <a:rPr lang="en-US" dirty="0" err="1" smtClean="0"/>
              <a:t>po</a:t>
            </a:r>
            <a:r>
              <a:rPr lang="en-US" dirty="0" smtClean="0"/>
              <a:t> BID</a:t>
            </a:r>
          </a:p>
          <a:p>
            <a:pPr lvl="1"/>
            <a:r>
              <a:rPr lang="en-US" dirty="0" smtClean="0"/>
              <a:t>Need periodic laboratory evaluation</a:t>
            </a:r>
          </a:p>
          <a:p>
            <a:pPr lvl="2"/>
            <a:r>
              <a:rPr lang="en-US" dirty="0" smtClean="0"/>
              <a:t>CMP and CBC</a:t>
            </a:r>
          </a:p>
          <a:p>
            <a:r>
              <a:rPr lang="en-US" dirty="0" smtClean="0"/>
              <a:t>Recently validated in </a:t>
            </a:r>
            <a:r>
              <a:rPr lang="en-US" dirty="0" err="1" smtClean="0"/>
              <a:t>dexpramipexole</a:t>
            </a:r>
            <a:r>
              <a:rPr lang="en-US" dirty="0" smtClean="0"/>
              <a:t> study</a:t>
            </a:r>
          </a:p>
          <a:p>
            <a:pPr lvl="1"/>
            <a:r>
              <a:rPr lang="en-US" dirty="0" smtClean="0"/>
              <a:t>Prolongs life modestly</a:t>
            </a:r>
            <a:endParaRPr lang="en-US" dirty="0"/>
          </a:p>
        </p:txBody>
      </p:sp>
      <p:pic>
        <p:nvPicPr>
          <p:cNvPr id="5" name="Content Placeholder 3" descr="therapeutic.jpg"/>
          <p:cNvPicPr>
            <a:picLocks noGrp="1" noChangeAspect="1"/>
          </p:cNvPicPr>
          <p:nvPr>
            <p:ph sz="half" idx="2"/>
          </p:nvPr>
        </p:nvPicPr>
        <p:blipFill>
          <a:blip r:embed="rId4" cstate="print">
            <a:extLst>
              <a:ext uri="{28A0092B-C50C-407E-A947-70E740481C1C}">
                <a14:useLocalDpi xmlns:a14="http://schemas.microsoft.com/office/drawing/2010/main" val="0"/>
              </a:ext>
            </a:extLst>
          </a:blip>
          <a:srcRect l="-3070" r="-3070"/>
          <a:stretch>
            <a:fillRect/>
          </a:stretch>
        </p:blipFill>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40334198"/>
      </p:ext>
    </p:extLst>
  </p:cSld>
  <p:clrMapOvr>
    <a:masterClrMapping/>
  </p:clrMapOvr>
  <mc:AlternateContent xmlns:mc="http://schemas.openxmlformats.org/markup-compatibility/2006" xmlns:p14="http://schemas.microsoft.com/office/powerpoint/2010/main">
    <mc:Choice Requires="p14">
      <p:transition spd="slow" p14:dur="2000" advTm="75593"/>
    </mc:Choice>
    <mc:Fallback xmlns="">
      <p:transition spd="slow" advTm="75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Dextromethorphan/Quinidine</a:t>
            </a:r>
            <a:endParaRPr lang="en-US" dirty="0"/>
          </a:p>
        </p:txBody>
      </p:sp>
      <p:sp>
        <p:nvSpPr>
          <p:cNvPr id="5" name="Content Placeholder 4"/>
          <p:cNvSpPr>
            <a:spLocks noGrp="1"/>
          </p:cNvSpPr>
          <p:nvPr>
            <p:ph sz="half" idx="1"/>
          </p:nvPr>
        </p:nvSpPr>
        <p:spPr/>
        <p:txBody>
          <a:bodyPr/>
          <a:lstStyle/>
          <a:p>
            <a:r>
              <a:rPr lang="en-US" dirty="0" smtClean="0"/>
              <a:t>Dextromethorphan 20mg/ Quinidine 10mg</a:t>
            </a:r>
          </a:p>
          <a:p>
            <a:r>
              <a:rPr lang="en-US" dirty="0" smtClean="0"/>
              <a:t>Start 1X a day for 7 days</a:t>
            </a:r>
          </a:p>
          <a:p>
            <a:pPr lvl="1"/>
            <a:r>
              <a:rPr lang="en-US" dirty="0" smtClean="0"/>
              <a:t>Then BID</a:t>
            </a:r>
          </a:p>
          <a:p>
            <a:r>
              <a:rPr lang="en-US" dirty="0" smtClean="0"/>
              <a:t>Contraindications:</a:t>
            </a:r>
          </a:p>
          <a:p>
            <a:pPr lvl="1"/>
            <a:r>
              <a:rPr lang="en-US" dirty="0" smtClean="0"/>
              <a:t>MAOI</a:t>
            </a:r>
          </a:p>
          <a:p>
            <a:pPr lvl="1"/>
            <a:r>
              <a:rPr lang="en-US" dirty="0" smtClean="0"/>
              <a:t>Quinidine/ Quinine</a:t>
            </a:r>
          </a:p>
          <a:p>
            <a:pPr lvl="1"/>
            <a:r>
              <a:rPr lang="en-US" dirty="0" smtClean="0"/>
              <a:t>Prolonged QT</a:t>
            </a:r>
            <a:endParaRPr lang="en-US" dirty="0"/>
          </a:p>
        </p:txBody>
      </p:sp>
      <p:sp>
        <p:nvSpPr>
          <p:cNvPr id="6" name="Content Placeholder 5"/>
          <p:cNvSpPr>
            <a:spLocks noGrp="1"/>
          </p:cNvSpPr>
          <p:nvPr>
            <p:ph sz="half" idx="2"/>
          </p:nvPr>
        </p:nvSpPr>
        <p:spPr/>
        <p:txBody>
          <a:bodyPr/>
          <a:lstStyle/>
          <a:p>
            <a:r>
              <a:rPr lang="en-US" dirty="0" smtClean="0"/>
              <a:t>Indicated for:</a:t>
            </a:r>
          </a:p>
          <a:p>
            <a:pPr lvl="1"/>
            <a:r>
              <a:rPr lang="en-US" dirty="0" smtClean="0"/>
              <a:t>PBA</a:t>
            </a:r>
          </a:p>
          <a:p>
            <a:pPr lvl="1"/>
            <a:r>
              <a:rPr lang="en-US" dirty="0" smtClean="0"/>
              <a:t>Uncontrolled laughing</a:t>
            </a:r>
          </a:p>
          <a:p>
            <a:pPr lvl="1"/>
            <a:r>
              <a:rPr lang="en-US" dirty="0" smtClean="0"/>
              <a:t>Crying</a:t>
            </a:r>
          </a:p>
          <a:p>
            <a:r>
              <a:rPr lang="en-US" dirty="0" smtClean="0"/>
              <a:t>Do not need to treat if </a:t>
            </a:r>
            <a:r>
              <a:rPr lang="en-US" dirty="0" err="1" smtClean="0"/>
              <a:t>pt</a:t>
            </a:r>
            <a:r>
              <a:rPr lang="en-US" dirty="0" smtClean="0"/>
              <a:t> not concerned/ impaired by PBA</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22278219"/>
      </p:ext>
    </p:extLst>
  </p:cSld>
  <p:clrMapOvr>
    <a:masterClrMapping/>
  </p:clrMapOvr>
  <mc:AlternateContent xmlns:mc="http://schemas.openxmlformats.org/markup-compatibility/2006" xmlns:p14="http://schemas.microsoft.com/office/powerpoint/2010/main">
    <mc:Choice Requires="p14">
      <p:transition spd="slow" p14:dur="2000" advTm="82624"/>
    </mc:Choice>
    <mc:Fallback xmlns="">
      <p:transition spd="slow" advTm="82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Memantine</a:t>
            </a:r>
            <a:endParaRPr lang="en-US" dirty="0"/>
          </a:p>
        </p:txBody>
      </p:sp>
      <p:sp>
        <p:nvSpPr>
          <p:cNvPr id="5" name="Text Placeholder 4"/>
          <p:cNvSpPr>
            <a:spLocks noGrp="1"/>
          </p:cNvSpPr>
          <p:nvPr>
            <p:ph type="body" sz="half" idx="1"/>
          </p:nvPr>
        </p:nvSpPr>
        <p:spPr/>
        <p:txBody>
          <a:bodyPr>
            <a:normAutofit/>
          </a:bodyPr>
          <a:lstStyle/>
          <a:p>
            <a:r>
              <a:rPr lang="en-US" dirty="0" smtClean="0"/>
              <a:t>One </a:t>
            </a:r>
            <a:r>
              <a:rPr lang="en-US" dirty="0" err="1" smtClean="0"/>
              <a:t>clincial</a:t>
            </a:r>
            <a:r>
              <a:rPr lang="en-US" dirty="0" smtClean="0"/>
              <a:t> trial</a:t>
            </a:r>
          </a:p>
          <a:p>
            <a:pPr lvl="1"/>
            <a:r>
              <a:rPr lang="en-US" dirty="0" smtClean="0"/>
              <a:t>“safe”</a:t>
            </a:r>
          </a:p>
          <a:p>
            <a:pPr lvl="1"/>
            <a:r>
              <a:rPr lang="en-US" dirty="0" smtClean="0"/>
              <a:t>20mg/ day</a:t>
            </a:r>
          </a:p>
          <a:p>
            <a:r>
              <a:rPr lang="en-US" dirty="0" smtClean="0"/>
              <a:t>Upcoming clinical trial</a:t>
            </a:r>
          </a:p>
          <a:p>
            <a:pPr lvl="1"/>
            <a:r>
              <a:rPr lang="en-US" dirty="0" smtClean="0"/>
              <a:t>Efficacy</a:t>
            </a:r>
          </a:p>
          <a:p>
            <a:r>
              <a:rPr lang="en-US" sz="1600" b="1" dirty="0" err="1"/>
              <a:t>ClinicalTrials.gov</a:t>
            </a:r>
            <a:r>
              <a:rPr lang="en-US" sz="1600" b="1" dirty="0"/>
              <a:t> Identifier:</a:t>
            </a:r>
          </a:p>
          <a:p>
            <a:r>
              <a:rPr lang="en-US" sz="1600" dirty="0"/>
              <a:t>NCT02118727</a:t>
            </a:r>
          </a:p>
        </p:txBody>
      </p:sp>
      <p:sp>
        <p:nvSpPr>
          <p:cNvPr id="3" name="Content Placeholder 2"/>
          <p:cNvSpPr>
            <a:spLocks noGrp="1"/>
          </p:cNvSpPr>
          <p:nvPr>
            <p:ph sz="quarter" idx="2"/>
          </p:nvPr>
        </p:nvSpPr>
        <p:spPr/>
        <p:txBody>
          <a:bodyPr/>
          <a:lstStyle/>
          <a:p>
            <a:pPr lvl="1"/>
            <a:endParaRPr lang="en-US" dirty="0"/>
          </a:p>
        </p:txBody>
      </p:sp>
      <p:sp>
        <p:nvSpPr>
          <p:cNvPr id="6" name="Content Placeholder 5"/>
          <p:cNvSpPr>
            <a:spLocks noGrp="1"/>
          </p:cNvSpPr>
          <p:nvPr>
            <p:ph sz="quarter" idx="3"/>
          </p:nvPr>
        </p:nvSpPr>
        <p:spPr/>
        <p:txBody>
          <a:bodyPr>
            <a:normAutofit/>
          </a:bodyPr>
          <a:lstStyle/>
          <a:p>
            <a:endParaRPr lang="ro-RO" sz="1200" u="sng" dirty="0" smtClean="0"/>
          </a:p>
          <a:p>
            <a:endParaRPr lang="ro-RO" sz="1200" u="sng" dirty="0"/>
          </a:p>
          <a:p>
            <a:endParaRPr lang="ro-RO" sz="1200" u="sng" dirty="0" smtClean="0"/>
          </a:p>
          <a:p>
            <a:r>
              <a:rPr lang="ro-RO" sz="1200" u="sng" dirty="0" smtClean="0"/>
              <a:t>Amyotroph </a:t>
            </a:r>
            <a:r>
              <a:rPr lang="ro-RO" sz="1200" u="sng" dirty="0"/>
              <a:t>Lateral Scler. 2010 Oct;11(5):456-60. doi: 10.3109/17482968.2010.498521.</a:t>
            </a:r>
          </a:p>
          <a:p>
            <a:r>
              <a:rPr lang="ro-RO" sz="1200" b="1" u="sng" dirty="0"/>
              <a:t>A randomized, placebo-controlled trial of memantine for functional disability in amyotrophic lateral sclerosis.</a:t>
            </a:r>
          </a:p>
          <a:p>
            <a:r>
              <a:rPr lang="ro-RO" sz="1200" u="sng" dirty="0">
                <a:hlinkClick r:id="rId5"/>
              </a:rPr>
              <a:t>de Carvalho M1, </a:t>
            </a:r>
            <a:r>
              <a:rPr lang="ro-RO" sz="1200" u="sng" dirty="0">
                <a:hlinkClick r:id="rId6"/>
              </a:rPr>
              <a:t>Pinto S, </a:t>
            </a:r>
            <a:r>
              <a:rPr lang="ro-RO" sz="1200" u="sng" dirty="0">
                <a:hlinkClick r:id="rId7"/>
              </a:rPr>
              <a:t>Costa J, </a:t>
            </a:r>
            <a:r>
              <a:rPr lang="ro-RO" sz="1200" u="sng" dirty="0">
                <a:hlinkClick r:id="rId8"/>
              </a:rPr>
              <a:t>Evangelista T, </a:t>
            </a:r>
            <a:r>
              <a:rPr lang="ro-RO" sz="1200" u="sng" dirty="0">
                <a:hlinkClick r:id="rId9"/>
              </a:rPr>
              <a:t>Ohana B, </a:t>
            </a:r>
            <a:r>
              <a:rPr lang="ro-RO" sz="1200" u="sng" dirty="0">
                <a:hlinkClick r:id="rId10"/>
              </a:rPr>
              <a:t>Pinto A.</a:t>
            </a:r>
            <a:endParaRPr lang="en-US" sz="12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10514038"/>
      </p:ext>
    </p:extLst>
  </p:cSld>
  <p:clrMapOvr>
    <a:masterClrMapping/>
  </p:clrMapOvr>
  <mc:AlternateContent xmlns:mc="http://schemas.openxmlformats.org/markup-compatibility/2006" xmlns:p14="http://schemas.microsoft.com/office/powerpoint/2010/main">
    <mc:Choice Requires="p14">
      <p:transition spd="slow" p14:dur="2000" advTm="46596"/>
    </mc:Choice>
    <mc:Fallback xmlns="">
      <p:transition spd="slow" advTm="46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Stem Cells</a:t>
            </a:r>
            <a:endParaRPr lang="en-US" dirty="0"/>
          </a:p>
        </p:txBody>
      </p:sp>
      <p:sp>
        <p:nvSpPr>
          <p:cNvPr id="3" name="Content Placeholder 2"/>
          <p:cNvSpPr>
            <a:spLocks noGrp="1"/>
          </p:cNvSpPr>
          <p:nvPr>
            <p:ph sz="half" idx="1"/>
          </p:nvPr>
        </p:nvSpPr>
        <p:spPr/>
        <p:txBody>
          <a:bodyPr/>
          <a:lstStyle/>
          <a:p>
            <a:r>
              <a:rPr lang="en-US" dirty="0" smtClean="0"/>
              <a:t>18 patients</a:t>
            </a:r>
          </a:p>
          <a:p>
            <a:pPr lvl="1"/>
            <a:r>
              <a:rPr lang="en-US" dirty="0" smtClean="0"/>
              <a:t>Cervical or lumbar</a:t>
            </a:r>
          </a:p>
          <a:p>
            <a:pPr lvl="1"/>
            <a:r>
              <a:rPr lang="en-US" dirty="0" smtClean="0"/>
              <a:t>Human spinal Stem Cells</a:t>
            </a:r>
          </a:p>
          <a:p>
            <a:r>
              <a:rPr lang="en-US" dirty="0" smtClean="0"/>
              <a:t>Phase 1 trial </a:t>
            </a:r>
          </a:p>
          <a:p>
            <a:pPr lvl="1"/>
            <a:r>
              <a:rPr lang="en-US" dirty="0" smtClean="0"/>
              <a:t>Safety and feasibility</a:t>
            </a:r>
          </a:p>
          <a:p>
            <a:r>
              <a:rPr lang="en-US" dirty="0" smtClean="0"/>
              <a:t>Phase 2 study underway</a:t>
            </a:r>
            <a:endParaRPr lang="en-US" dirty="0"/>
          </a:p>
        </p:txBody>
      </p:sp>
      <p:pic>
        <p:nvPicPr>
          <p:cNvPr id="5" name="Content Placeholder 4" descr="spinal cord.jpg"/>
          <p:cNvPicPr>
            <a:picLocks noGrp="1" noChangeAspect="1"/>
          </p:cNvPicPr>
          <p:nvPr>
            <p:ph sz="half" idx="2"/>
          </p:nvPr>
        </p:nvPicPr>
        <p:blipFill>
          <a:blip r:embed="rId4">
            <a:extLst>
              <a:ext uri="{28A0092B-C50C-407E-A947-70E740481C1C}">
                <a14:useLocalDpi xmlns:a14="http://schemas.microsoft.com/office/drawing/2010/main" val="0"/>
              </a:ext>
            </a:extLst>
          </a:blip>
          <a:srcRect t="-55475" b="-55475"/>
          <a:stretch>
            <a:fillRect/>
          </a:stretch>
        </p:blipFill>
        <p:spPr/>
      </p:pic>
      <p:sp>
        <p:nvSpPr>
          <p:cNvPr id="6" name="Footer Placeholder 5"/>
          <p:cNvSpPr>
            <a:spLocks noGrp="1"/>
          </p:cNvSpPr>
          <p:nvPr>
            <p:ph type="ftr" sz="quarter" idx="11"/>
          </p:nvPr>
        </p:nvSpPr>
        <p:spPr>
          <a:xfrm>
            <a:off x="609600" y="6248400"/>
            <a:ext cx="8153400" cy="457201"/>
          </a:xfrm>
        </p:spPr>
        <p:txBody>
          <a:bodyPr/>
          <a:lstStyle/>
          <a:p>
            <a:pPr>
              <a:defRPr/>
            </a:pPr>
            <a:r>
              <a:rPr lang="en-US" dirty="0" smtClean="0"/>
              <a:t>Ann Neurol. 2014 Mar; 75(3): 363–373. Published online 2014 Mar 7. </a:t>
            </a:r>
            <a:r>
              <a:rPr lang="en-US" dirty="0" err="1" smtClean="0"/>
              <a:t>doi</a:t>
            </a:r>
            <a:r>
              <a:rPr lang="en-US" dirty="0" smtClean="0"/>
              <a:t>:  10.1002/ana.24113 PMCID: PMC4005820 NIHMSID: NIHMS565900 </a:t>
            </a:r>
            <a:r>
              <a:rPr lang="en-US" dirty="0" err="1" smtClean="0"/>
              <a:t>Intraspinal</a:t>
            </a:r>
            <a:r>
              <a:rPr lang="en-US" dirty="0" smtClean="0"/>
              <a:t> Neural Stem Cell Transplantation in Amyotrophic Lateral Sclerosis: Phase 1 Trial Outcomes</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05264593"/>
      </p:ext>
    </p:extLst>
  </p:cSld>
  <p:clrMapOvr>
    <a:masterClrMapping/>
  </p:clrMapOvr>
  <mc:AlternateContent xmlns:mc="http://schemas.openxmlformats.org/markup-compatibility/2006" xmlns:p14="http://schemas.microsoft.com/office/powerpoint/2010/main">
    <mc:Choice Requires="p14">
      <p:transition spd="slow" p14:dur="2000" advTm="6493"/>
    </mc:Choice>
    <mc:Fallback xmlns="">
      <p:transition spd="slow" advTm="6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 therapy”</a:t>
            </a:r>
            <a:endParaRPr lang="en-US" dirty="0"/>
          </a:p>
        </p:txBody>
      </p:sp>
      <p:sp>
        <p:nvSpPr>
          <p:cNvPr id="3" name="Content Placeholder 2"/>
          <p:cNvSpPr>
            <a:spLocks noGrp="1"/>
          </p:cNvSpPr>
          <p:nvPr>
            <p:ph sz="half" idx="1"/>
          </p:nvPr>
        </p:nvSpPr>
        <p:spPr/>
        <p:txBody>
          <a:bodyPr>
            <a:normAutofit fontScale="92500"/>
          </a:bodyPr>
          <a:lstStyle/>
          <a:p>
            <a:r>
              <a:rPr lang="en-US" dirty="0" smtClean="0"/>
              <a:t>Antisense oligonucleotide</a:t>
            </a:r>
          </a:p>
          <a:p>
            <a:pPr lvl="1"/>
            <a:r>
              <a:rPr lang="en-US" dirty="0" smtClean="0"/>
              <a:t>Short synthetic nucleic acids</a:t>
            </a:r>
          </a:p>
          <a:p>
            <a:pPr lvl="2"/>
            <a:r>
              <a:rPr lang="en-US" dirty="0" smtClean="0"/>
              <a:t>Bind to mRNA target</a:t>
            </a:r>
          </a:p>
          <a:p>
            <a:r>
              <a:rPr lang="en-US" dirty="0" smtClean="0"/>
              <a:t>Goal is to reduce level of toxic mutant protein</a:t>
            </a:r>
          </a:p>
          <a:p>
            <a:pPr lvl="1"/>
            <a:r>
              <a:rPr lang="en-US" dirty="0" smtClean="0"/>
              <a:t>mRNA is bound up, cannot produce protein</a:t>
            </a:r>
          </a:p>
          <a:p>
            <a:pPr lvl="1"/>
            <a:r>
              <a:rPr lang="en-US" dirty="0" smtClean="0"/>
              <a:t>Toxic gain of function is often cause of AD disorders</a:t>
            </a:r>
          </a:p>
        </p:txBody>
      </p:sp>
      <p:pic>
        <p:nvPicPr>
          <p:cNvPr id="5" name="Content Placeholder 4" descr="antisense oligonucleotide.jpg"/>
          <p:cNvPicPr>
            <a:picLocks noGrp="1" noChangeAspect="1"/>
          </p:cNvPicPr>
          <p:nvPr>
            <p:ph sz="half" idx="2"/>
          </p:nvPr>
        </p:nvPicPr>
        <p:blipFill>
          <a:blip r:embed="rId4">
            <a:extLst>
              <a:ext uri="{28A0092B-C50C-407E-A947-70E740481C1C}">
                <a14:useLocalDpi xmlns:a14="http://schemas.microsoft.com/office/drawing/2010/main" val="0"/>
              </a:ext>
            </a:extLst>
          </a:blip>
          <a:srcRect t="-48474" b="-48474"/>
          <a:stretch>
            <a:fillRect/>
          </a:stretch>
        </p:blipFill>
        <p:spPr/>
      </p:pic>
      <p:sp>
        <p:nvSpPr>
          <p:cNvPr id="4" name="Footer Placeholder 3"/>
          <p:cNvSpPr>
            <a:spLocks noGrp="1"/>
          </p:cNvSpPr>
          <p:nvPr>
            <p:ph type="ftr" sz="quarter" idx="11"/>
          </p:nvPr>
        </p:nvSpPr>
        <p:spPr>
          <a:xfrm>
            <a:off x="5105400" y="6019800"/>
            <a:ext cx="2895600" cy="365125"/>
          </a:xfrm>
        </p:spPr>
        <p:txBody>
          <a:bodyPr/>
          <a:lstStyle/>
          <a:p>
            <a:pPr>
              <a:defRPr/>
            </a:pPr>
            <a:r>
              <a:rPr lang="en-US" dirty="0" smtClean="0"/>
              <a:t>http://mmg-233-2013-genetics-genomics.wikia.com/wiki/</a:t>
            </a:r>
            <a:r>
              <a:rPr lang="en-US" dirty="0" err="1" smtClean="0"/>
              <a:t>Antisense_Oligonucleotides</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34642864"/>
      </p:ext>
    </p:extLst>
  </p:cSld>
  <p:clrMapOvr>
    <a:masterClrMapping/>
  </p:clrMapOvr>
  <mc:AlternateContent xmlns:mc="http://schemas.openxmlformats.org/markup-compatibility/2006" xmlns:p14="http://schemas.microsoft.com/office/powerpoint/2010/main">
    <mc:Choice Requires="p14">
      <p:transition spd="slow" p14:dur="2000" advTm="72353"/>
    </mc:Choice>
    <mc:Fallback xmlns="">
      <p:transition spd="slow" advTm="72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ISIS 333611 phase 1 trial</a:t>
            </a:r>
            <a:endParaRPr lang="en-US" dirty="0"/>
          </a:p>
        </p:txBody>
      </p:sp>
      <p:sp>
        <p:nvSpPr>
          <p:cNvPr id="3" name="Content Placeholder 2"/>
          <p:cNvSpPr>
            <a:spLocks noGrp="1"/>
          </p:cNvSpPr>
          <p:nvPr>
            <p:ph idx="1"/>
          </p:nvPr>
        </p:nvSpPr>
        <p:spPr/>
        <p:txBody>
          <a:bodyPr/>
          <a:lstStyle/>
          <a:p>
            <a:r>
              <a:rPr lang="en-US" dirty="0" smtClean="0"/>
              <a:t>Antisense oligonucleotide</a:t>
            </a:r>
          </a:p>
          <a:p>
            <a:pPr lvl="1"/>
            <a:r>
              <a:rPr lang="en-US" dirty="0" smtClean="0"/>
              <a:t>Against SOD1</a:t>
            </a:r>
          </a:p>
          <a:p>
            <a:pPr lvl="2"/>
            <a:r>
              <a:rPr lang="en-US" dirty="0" smtClean="0"/>
              <a:t>Theoretical goal to reduce SOD1 expression</a:t>
            </a:r>
          </a:p>
          <a:p>
            <a:pPr lvl="2"/>
            <a:r>
              <a:rPr lang="en-US" dirty="0" smtClean="0"/>
              <a:t>Goal is to slow progression</a:t>
            </a:r>
          </a:p>
          <a:p>
            <a:pPr lvl="2"/>
            <a:r>
              <a:rPr lang="en-US" dirty="0" smtClean="0"/>
              <a:t>Shown to work in an animal model</a:t>
            </a:r>
          </a:p>
          <a:p>
            <a:r>
              <a:rPr lang="en-US" dirty="0" smtClean="0"/>
              <a:t>Phase 1:  safety and tolerability</a:t>
            </a:r>
          </a:p>
          <a:p>
            <a:pPr lvl="1"/>
            <a:r>
              <a:rPr lang="en-US" dirty="0" smtClean="0"/>
              <a:t>Administered </a:t>
            </a:r>
            <a:r>
              <a:rPr lang="en-US" dirty="0" err="1" smtClean="0"/>
              <a:t>intrathecally</a:t>
            </a:r>
            <a:endParaRPr lang="en-US" dirty="0" smtClean="0"/>
          </a:p>
          <a:p>
            <a:pPr lvl="2"/>
            <a:r>
              <a:rPr lang="en-US" dirty="0" smtClean="0"/>
              <a:t>Post LP HA and back ache were adverse events</a:t>
            </a:r>
            <a:endParaRPr lang="en-US" dirty="0"/>
          </a:p>
        </p:txBody>
      </p:sp>
      <p:sp>
        <p:nvSpPr>
          <p:cNvPr id="4" name="Footer Placeholder 3"/>
          <p:cNvSpPr>
            <a:spLocks noGrp="1"/>
          </p:cNvSpPr>
          <p:nvPr>
            <p:ph type="ftr" sz="quarter" idx="11"/>
          </p:nvPr>
        </p:nvSpPr>
        <p:spPr>
          <a:xfrm>
            <a:off x="914400" y="6324601"/>
            <a:ext cx="7620000" cy="533400"/>
          </a:xfrm>
        </p:spPr>
        <p:txBody>
          <a:bodyPr/>
          <a:lstStyle/>
          <a:p>
            <a:pPr>
              <a:defRPr/>
            </a:pPr>
            <a:r>
              <a:rPr lang="en-US" dirty="0" smtClean="0"/>
              <a:t>Miller, T et al.  A Phase I, </a:t>
            </a:r>
            <a:r>
              <a:rPr lang="en-US" dirty="0" err="1" smtClean="0"/>
              <a:t>Randomised</a:t>
            </a:r>
            <a:r>
              <a:rPr lang="en-US" dirty="0" smtClean="0"/>
              <a:t>, First-in-Human Study of an Antisense Oligonucleotide Directed Against SOD1 Delivered </a:t>
            </a:r>
            <a:r>
              <a:rPr lang="en-US" dirty="0" err="1" smtClean="0"/>
              <a:t>Intrathecally</a:t>
            </a:r>
            <a:r>
              <a:rPr lang="en-US" dirty="0" smtClean="0"/>
              <a:t> in SOD1-Familial ALS Patients.  Lancet </a:t>
            </a:r>
            <a:r>
              <a:rPr lang="en-US" dirty="0" err="1" smtClean="0"/>
              <a:t>Neurol</a:t>
            </a:r>
            <a:r>
              <a:rPr lang="en-US" dirty="0"/>
              <a:t> </a:t>
            </a:r>
            <a:r>
              <a:rPr lang="en-US" dirty="0" smtClean="0">
                <a:hlinkClick r:id="rId4"/>
              </a:rPr>
              <a:t> 12 (5), </a:t>
            </a:r>
            <a:r>
              <a:rPr lang="en-US" dirty="0">
                <a:hlinkClick r:id="rId4"/>
              </a:rPr>
              <a:t>p435–442, May 2013</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31878770"/>
      </p:ext>
    </p:extLst>
  </p:cSld>
  <p:clrMapOvr>
    <a:masterClrMapping/>
  </p:clrMapOvr>
  <mc:AlternateContent xmlns:mc="http://schemas.openxmlformats.org/markup-compatibility/2006" xmlns:p14="http://schemas.microsoft.com/office/powerpoint/2010/main">
    <mc:Choice Requires="p14">
      <p:transition spd="slow" p14:dur="2000" advTm="42937"/>
    </mc:Choice>
    <mc:Fallback xmlns="">
      <p:transition spd="slow" advTm="42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_6121.jpg"/>
          <p:cNvPicPr>
            <a:picLocks noGrp="1" noChangeAspect="1"/>
          </p:cNvPicPr>
          <p:nvPr>
            <p:ph idx="1"/>
          </p:nvPr>
        </p:nvPicPr>
        <p:blipFill>
          <a:blip r:embed="rId4" cstate="print">
            <a:extLst>
              <a:ext uri="{28A0092B-C50C-407E-A947-70E740481C1C}">
                <a14:useLocalDpi xmlns:a14="http://schemas.microsoft.com/office/drawing/2010/main" val="0"/>
              </a:ext>
            </a:extLst>
          </a:blip>
          <a:srcRect t="13336" b="13336"/>
          <a:stretch>
            <a:fillRect/>
          </a:stretch>
        </p:blipFill>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76823941"/>
      </p:ext>
    </p:extLst>
  </p:cSld>
  <p:clrMapOvr>
    <a:masterClrMapping/>
  </p:clrMapOvr>
  <mc:AlternateContent xmlns:mc="http://schemas.openxmlformats.org/markup-compatibility/2006" xmlns:p14="http://schemas.microsoft.com/office/powerpoint/2010/main">
    <mc:Choice Requires="p14">
      <p:transition spd="slow" p14:dur="2000" advTm="29298"/>
    </mc:Choice>
    <mc:Fallback xmlns="">
      <p:transition spd="slow" advTm="29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Respiration</a:t>
            </a:r>
            <a:endParaRPr lang="en-US" dirty="0"/>
          </a:p>
        </p:txBody>
      </p:sp>
      <p:sp>
        <p:nvSpPr>
          <p:cNvPr id="3" name="Content Placeholder 2"/>
          <p:cNvSpPr>
            <a:spLocks noGrp="1"/>
          </p:cNvSpPr>
          <p:nvPr>
            <p:ph sz="half" idx="1"/>
          </p:nvPr>
        </p:nvSpPr>
        <p:spPr>
          <a:xfrm>
            <a:off x="457200" y="1600200"/>
            <a:ext cx="4038600" cy="4876800"/>
          </a:xfrm>
        </p:spPr>
        <p:txBody>
          <a:bodyPr>
            <a:normAutofit/>
          </a:bodyPr>
          <a:lstStyle/>
          <a:p>
            <a:r>
              <a:rPr lang="en-US" dirty="0" smtClean="0"/>
              <a:t>Diaphragm affected in ALS</a:t>
            </a:r>
          </a:p>
          <a:p>
            <a:pPr lvl="1"/>
            <a:r>
              <a:rPr lang="en-US" dirty="0" smtClean="0"/>
              <a:t>Air exchange is not affected!</a:t>
            </a:r>
          </a:p>
          <a:p>
            <a:r>
              <a:rPr lang="en-US" dirty="0" smtClean="0"/>
              <a:t>Hypoventilation</a:t>
            </a:r>
          </a:p>
          <a:p>
            <a:pPr lvl="1"/>
            <a:r>
              <a:rPr lang="en-US" dirty="0" smtClean="0"/>
              <a:t>Aided </a:t>
            </a:r>
            <a:r>
              <a:rPr lang="en-US" dirty="0"/>
              <a:t>by gravity</a:t>
            </a:r>
          </a:p>
          <a:p>
            <a:pPr lvl="2"/>
            <a:r>
              <a:rPr lang="en-US" dirty="0" err="1"/>
              <a:t>Ie</a:t>
            </a:r>
            <a:r>
              <a:rPr lang="en-US" dirty="0"/>
              <a:t>. Being upright</a:t>
            </a:r>
          </a:p>
          <a:p>
            <a:pPr lvl="1"/>
            <a:r>
              <a:rPr lang="en-US" dirty="0"/>
              <a:t>Diaphragm works harder when supine</a:t>
            </a:r>
          </a:p>
          <a:p>
            <a:endParaRPr lang="en-US" dirty="0"/>
          </a:p>
        </p:txBody>
      </p:sp>
      <p:pic>
        <p:nvPicPr>
          <p:cNvPr id="5" name="Content Placeholder 4" descr="diaphragm.jpg"/>
          <p:cNvPicPr>
            <a:picLocks noGrp="1" noChangeAspect="1"/>
          </p:cNvPicPr>
          <p:nvPr>
            <p:ph sz="half" idx="2"/>
          </p:nvPr>
        </p:nvPicPr>
        <p:blipFill>
          <a:blip r:embed="rId4">
            <a:extLst>
              <a:ext uri="{28A0092B-C50C-407E-A947-70E740481C1C}">
                <a14:useLocalDpi xmlns:a14="http://schemas.microsoft.com/office/drawing/2010/main" val="0"/>
              </a:ext>
            </a:extLst>
          </a:blip>
          <a:srcRect t="-31339" b="-31339"/>
          <a:stretch>
            <a:fillRect/>
          </a:stretch>
        </p:blipFill>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02419848"/>
      </p:ext>
    </p:extLst>
  </p:cSld>
  <p:clrMapOvr>
    <a:masterClrMapping/>
  </p:clrMapOvr>
  <mc:AlternateContent xmlns:mc="http://schemas.openxmlformats.org/markup-compatibility/2006" xmlns:p14="http://schemas.microsoft.com/office/powerpoint/2010/main">
    <mc:Choice Requires="p14">
      <p:transition spd="slow" p14:dur="2000" advTm="103544"/>
    </mc:Choice>
    <mc:Fallback xmlns="">
      <p:transition spd="slow" advTm="103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4"/>
          <p:cNvSpPr>
            <a:spLocks noGrp="1"/>
          </p:cNvSpPr>
          <p:nvPr>
            <p:ph type="title"/>
          </p:nvPr>
        </p:nvSpPr>
        <p:spPr/>
        <p:txBody>
          <a:bodyPr/>
          <a:lstStyle/>
          <a:p>
            <a:r>
              <a:rPr lang="en-US" smtClean="0"/>
              <a:t>ALS</a:t>
            </a:r>
          </a:p>
        </p:txBody>
      </p:sp>
      <p:sp>
        <p:nvSpPr>
          <p:cNvPr id="15362" name="Content Placeholder 5"/>
          <p:cNvSpPr>
            <a:spLocks noGrp="1"/>
          </p:cNvSpPr>
          <p:nvPr>
            <p:ph sz="half" idx="1"/>
          </p:nvPr>
        </p:nvSpPr>
        <p:spPr>
          <a:xfrm>
            <a:off x="457200" y="1600200"/>
            <a:ext cx="4038600" cy="4724400"/>
          </a:xfrm>
        </p:spPr>
        <p:txBody>
          <a:bodyPr/>
          <a:lstStyle/>
          <a:p>
            <a:r>
              <a:rPr lang="en-US" dirty="0" smtClean="0"/>
              <a:t>Motor Neuron Disease:</a:t>
            </a:r>
          </a:p>
          <a:p>
            <a:pPr lvl="1"/>
            <a:r>
              <a:rPr lang="en-US" dirty="0" smtClean="0"/>
              <a:t>Death of Anterior Horn Cells:</a:t>
            </a:r>
          </a:p>
          <a:p>
            <a:pPr lvl="2"/>
            <a:r>
              <a:rPr lang="en-US" dirty="0" smtClean="0"/>
              <a:t>denervation</a:t>
            </a:r>
          </a:p>
          <a:p>
            <a:pPr lvl="2"/>
            <a:r>
              <a:rPr lang="en-US" dirty="0" smtClean="0"/>
              <a:t>Muscle atrophy</a:t>
            </a:r>
          </a:p>
          <a:p>
            <a:pPr lvl="2"/>
            <a:r>
              <a:rPr lang="en-US" dirty="0" smtClean="0"/>
              <a:t>Paralysis</a:t>
            </a:r>
          </a:p>
          <a:p>
            <a:pPr lvl="1"/>
            <a:r>
              <a:rPr lang="en-US" dirty="0" smtClean="0"/>
              <a:t>LMN features:</a:t>
            </a:r>
          </a:p>
          <a:p>
            <a:pPr lvl="2"/>
            <a:r>
              <a:rPr lang="en-US" dirty="0" err="1" smtClean="0"/>
              <a:t>Fasciculations</a:t>
            </a:r>
            <a:endParaRPr lang="en-US" dirty="0" smtClean="0"/>
          </a:p>
          <a:p>
            <a:pPr lvl="2"/>
            <a:r>
              <a:rPr lang="en-US" dirty="0" smtClean="0"/>
              <a:t>Atrophy</a:t>
            </a:r>
          </a:p>
          <a:p>
            <a:pPr lvl="2"/>
            <a:r>
              <a:rPr lang="en-US" dirty="0" smtClean="0"/>
              <a:t>Weakness</a:t>
            </a:r>
          </a:p>
          <a:p>
            <a:pPr lvl="1"/>
            <a:r>
              <a:rPr lang="en-US" dirty="0" err="1" smtClean="0"/>
              <a:t>Myotomal</a:t>
            </a:r>
            <a:r>
              <a:rPr lang="en-US" dirty="0" smtClean="0"/>
              <a:t> pattern</a:t>
            </a:r>
          </a:p>
        </p:txBody>
      </p:sp>
      <p:pic>
        <p:nvPicPr>
          <p:cNvPr id="3" name="Content Placeholder 2"/>
          <p:cNvPicPr>
            <a:picLocks noGrp="1" noChangeAspect="1"/>
          </p:cNvPicPr>
          <p:nvPr>
            <p:ph sz="half" idx="2"/>
          </p:nvPr>
        </p:nvPicPr>
        <p:blipFill rotWithShape="1">
          <a:blip r:embed="rId4"/>
          <a:srcRect l="17571" t="19489" r="16538"/>
          <a:stretch/>
        </p:blipFill>
        <p:spPr>
          <a:xfrm>
            <a:off x="4710544" y="2482273"/>
            <a:ext cx="3976255" cy="3643890"/>
          </a:xfr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2327"/>
    </mc:Choice>
    <mc:Fallback xmlns="">
      <p:transition spd="slow" advTm="52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t>
            </a:r>
            <a:r>
              <a:rPr lang="en-US" dirty="0" smtClean="0"/>
              <a:t>espiratory symptoms</a:t>
            </a:r>
            <a:endParaRPr lang="en-US" dirty="0"/>
          </a:p>
        </p:txBody>
      </p:sp>
      <p:sp>
        <p:nvSpPr>
          <p:cNvPr id="3" name="Content Placeholder 2"/>
          <p:cNvSpPr>
            <a:spLocks noGrp="1"/>
          </p:cNvSpPr>
          <p:nvPr>
            <p:ph sz="half" idx="1"/>
          </p:nvPr>
        </p:nvSpPr>
        <p:spPr/>
        <p:txBody>
          <a:bodyPr/>
          <a:lstStyle/>
          <a:p>
            <a:r>
              <a:rPr lang="en-US" dirty="0" smtClean="0"/>
              <a:t>Breathing</a:t>
            </a:r>
          </a:p>
          <a:p>
            <a:pPr lvl="1"/>
            <a:r>
              <a:rPr lang="en-US" dirty="0" smtClean="0"/>
              <a:t>SOB</a:t>
            </a:r>
          </a:p>
          <a:p>
            <a:pPr lvl="1"/>
            <a:r>
              <a:rPr lang="en-US" dirty="0" smtClean="0"/>
              <a:t>Orthopnea</a:t>
            </a:r>
          </a:p>
          <a:p>
            <a:pPr lvl="2"/>
            <a:r>
              <a:rPr lang="en-US" dirty="0" smtClean="0"/>
              <a:t>Sleeping in chair</a:t>
            </a:r>
          </a:p>
          <a:p>
            <a:pPr lvl="2"/>
            <a:r>
              <a:rPr lang="en-US" dirty="0" smtClean="0"/>
              <a:t>Sleeping propped up</a:t>
            </a:r>
          </a:p>
          <a:p>
            <a:pPr lvl="2"/>
            <a:endParaRPr lang="en-US" dirty="0"/>
          </a:p>
          <a:p>
            <a:r>
              <a:rPr lang="en-US" dirty="0" smtClean="0"/>
              <a:t>Coughing</a:t>
            </a:r>
          </a:p>
          <a:p>
            <a:pPr lvl="1"/>
            <a:r>
              <a:rPr lang="en-US" dirty="0" smtClean="0"/>
              <a:t>Bulbar involvement</a:t>
            </a:r>
          </a:p>
          <a:p>
            <a:pPr lvl="1"/>
            <a:r>
              <a:rPr lang="en-US" dirty="0"/>
              <a:t>Clear secretions </a:t>
            </a:r>
          </a:p>
          <a:p>
            <a:pPr lvl="1"/>
            <a:r>
              <a:rPr lang="en-US" dirty="0" smtClean="0"/>
              <a:t>Demonstrate cough</a:t>
            </a:r>
          </a:p>
        </p:txBody>
      </p:sp>
      <p:sp>
        <p:nvSpPr>
          <p:cNvPr id="4" name="Content Placeholder 3"/>
          <p:cNvSpPr>
            <a:spLocks noGrp="1"/>
          </p:cNvSpPr>
          <p:nvPr>
            <p:ph sz="half" idx="2"/>
          </p:nvPr>
        </p:nvSpPr>
        <p:spPr/>
        <p:txBody>
          <a:bodyPr/>
          <a:lstStyle/>
          <a:p>
            <a:r>
              <a:rPr lang="en-US" dirty="0" smtClean="0"/>
              <a:t>Sleep</a:t>
            </a:r>
          </a:p>
          <a:p>
            <a:pPr lvl="1"/>
            <a:r>
              <a:rPr lang="en-US" dirty="0" smtClean="0"/>
              <a:t>Fatigue</a:t>
            </a:r>
          </a:p>
          <a:p>
            <a:pPr lvl="1"/>
            <a:r>
              <a:rPr lang="en-US" dirty="0" smtClean="0"/>
              <a:t>Sleepiness</a:t>
            </a:r>
          </a:p>
          <a:p>
            <a:pPr lvl="1"/>
            <a:r>
              <a:rPr lang="en-US" dirty="0" smtClean="0"/>
              <a:t>Frequent Yawning</a:t>
            </a:r>
          </a:p>
          <a:p>
            <a:pPr lvl="1"/>
            <a:endParaRPr lang="en-US" dirty="0"/>
          </a:p>
          <a:p>
            <a:pPr lvl="1"/>
            <a:r>
              <a:rPr lang="en-US" dirty="0" smtClean="0"/>
              <a:t>Awakening at night</a:t>
            </a:r>
          </a:p>
          <a:p>
            <a:pPr lvl="1"/>
            <a:r>
              <a:rPr lang="en-US" dirty="0" smtClean="0"/>
              <a:t>Poor sleep</a:t>
            </a:r>
          </a:p>
          <a:p>
            <a:pPr lvl="1"/>
            <a:r>
              <a:rPr lang="en-US" dirty="0" smtClean="0"/>
              <a:t>Anxiety at night</a:t>
            </a:r>
          </a:p>
          <a:p>
            <a:pPr lvl="1"/>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7256602"/>
      </p:ext>
    </p:extLst>
  </p:cSld>
  <p:clrMapOvr>
    <a:masterClrMapping/>
  </p:clrMapOvr>
  <mc:AlternateContent xmlns:mc="http://schemas.openxmlformats.org/markup-compatibility/2006" xmlns:p14="http://schemas.microsoft.com/office/powerpoint/2010/main">
    <mc:Choice Requires="p14">
      <p:transition spd="slow" p14:dur="2000" advTm="74310"/>
    </mc:Choice>
    <mc:Fallback xmlns="">
      <p:transition spd="slow" advTm="74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4">
                                            <p:txEl>
                                              <p:pRg st="3" end="3"/>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Respiratory </a:t>
            </a:r>
            <a:r>
              <a:rPr lang="en-US" dirty="0" err="1" smtClean="0"/>
              <a:t>Managment</a:t>
            </a:r>
            <a:endParaRPr lang="en-US" dirty="0"/>
          </a:p>
        </p:txBody>
      </p:sp>
      <p:sp>
        <p:nvSpPr>
          <p:cNvPr id="3" name="Content Placeholder 2"/>
          <p:cNvSpPr>
            <a:spLocks noGrp="1"/>
          </p:cNvSpPr>
          <p:nvPr>
            <p:ph sz="half" idx="1"/>
          </p:nvPr>
        </p:nvSpPr>
        <p:spPr>
          <a:xfrm>
            <a:off x="457200" y="1600200"/>
            <a:ext cx="4038600" cy="4953000"/>
          </a:xfrm>
        </p:spPr>
        <p:txBody>
          <a:bodyPr>
            <a:normAutofit fontScale="85000" lnSpcReduction="20000"/>
          </a:bodyPr>
          <a:lstStyle/>
          <a:p>
            <a:r>
              <a:rPr lang="en-US" dirty="0" smtClean="0"/>
              <a:t>Evaluation</a:t>
            </a:r>
          </a:p>
          <a:p>
            <a:pPr lvl="1"/>
            <a:r>
              <a:rPr lang="en-US" dirty="0" smtClean="0"/>
              <a:t>Bedside PFTs</a:t>
            </a:r>
          </a:p>
          <a:p>
            <a:pPr lvl="1"/>
            <a:r>
              <a:rPr lang="en-US" dirty="0" smtClean="0"/>
              <a:t>PFTs </a:t>
            </a:r>
          </a:p>
          <a:p>
            <a:pPr lvl="2"/>
            <a:r>
              <a:rPr lang="en-US" dirty="0" err="1" smtClean="0"/>
              <a:t>Spirometry</a:t>
            </a:r>
            <a:endParaRPr lang="en-US" dirty="0"/>
          </a:p>
          <a:p>
            <a:pPr lvl="2"/>
            <a:r>
              <a:rPr lang="en-US" dirty="0" smtClean="0"/>
              <a:t>MIPs/MEPs</a:t>
            </a:r>
          </a:p>
          <a:p>
            <a:pPr lvl="2"/>
            <a:r>
              <a:rPr lang="en-US" dirty="0" smtClean="0"/>
              <a:t>Upright and supine</a:t>
            </a:r>
          </a:p>
          <a:p>
            <a:pPr lvl="2"/>
            <a:r>
              <a:rPr lang="en-US" dirty="0" smtClean="0"/>
              <a:t>Do not need lung volumes</a:t>
            </a:r>
          </a:p>
          <a:p>
            <a:pPr lvl="2"/>
            <a:endParaRPr lang="en-US" dirty="0" smtClean="0"/>
          </a:p>
          <a:p>
            <a:pPr lvl="1"/>
            <a:r>
              <a:rPr lang="en-US" dirty="0" smtClean="0"/>
              <a:t>Overnight Pulse </a:t>
            </a:r>
            <a:r>
              <a:rPr lang="en-US" dirty="0" err="1" smtClean="0"/>
              <a:t>Oximetry</a:t>
            </a:r>
            <a:endParaRPr lang="en-US" dirty="0" smtClean="0"/>
          </a:p>
          <a:p>
            <a:pPr lvl="2"/>
            <a:r>
              <a:rPr lang="en-US" dirty="0" smtClean="0"/>
              <a:t>Not a spot check</a:t>
            </a:r>
          </a:p>
          <a:p>
            <a:pPr lvl="1"/>
            <a:endParaRPr lang="en-US" dirty="0" smtClean="0"/>
          </a:p>
          <a:p>
            <a:pPr lvl="1"/>
            <a:r>
              <a:rPr lang="en-US" dirty="0" smtClean="0"/>
              <a:t>Sleep Study (OPSG)</a:t>
            </a:r>
          </a:p>
        </p:txBody>
      </p:sp>
      <p:sp>
        <p:nvSpPr>
          <p:cNvPr id="4" name="Content Placeholder 3"/>
          <p:cNvSpPr>
            <a:spLocks noGrp="1"/>
          </p:cNvSpPr>
          <p:nvPr>
            <p:ph sz="half" idx="2"/>
          </p:nvPr>
        </p:nvSpPr>
        <p:spPr/>
        <p:txBody>
          <a:bodyPr>
            <a:normAutofit fontScale="85000" lnSpcReduction="20000"/>
          </a:bodyPr>
          <a:lstStyle/>
          <a:p>
            <a:r>
              <a:rPr lang="en-US" dirty="0" smtClean="0"/>
              <a:t>Interventions</a:t>
            </a:r>
          </a:p>
          <a:p>
            <a:pPr lvl="1"/>
            <a:r>
              <a:rPr lang="en-US" dirty="0" err="1" smtClean="0"/>
              <a:t>Bilevel</a:t>
            </a:r>
            <a:r>
              <a:rPr lang="en-US" dirty="0" smtClean="0"/>
              <a:t> </a:t>
            </a:r>
            <a:r>
              <a:rPr lang="en-US" dirty="0"/>
              <a:t>(BIPAP)</a:t>
            </a:r>
          </a:p>
          <a:p>
            <a:pPr lvl="1"/>
            <a:r>
              <a:rPr lang="en-US" dirty="0"/>
              <a:t>Cough </a:t>
            </a:r>
            <a:r>
              <a:rPr lang="en-US" dirty="0" smtClean="0"/>
              <a:t>Assist</a:t>
            </a:r>
          </a:p>
          <a:p>
            <a:endParaRPr lang="en-US" dirty="0" smtClean="0"/>
          </a:p>
          <a:p>
            <a:r>
              <a:rPr lang="en-US" dirty="0" smtClean="0"/>
              <a:t>Already using </a:t>
            </a:r>
            <a:r>
              <a:rPr lang="en-US" dirty="0" err="1" smtClean="0"/>
              <a:t>Bilevel</a:t>
            </a:r>
            <a:endParaRPr lang="en-US" dirty="0" smtClean="0"/>
          </a:p>
          <a:p>
            <a:pPr lvl="1"/>
            <a:r>
              <a:rPr lang="en-US" dirty="0" smtClean="0"/>
              <a:t>Adjustments</a:t>
            </a:r>
          </a:p>
          <a:p>
            <a:pPr lvl="1"/>
            <a:r>
              <a:rPr lang="en-US" dirty="0" smtClean="0"/>
              <a:t>Increase IPAP</a:t>
            </a:r>
          </a:p>
          <a:p>
            <a:pPr lvl="1"/>
            <a:r>
              <a:rPr lang="en-US" dirty="0" smtClean="0"/>
              <a:t>Change in mask </a:t>
            </a:r>
          </a:p>
          <a:p>
            <a:pPr lvl="1"/>
            <a:endParaRPr lang="en-US" dirty="0" smtClean="0"/>
          </a:p>
          <a:p>
            <a:r>
              <a:rPr lang="en-US" dirty="0" smtClean="0"/>
              <a:t>For those who are considering tracheostomy</a:t>
            </a:r>
          </a:p>
          <a:p>
            <a:pPr lvl="1"/>
            <a:r>
              <a:rPr lang="en-US" dirty="0" smtClean="0"/>
              <a:t>Referral to surgeon or pulmonologist</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38408910"/>
      </p:ext>
    </p:extLst>
  </p:cSld>
  <p:clrMapOvr>
    <a:masterClrMapping/>
  </p:clrMapOvr>
  <mc:AlternateContent xmlns:mc="http://schemas.openxmlformats.org/markup-compatibility/2006" xmlns:p14="http://schemas.microsoft.com/office/powerpoint/2010/main">
    <mc:Choice Requires="p14">
      <p:transition spd="slow" p14:dur="2000" advTm="172652"/>
    </mc:Choice>
    <mc:Fallback xmlns="">
      <p:transition spd="slow" advTm="172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Oxygen</a:t>
            </a:r>
            <a:endParaRPr lang="en-US" dirty="0"/>
          </a:p>
        </p:txBody>
      </p:sp>
      <p:sp>
        <p:nvSpPr>
          <p:cNvPr id="6" name="Content Placeholder 5"/>
          <p:cNvSpPr>
            <a:spLocks noGrp="1"/>
          </p:cNvSpPr>
          <p:nvPr>
            <p:ph idx="1"/>
          </p:nvPr>
        </p:nvSpPr>
        <p:spPr/>
        <p:txBody>
          <a:bodyPr/>
          <a:lstStyle/>
          <a:p>
            <a:r>
              <a:rPr lang="en-US" dirty="0" smtClean="0"/>
              <a:t>Oxygen does not help in ALS</a:t>
            </a:r>
          </a:p>
          <a:p>
            <a:endParaRPr lang="en-US" dirty="0" smtClean="0"/>
          </a:p>
          <a:p>
            <a:r>
              <a:rPr lang="en-US" dirty="0" smtClean="0"/>
              <a:t>Air exchange (alveoli) are unaffected</a:t>
            </a:r>
          </a:p>
          <a:p>
            <a:pPr marL="0" indent="0">
              <a:buNone/>
            </a:pP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35114199"/>
      </p:ext>
    </p:extLst>
  </p:cSld>
  <p:clrMapOvr>
    <a:masterClrMapping/>
  </p:clrMapOvr>
  <mc:AlternateContent xmlns:mc="http://schemas.openxmlformats.org/markup-compatibility/2006" xmlns:p14="http://schemas.microsoft.com/office/powerpoint/2010/main">
    <mc:Choice Requires="p14">
      <p:transition spd="slow" p14:dur="2000" advTm="23094"/>
    </mc:Choice>
    <mc:Fallback xmlns="">
      <p:transition spd="slow" advTm="23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Bilevel</a:t>
            </a:r>
            <a:r>
              <a:rPr lang="en-US" dirty="0" smtClean="0"/>
              <a:t> (BIPAP)</a:t>
            </a:r>
            <a:endParaRPr lang="en-US" dirty="0"/>
          </a:p>
        </p:txBody>
      </p:sp>
      <p:sp>
        <p:nvSpPr>
          <p:cNvPr id="3" name="Text Placeholder 2"/>
          <p:cNvSpPr>
            <a:spLocks noGrp="1"/>
          </p:cNvSpPr>
          <p:nvPr>
            <p:ph type="body" idx="1"/>
          </p:nvPr>
        </p:nvSpPr>
        <p:spPr/>
        <p:txBody>
          <a:bodyPr/>
          <a:lstStyle/>
          <a:p>
            <a:r>
              <a:rPr lang="en-US" dirty="0" smtClean="0"/>
              <a:t>NOT CPAP</a:t>
            </a:r>
            <a:endParaRPr lang="en-US" dirty="0"/>
          </a:p>
        </p:txBody>
      </p:sp>
      <p:sp>
        <p:nvSpPr>
          <p:cNvPr id="4" name="Content Placeholder 3"/>
          <p:cNvSpPr>
            <a:spLocks noGrp="1"/>
          </p:cNvSpPr>
          <p:nvPr>
            <p:ph sz="half" idx="2"/>
          </p:nvPr>
        </p:nvSpPr>
        <p:spPr/>
        <p:txBody>
          <a:bodyPr/>
          <a:lstStyle/>
          <a:p>
            <a:r>
              <a:rPr lang="en-US" dirty="0" smtClean="0"/>
              <a:t>Settings I/E</a:t>
            </a:r>
          </a:p>
          <a:p>
            <a:pPr lvl="1"/>
            <a:r>
              <a:rPr lang="en-US" dirty="0" smtClean="0"/>
              <a:t>Inspiration:  8-20</a:t>
            </a:r>
          </a:p>
          <a:p>
            <a:pPr lvl="1"/>
            <a:r>
              <a:rPr lang="en-US" dirty="0" smtClean="0"/>
              <a:t>Expiration:  3-10</a:t>
            </a:r>
          </a:p>
          <a:p>
            <a:pPr lvl="1"/>
            <a:r>
              <a:rPr lang="en-US" dirty="0" smtClean="0"/>
              <a:t>Increased as disease progresses</a:t>
            </a:r>
          </a:p>
          <a:p>
            <a:pPr lvl="1"/>
            <a:endParaRPr lang="en-US" dirty="0"/>
          </a:p>
          <a:p>
            <a:r>
              <a:rPr lang="en-US" dirty="0" smtClean="0"/>
              <a:t>Tolerability</a:t>
            </a:r>
          </a:p>
          <a:p>
            <a:pPr lvl="1"/>
            <a:r>
              <a:rPr lang="en-US" dirty="0" smtClean="0"/>
              <a:t>Change settings</a:t>
            </a:r>
          </a:p>
          <a:p>
            <a:pPr lvl="1"/>
            <a:r>
              <a:rPr lang="en-US" dirty="0" smtClean="0"/>
              <a:t>Change masks</a:t>
            </a:r>
          </a:p>
          <a:p>
            <a:pPr lvl="1"/>
            <a:r>
              <a:rPr lang="en-US" dirty="0" smtClean="0"/>
              <a:t>Humidify air</a:t>
            </a:r>
            <a:endParaRPr lang="en-US" dirty="0"/>
          </a:p>
        </p:txBody>
      </p:sp>
      <p:sp>
        <p:nvSpPr>
          <p:cNvPr id="5" name="Text Placeholder 4"/>
          <p:cNvSpPr>
            <a:spLocks noGrp="1"/>
          </p:cNvSpPr>
          <p:nvPr>
            <p:ph type="body" sz="quarter" idx="3"/>
          </p:nvPr>
        </p:nvSpPr>
        <p:spPr/>
        <p:txBody>
          <a:bodyPr/>
          <a:lstStyle/>
          <a:p>
            <a:endParaRPr lang="en-US"/>
          </a:p>
        </p:txBody>
      </p:sp>
      <p:pic>
        <p:nvPicPr>
          <p:cNvPr id="7" name="Content Placeholder 6" descr="bipap.jpg"/>
          <p:cNvPicPr>
            <a:picLocks noGrp="1" noChangeAspect="1"/>
          </p:cNvPicPr>
          <p:nvPr>
            <p:ph sz="quarter" idx="4"/>
          </p:nvPr>
        </p:nvPicPr>
        <p:blipFill>
          <a:blip r:embed="rId4">
            <a:extLst>
              <a:ext uri="{28A0092B-C50C-407E-A947-70E740481C1C}">
                <a14:useLocalDpi xmlns:a14="http://schemas.microsoft.com/office/drawing/2010/main" val="0"/>
              </a:ext>
            </a:extLst>
          </a:blip>
          <a:srcRect t="-3769" b="-3769"/>
          <a:stretch>
            <a:fillRect/>
          </a:stretch>
        </p:blipFill>
        <p:spPr/>
      </p:pic>
      <p:sp>
        <p:nvSpPr>
          <p:cNvPr id="6" name="Footer Placeholder 5"/>
          <p:cNvSpPr>
            <a:spLocks noGrp="1"/>
          </p:cNvSpPr>
          <p:nvPr>
            <p:ph type="ftr" sz="quarter" idx="11"/>
          </p:nvPr>
        </p:nvSpPr>
        <p:spPr>
          <a:xfrm>
            <a:off x="4953000" y="6248400"/>
            <a:ext cx="2895600" cy="365125"/>
          </a:xfrm>
        </p:spPr>
        <p:txBody>
          <a:bodyPr/>
          <a:lstStyle/>
          <a:p>
            <a:pPr>
              <a:defRPr/>
            </a:pPr>
            <a:r>
              <a:rPr lang="en-US" dirty="0" smtClean="0"/>
              <a:t>http://</a:t>
            </a:r>
            <a:r>
              <a:rPr lang="en-US" dirty="0" err="1" smtClean="0"/>
              <a:t>www.healthcare.philips.com</a:t>
            </a:r>
            <a:r>
              <a:rPr lang="en-US" dirty="0" smtClean="0"/>
              <a:t>/main/</a:t>
            </a:r>
            <a:r>
              <a:rPr lang="en-US" dirty="0" err="1" smtClean="0"/>
              <a:t>homehealth</a:t>
            </a:r>
            <a:r>
              <a:rPr lang="en-US" dirty="0" smtClean="0"/>
              <a:t>/</a:t>
            </a:r>
            <a:r>
              <a:rPr lang="en-US" dirty="0" err="1" smtClean="0"/>
              <a:t>respiratory_care</a:t>
            </a:r>
            <a:r>
              <a:rPr lang="en-US" dirty="0" smtClean="0"/>
              <a:t>/</a:t>
            </a:r>
            <a:r>
              <a:rPr lang="en-US" dirty="0" err="1" smtClean="0"/>
              <a:t>bipapavaps</a:t>
            </a:r>
            <a:r>
              <a:rPr lang="en-US" dirty="0" smtClean="0"/>
              <a:t>/</a:t>
            </a:r>
            <a:r>
              <a:rPr lang="en-US" dirty="0" err="1" smtClean="0"/>
              <a:t>default.wpd</a:t>
            </a:r>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74026229"/>
      </p:ext>
    </p:extLst>
  </p:cSld>
  <p:clrMapOvr>
    <a:masterClrMapping/>
  </p:clrMapOvr>
  <mc:AlternateContent xmlns:mc="http://schemas.openxmlformats.org/markup-compatibility/2006" xmlns:p14="http://schemas.microsoft.com/office/powerpoint/2010/main">
    <mc:Choice Requires="p14">
      <p:transition spd="slow" p14:dur="2000" advTm="99486"/>
    </mc:Choice>
    <mc:Fallback xmlns="">
      <p:transition spd="slow" advTm="99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AVAPS</a:t>
            </a:r>
            <a:endParaRPr lang="en-US" dirty="0"/>
          </a:p>
        </p:txBody>
      </p:sp>
      <p:sp>
        <p:nvSpPr>
          <p:cNvPr id="7" name="Content Placeholder 6"/>
          <p:cNvSpPr>
            <a:spLocks noGrp="1"/>
          </p:cNvSpPr>
          <p:nvPr>
            <p:ph sz="half" idx="1"/>
          </p:nvPr>
        </p:nvSpPr>
        <p:spPr/>
        <p:txBody>
          <a:bodyPr/>
          <a:lstStyle/>
          <a:p>
            <a:r>
              <a:rPr lang="en-US" dirty="0" smtClean="0"/>
              <a:t>Average volume adjusted pressure support</a:t>
            </a:r>
          </a:p>
          <a:p>
            <a:pPr lvl="1"/>
            <a:r>
              <a:rPr lang="en-US" dirty="0" smtClean="0"/>
              <a:t>Changes pressure with each breath</a:t>
            </a:r>
          </a:p>
          <a:p>
            <a:pPr lvl="1"/>
            <a:r>
              <a:rPr lang="en-US" dirty="0" smtClean="0"/>
              <a:t>Detects breath initiated by patient</a:t>
            </a:r>
          </a:p>
          <a:p>
            <a:pPr lvl="2"/>
            <a:r>
              <a:rPr lang="en-US" dirty="0" smtClean="0"/>
              <a:t>Adjusts pressure to reach target volume</a:t>
            </a:r>
          </a:p>
          <a:p>
            <a:pPr lvl="1"/>
            <a:r>
              <a:rPr lang="en-US" dirty="0" smtClean="0"/>
              <a:t>Far more tolerable</a:t>
            </a:r>
            <a:endParaRPr lang="en-US" dirty="0"/>
          </a:p>
        </p:txBody>
      </p:sp>
      <p:pic>
        <p:nvPicPr>
          <p:cNvPr id="3" name="Content Placeholder 2" descr="TechnologyIpapChart.gif"/>
          <p:cNvPicPr>
            <a:picLocks noGrp="1" noChangeAspect="1"/>
          </p:cNvPicPr>
          <p:nvPr>
            <p:ph sz="half" idx="2"/>
          </p:nvPr>
        </p:nvPicPr>
        <p:blipFill>
          <a:blip r:embed="rId4">
            <a:extLst>
              <a:ext uri="{28A0092B-C50C-407E-A947-70E740481C1C}">
                <a14:useLocalDpi xmlns:a14="http://schemas.microsoft.com/office/drawing/2010/main" val="0"/>
              </a:ext>
            </a:extLst>
          </a:blip>
          <a:srcRect t="-62971" b="-62971"/>
          <a:stretch>
            <a:fillRect/>
          </a:stretch>
        </p:blipFill>
        <p:spPr>
          <a:xfrm>
            <a:off x="4648200" y="1600200"/>
            <a:ext cx="4038600" cy="4572000"/>
          </a:xfrm>
        </p:spPr>
      </p:pic>
      <p:sp>
        <p:nvSpPr>
          <p:cNvPr id="4" name="Footer Placeholder 3"/>
          <p:cNvSpPr>
            <a:spLocks noGrp="1"/>
          </p:cNvSpPr>
          <p:nvPr>
            <p:ph type="ftr" sz="quarter" idx="11"/>
          </p:nvPr>
        </p:nvSpPr>
        <p:spPr>
          <a:xfrm>
            <a:off x="1828800" y="6356351"/>
            <a:ext cx="4191000" cy="273050"/>
          </a:xfrm>
        </p:spPr>
        <p:txBody>
          <a:bodyPr/>
          <a:lstStyle/>
          <a:p>
            <a:pPr>
              <a:defRPr/>
            </a:pPr>
            <a:r>
              <a:rPr lang="en-US" dirty="0" smtClean="0"/>
              <a:t>http://</a:t>
            </a:r>
            <a:r>
              <a:rPr lang="en-US" dirty="0" err="1" smtClean="0"/>
              <a:t>www.healthcare.philips.com</a:t>
            </a:r>
            <a:r>
              <a:rPr lang="en-US" dirty="0" smtClean="0"/>
              <a:t>/main/</a:t>
            </a:r>
            <a:r>
              <a:rPr lang="en-US" dirty="0" err="1" smtClean="0"/>
              <a:t>homehealth</a:t>
            </a:r>
            <a:r>
              <a:rPr lang="en-US" dirty="0" smtClean="0"/>
              <a:t>/</a:t>
            </a:r>
            <a:r>
              <a:rPr lang="en-US" dirty="0" err="1" smtClean="0"/>
              <a:t>respiratory_care</a:t>
            </a:r>
            <a:r>
              <a:rPr lang="en-US" dirty="0" smtClean="0"/>
              <a:t>/</a:t>
            </a:r>
            <a:r>
              <a:rPr lang="en-US" dirty="0" err="1" smtClean="0"/>
              <a:t>bipapavaps</a:t>
            </a:r>
            <a:r>
              <a:rPr lang="en-US" dirty="0" smtClean="0"/>
              <a:t>/</a:t>
            </a:r>
            <a:r>
              <a:rPr lang="en-US" dirty="0" err="1" smtClean="0"/>
              <a:t>default.wpd</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50245508"/>
      </p:ext>
    </p:extLst>
  </p:cSld>
  <p:clrMapOvr>
    <a:masterClrMapping/>
  </p:clrMapOvr>
  <mc:AlternateContent xmlns:mc="http://schemas.openxmlformats.org/markup-compatibility/2006" xmlns:p14="http://schemas.microsoft.com/office/powerpoint/2010/main">
    <mc:Choice Requires="p14">
      <p:transition spd="slow" p14:dur="2000" advTm="110090"/>
    </mc:Choice>
    <mc:Fallback xmlns="">
      <p:transition spd="slow" advTm="110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IMG_5771.jpg"/>
          <p:cNvPicPr>
            <a:picLocks noGrp="1" noChangeAspect="1"/>
          </p:cNvPicPr>
          <p:nvPr>
            <p:ph idx="1"/>
          </p:nvPr>
        </p:nvPicPr>
        <p:blipFill>
          <a:blip r:embed="rId4" cstate="print">
            <a:extLst>
              <a:ext uri="{28A0092B-C50C-407E-A947-70E740481C1C}">
                <a14:useLocalDpi xmlns:a14="http://schemas.microsoft.com/office/drawing/2010/main" val="0"/>
              </a:ext>
            </a:extLst>
          </a:blip>
          <a:srcRect t="13336" b="13336"/>
          <a:stretch>
            <a:fillRect/>
          </a:stretch>
        </p:blipFill>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6881933"/>
      </p:ext>
    </p:extLst>
  </p:cSld>
  <p:clrMapOvr>
    <a:masterClrMapping/>
  </p:clrMapOvr>
  <mc:AlternateContent xmlns:mc="http://schemas.openxmlformats.org/markup-compatibility/2006" xmlns:p14="http://schemas.microsoft.com/office/powerpoint/2010/main">
    <mc:Choice Requires="p14">
      <p:transition spd="slow" p14:dur="2000" advTm="13325"/>
    </mc:Choice>
    <mc:Fallback xmlns="">
      <p:transition spd="slow" advTm="13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Diaphragmatic pacer</a:t>
            </a:r>
            <a:endParaRPr lang="en-US" dirty="0"/>
          </a:p>
        </p:txBody>
      </p:sp>
      <p:sp>
        <p:nvSpPr>
          <p:cNvPr id="5" name="Content Placeholder 4"/>
          <p:cNvSpPr>
            <a:spLocks noGrp="1"/>
          </p:cNvSpPr>
          <p:nvPr>
            <p:ph idx="1"/>
          </p:nvPr>
        </p:nvSpPr>
        <p:spPr/>
        <p:txBody>
          <a:bodyPr/>
          <a:lstStyle/>
          <a:p>
            <a:r>
              <a:rPr lang="en-US" dirty="0" smtClean="0"/>
              <a:t>Initially created for patients with spinal cord injury</a:t>
            </a:r>
          </a:p>
          <a:p>
            <a:pPr lvl="1"/>
            <a:r>
              <a:rPr lang="en-US" dirty="0" smtClean="0"/>
              <a:t>Intact Phrenic nerve</a:t>
            </a:r>
          </a:p>
          <a:p>
            <a:pPr lvl="2"/>
            <a:r>
              <a:rPr lang="en-US" dirty="0" smtClean="0"/>
              <a:t>Therefore muscle (diaphragm) still “innervated”</a:t>
            </a:r>
          </a:p>
          <a:p>
            <a:pPr lvl="1"/>
            <a:r>
              <a:rPr lang="en-US" dirty="0" smtClean="0"/>
              <a:t>Device “paces” the diaphragm, initiating contraction</a:t>
            </a:r>
          </a:p>
          <a:p>
            <a:pPr lvl="1"/>
            <a:r>
              <a:rPr lang="en-US" dirty="0" smtClean="0"/>
              <a:t>Useful for specific subset of high spinal cord injury patients</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1354383"/>
      </p:ext>
    </p:extLst>
  </p:cSld>
  <p:clrMapOvr>
    <a:masterClrMapping/>
  </p:clrMapOvr>
  <mc:AlternateContent xmlns:mc="http://schemas.openxmlformats.org/markup-compatibility/2006" xmlns:p14="http://schemas.microsoft.com/office/powerpoint/2010/main">
    <mc:Choice Requires="p14">
      <p:transition spd="slow" p14:dur="2000" advTm="58745"/>
    </mc:Choice>
    <mc:Fallback xmlns="">
      <p:transition spd="slow" advTm="58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Diaphragmatic pacer in ALS</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Approved by FDA:  Class III device </a:t>
            </a:r>
          </a:p>
          <a:p>
            <a:r>
              <a:rPr lang="en-US" dirty="0" smtClean="0"/>
              <a:t>In lieu of </a:t>
            </a:r>
            <a:r>
              <a:rPr lang="en-US" dirty="0" err="1" smtClean="0"/>
              <a:t>Bilevel</a:t>
            </a:r>
            <a:endParaRPr lang="en-US" dirty="0" smtClean="0"/>
          </a:p>
          <a:p>
            <a:r>
              <a:rPr lang="en-US" dirty="0" smtClean="0"/>
              <a:t>Does not prevent respiratory failure</a:t>
            </a:r>
          </a:p>
          <a:p>
            <a:pPr lvl="1"/>
            <a:r>
              <a:rPr lang="en-US" dirty="0" smtClean="0"/>
              <a:t>Diaphragm continues to atrophy</a:t>
            </a:r>
          </a:p>
          <a:p>
            <a:pPr lvl="1"/>
            <a:r>
              <a:rPr lang="en-US" dirty="0" smtClean="0"/>
              <a:t>ALS continues to progress</a:t>
            </a:r>
          </a:p>
          <a:p>
            <a:r>
              <a:rPr lang="en-US" dirty="0" smtClean="0"/>
              <a:t>Invasive procedure</a:t>
            </a:r>
          </a:p>
          <a:p>
            <a:pPr lvl="1"/>
            <a:r>
              <a:rPr lang="en-US" dirty="0" smtClean="0"/>
              <a:t>risks</a:t>
            </a:r>
          </a:p>
          <a:p>
            <a:endParaRPr lang="en-US" dirty="0" smtClean="0"/>
          </a:p>
        </p:txBody>
      </p:sp>
      <p:pic>
        <p:nvPicPr>
          <p:cNvPr id="5" name="Content Placeholder 4" descr="DPS-illustration-text_0.jpg"/>
          <p:cNvPicPr>
            <a:picLocks noGrp="1" noChangeAspect="1"/>
          </p:cNvPicPr>
          <p:nvPr>
            <p:ph sz="half" idx="2"/>
          </p:nvPr>
        </p:nvPicPr>
        <p:blipFill>
          <a:blip r:embed="rId5">
            <a:extLst>
              <a:ext uri="{28A0092B-C50C-407E-A947-70E740481C1C}">
                <a14:useLocalDpi xmlns:a14="http://schemas.microsoft.com/office/drawing/2010/main" val="0"/>
              </a:ext>
            </a:extLst>
          </a:blip>
          <a:srcRect t="-58566" b="-58566"/>
          <a:stretch>
            <a:fillRect/>
          </a:stretch>
        </p:blipFill>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05777314"/>
      </p:ext>
    </p:extLst>
  </p:cSld>
  <p:clrMapOvr>
    <a:masterClrMapping/>
  </p:clrMapOvr>
  <mc:AlternateContent xmlns:mc="http://schemas.openxmlformats.org/markup-compatibility/2006" xmlns:p14="http://schemas.microsoft.com/office/powerpoint/2010/main">
    <mc:Choice Requires="p14">
      <p:transition spd="slow" p14:dur="2000" advTm="61237"/>
    </mc:Choice>
    <mc:Fallback xmlns="">
      <p:transition spd="slow" advTm="61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458200" cy="1143000"/>
          </a:xfrm>
        </p:spPr>
        <p:txBody>
          <a:bodyPr/>
          <a:lstStyle/>
          <a:p>
            <a:r>
              <a:rPr lang="en-US" dirty="0" smtClean="0"/>
              <a:t>Diaphragm Pacing Literature review</a:t>
            </a:r>
            <a:endParaRPr lang="en-US" dirty="0"/>
          </a:p>
        </p:txBody>
      </p:sp>
      <p:sp>
        <p:nvSpPr>
          <p:cNvPr id="5" name="Content Placeholder 4"/>
          <p:cNvSpPr>
            <a:spLocks noGrp="1"/>
          </p:cNvSpPr>
          <p:nvPr>
            <p:ph idx="1"/>
          </p:nvPr>
        </p:nvSpPr>
        <p:spPr/>
        <p:txBody>
          <a:bodyPr/>
          <a:lstStyle/>
          <a:p>
            <a:r>
              <a:rPr lang="en-US" dirty="0" smtClean="0"/>
              <a:t>2012:</a:t>
            </a:r>
          </a:p>
          <a:p>
            <a:pPr lvl="1"/>
            <a:r>
              <a:rPr lang="en-US" dirty="0" smtClean="0"/>
              <a:t>Summarized all published articles</a:t>
            </a:r>
          </a:p>
          <a:p>
            <a:pPr lvl="1"/>
            <a:r>
              <a:rPr lang="en-US" dirty="0" smtClean="0"/>
              <a:t>Described methodology and use of device</a:t>
            </a:r>
          </a:p>
          <a:p>
            <a:r>
              <a:rPr lang="en-US" dirty="0" smtClean="0"/>
              <a:t>Significant flaws in each published article</a:t>
            </a:r>
          </a:p>
          <a:p>
            <a:pPr lvl="1"/>
            <a:r>
              <a:rPr lang="en-US" dirty="0" smtClean="0"/>
              <a:t>Patients dropped/ methodologies not blinded</a:t>
            </a:r>
          </a:p>
          <a:p>
            <a:pPr lvl="1"/>
            <a:r>
              <a:rPr lang="en-US" dirty="0" smtClean="0"/>
              <a:t>No “intent to treat”</a:t>
            </a:r>
          </a:p>
          <a:p>
            <a:pPr lvl="1"/>
            <a:r>
              <a:rPr lang="en-US" dirty="0" smtClean="0"/>
              <a:t>No clear outcome measurements</a:t>
            </a:r>
          </a:p>
          <a:p>
            <a:r>
              <a:rPr lang="en-US" dirty="0" smtClean="0"/>
              <a:t>At least 3.5% Adverse event rate</a:t>
            </a:r>
          </a:p>
        </p:txBody>
      </p:sp>
      <p:sp>
        <p:nvSpPr>
          <p:cNvPr id="3" name="Footer Placeholder 2"/>
          <p:cNvSpPr>
            <a:spLocks noGrp="1"/>
          </p:cNvSpPr>
          <p:nvPr>
            <p:ph type="ftr" sz="quarter" idx="11"/>
          </p:nvPr>
        </p:nvSpPr>
        <p:spPr>
          <a:xfrm>
            <a:off x="1600200" y="6356350"/>
            <a:ext cx="5334000" cy="501649"/>
          </a:xfrm>
        </p:spPr>
        <p:txBody>
          <a:bodyPr/>
          <a:lstStyle/>
          <a:p>
            <a:pPr>
              <a:defRPr/>
            </a:pPr>
            <a:r>
              <a:rPr lang="en-US" dirty="0" smtClean="0"/>
              <a:t>Diaphragm pacing in amyotrophic lateral sclerosis: a literature review. Scherer K, </a:t>
            </a:r>
            <a:r>
              <a:rPr lang="en-US" dirty="0" err="1" smtClean="0"/>
              <a:t>Bedlack</a:t>
            </a:r>
            <a:r>
              <a:rPr lang="en-US" dirty="0" smtClean="0"/>
              <a:t> RS. Muscle Nerve. 2012 Jul;46(1)</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81959870"/>
      </p:ext>
    </p:extLst>
  </p:cSld>
  <p:clrMapOvr>
    <a:masterClrMapping/>
  </p:clrMapOvr>
  <mc:AlternateContent xmlns:mc="http://schemas.openxmlformats.org/markup-compatibility/2006" xmlns:p14="http://schemas.microsoft.com/office/powerpoint/2010/main">
    <mc:Choice Requires="p14">
      <p:transition spd="slow" p14:dur="2000" advTm="59892"/>
    </mc:Choice>
    <mc:Fallback xmlns="">
      <p:transition spd="slow" advTm="59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Complications of DP</a:t>
            </a:r>
            <a:endParaRPr lang="en-US" sz="4000" dirty="0"/>
          </a:p>
        </p:txBody>
      </p:sp>
      <p:sp>
        <p:nvSpPr>
          <p:cNvPr id="3" name="Content Placeholder 2"/>
          <p:cNvSpPr>
            <a:spLocks noGrp="1"/>
          </p:cNvSpPr>
          <p:nvPr>
            <p:ph sz="half" idx="1"/>
          </p:nvPr>
        </p:nvSpPr>
        <p:spPr/>
        <p:txBody>
          <a:bodyPr/>
          <a:lstStyle/>
          <a:p>
            <a:r>
              <a:rPr lang="en-US" dirty="0" smtClean="0"/>
              <a:t>Venous Thromboembolism</a:t>
            </a:r>
          </a:p>
          <a:p>
            <a:pPr lvl="1"/>
            <a:r>
              <a:rPr lang="en-US" dirty="0" smtClean="0"/>
              <a:t>2/10 patients in one study</a:t>
            </a:r>
          </a:p>
          <a:p>
            <a:r>
              <a:rPr lang="en-US" dirty="0" smtClean="0"/>
              <a:t>Authors note that VTE not reported in clinical trials</a:t>
            </a:r>
            <a:endParaRPr lang="en-US" dirty="0"/>
          </a:p>
        </p:txBody>
      </p:sp>
      <p:sp>
        <p:nvSpPr>
          <p:cNvPr id="4" name="Content Placeholder 3"/>
          <p:cNvSpPr>
            <a:spLocks noGrp="1"/>
          </p:cNvSpPr>
          <p:nvPr>
            <p:ph sz="half" idx="2"/>
          </p:nvPr>
        </p:nvSpPr>
        <p:spPr/>
        <p:txBody>
          <a:bodyPr/>
          <a:lstStyle/>
          <a:p>
            <a:r>
              <a:rPr lang="en-US" dirty="0" err="1" smtClean="0"/>
              <a:t>Capnothorax</a:t>
            </a:r>
            <a:endParaRPr lang="en-US" dirty="0" smtClean="0"/>
          </a:p>
          <a:p>
            <a:pPr lvl="1"/>
            <a:r>
              <a:rPr lang="en-US" dirty="0" smtClean="0"/>
              <a:t>CO2 in thoracic space</a:t>
            </a:r>
          </a:p>
          <a:p>
            <a:r>
              <a:rPr lang="en-US" dirty="0" err="1" smtClean="0"/>
              <a:t>Hemothorax</a:t>
            </a:r>
            <a:endParaRPr lang="en-US" dirty="0" smtClean="0"/>
          </a:p>
          <a:p>
            <a:r>
              <a:rPr lang="en-US" dirty="0" smtClean="0"/>
              <a:t>Pneumonia</a:t>
            </a:r>
          </a:p>
          <a:p>
            <a:r>
              <a:rPr lang="en-US" dirty="0" smtClean="0"/>
              <a:t>Shoulder pain from stimulation</a:t>
            </a:r>
          </a:p>
          <a:p>
            <a:pPr lvl="1"/>
            <a:r>
              <a:rPr lang="en-US" dirty="0" smtClean="0"/>
              <a:t>Stimulator wires extrude from shoulder</a:t>
            </a:r>
            <a:endParaRPr lang="en-US" dirty="0"/>
          </a:p>
        </p:txBody>
      </p:sp>
      <p:sp>
        <p:nvSpPr>
          <p:cNvPr id="5" name="Footer Placeholder 4"/>
          <p:cNvSpPr>
            <a:spLocks noGrp="1"/>
          </p:cNvSpPr>
          <p:nvPr>
            <p:ph type="ftr" sz="quarter" idx="11"/>
          </p:nvPr>
        </p:nvSpPr>
        <p:spPr>
          <a:xfrm>
            <a:off x="304800" y="6324600"/>
            <a:ext cx="8305800" cy="533400"/>
          </a:xfrm>
        </p:spPr>
        <p:txBody>
          <a:bodyPr/>
          <a:lstStyle/>
          <a:p>
            <a:pPr>
              <a:defRPr/>
            </a:pPr>
            <a:r>
              <a:rPr lang="en-US" dirty="0" err="1" smtClean="0"/>
              <a:t>Rezania</a:t>
            </a:r>
            <a:r>
              <a:rPr lang="en-US" dirty="0" smtClean="0"/>
              <a:t>, K., Gottlieb, O., </a:t>
            </a:r>
            <a:r>
              <a:rPr lang="en-US" dirty="0" err="1" smtClean="0"/>
              <a:t>Guralnick</a:t>
            </a:r>
            <a:r>
              <a:rPr lang="en-US" dirty="0" smtClean="0"/>
              <a:t>, A., </a:t>
            </a:r>
            <a:r>
              <a:rPr lang="en-US" dirty="0" err="1" smtClean="0"/>
              <a:t>Prachand</a:t>
            </a:r>
            <a:r>
              <a:rPr lang="en-US" dirty="0" smtClean="0"/>
              <a:t>, V., </a:t>
            </a:r>
            <a:r>
              <a:rPr lang="en-US" dirty="0" err="1" smtClean="0"/>
              <a:t>Sweitzer</a:t>
            </a:r>
            <a:r>
              <a:rPr lang="en-US" dirty="0" smtClean="0"/>
              <a:t>, B. J., </a:t>
            </a:r>
            <a:r>
              <a:rPr lang="en-US" dirty="0" err="1" smtClean="0"/>
              <a:t>Vigneswaran</a:t>
            </a:r>
            <a:r>
              <a:rPr lang="en-US" dirty="0" smtClean="0"/>
              <a:t>, W., White, S. R. and </a:t>
            </a:r>
            <a:r>
              <a:rPr lang="en-US" dirty="0" err="1" smtClean="0"/>
              <a:t>Roos</a:t>
            </a:r>
            <a:r>
              <a:rPr lang="en-US" dirty="0" smtClean="0"/>
              <a:t>, R. P. (2014), Venous thromboembolism after Diaphragm Pacing in amyotrophic lateral sclerosis. Muscle Nerve, 50: 863–865</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45577841"/>
      </p:ext>
    </p:extLst>
  </p:cSld>
  <p:clrMapOvr>
    <a:masterClrMapping/>
  </p:clrMapOvr>
  <mc:AlternateContent xmlns:mc="http://schemas.openxmlformats.org/markup-compatibility/2006" xmlns:p14="http://schemas.microsoft.com/office/powerpoint/2010/main">
    <mc:Choice Requires="p14">
      <p:transition spd="slow" p14:dur="2000" advTm="62700"/>
    </mc:Choice>
    <mc:Fallback xmlns="">
      <p:transition spd="slow" advTm="62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ALS</a:t>
            </a:r>
            <a:endParaRPr lang="en-US" dirty="0"/>
          </a:p>
        </p:txBody>
      </p:sp>
      <p:sp>
        <p:nvSpPr>
          <p:cNvPr id="3" name="Content Placeholder 2"/>
          <p:cNvSpPr>
            <a:spLocks noGrp="1"/>
          </p:cNvSpPr>
          <p:nvPr>
            <p:ph sz="half" idx="1"/>
          </p:nvPr>
        </p:nvSpPr>
        <p:spPr/>
        <p:txBody>
          <a:bodyPr/>
          <a:lstStyle/>
          <a:p>
            <a:r>
              <a:rPr lang="en-US" dirty="0" smtClean="0"/>
              <a:t>UMN disease</a:t>
            </a:r>
          </a:p>
          <a:p>
            <a:pPr lvl="1"/>
            <a:r>
              <a:rPr lang="en-US" dirty="0" err="1" smtClean="0"/>
              <a:t>Corticospinal</a:t>
            </a:r>
            <a:r>
              <a:rPr lang="en-US" dirty="0" smtClean="0"/>
              <a:t> tract involvement</a:t>
            </a:r>
          </a:p>
          <a:p>
            <a:pPr lvl="2"/>
            <a:r>
              <a:rPr lang="en-US" dirty="0" smtClean="0"/>
              <a:t>Spasticity</a:t>
            </a:r>
          </a:p>
          <a:p>
            <a:pPr lvl="2"/>
            <a:r>
              <a:rPr lang="en-US" dirty="0" err="1" smtClean="0"/>
              <a:t>Hyperreflexia</a:t>
            </a:r>
            <a:endParaRPr lang="en-US" dirty="0" smtClean="0"/>
          </a:p>
          <a:p>
            <a:pPr lvl="2"/>
            <a:r>
              <a:rPr lang="en-US" dirty="0" smtClean="0"/>
              <a:t>Weakness</a:t>
            </a:r>
          </a:p>
          <a:p>
            <a:pPr lvl="1"/>
            <a:endParaRPr lang="en-US" dirty="0"/>
          </a:p>
        </p:txBody>
      </p:sp>
      <p:sp>
        <p:nvSpPr>
          <p:cNvPr id="4" name="Content Placeholder 3"/>
          <p:cNvSpPr>
            <a:spLocks noGrp="1"/>
          </p:cNvSpPr>
          <p:nvPr>
            <p:ph sz="half" idx="2"/>
          </p:nvPr>
        </p:nvSpPr>
        <p:spPr/>
        <p:txBody>
          <a:bodyPr/>
          <a:lstStyle/>
          <a:p>
            <a:r>
              <a:rPr lang="en-US" dirty="0" smtClean="0"/>
              <a:t>FTD</a:t>
            </a:r>
          </a:p>
          <a:p>
            <a:pPr lvl="1"/>
            <a:r>
              <a:rPr lang="en-US" dirty="0" smtClean="0"/>
              <a:t>10-30% of patients</a:t>
            </a:r>
          </a:p>
          <a:p>
            <a:pPr lvl="1"/>
            <a:r>
              <a:rPr lang="en-US" dirty="0" smtClean="0"/>
              <a:t>Executive dysfunction</a:t>
            </a:r>
          </a:p>
          <a:p>
            <a:pPr lvl="1"/>
            <a:r>
              <a:rPr lang="en-US" dirty="0" smtClean="0"/>
              <a:t>Impaired decision making</a:t>
            </a:r>
          </a:p>
          <a:p>
            <a:pPr lvl="1"/>
            <a:r>
              <a:rPr lang="en-US" dirty="0" smtClean="0"/>
              <a:t>Personality changes</a:t>
            </a:r>
          </a:p>
          <a:p>
            <a:pPr lvl="1"/>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37497084"/>
      </p:ext>
    </p:extLst>
  </p:cSld>
  <p:clrMapOvr>
    <a:masterClrMapping/>
  </p:clrMapOvr>
  <mc:AlternateContent xmlns:mc="http://schemas.openxmlformats.org/markup-compatibility/2006" xmlns:p14="http://schemas.microsoft.com/office/powerpoint/2010/main">
    <mc:Choice Requires="p14">
      <p:transition spd="slow" p14:dur="2000" advTm="61806"/>
    </mc:Choice>
    <mc:Fallback xmlns="">
      <p:transition spd="slow" advTm="61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_5866.jpg"/>
          <p:cNvPicPr>
            <a:picLocks noGrp="1" noChangeAspect="1"/>
          </p:cNvPicPr>
          <p:nvPr>
            <p:ph idx="1"/>
          </p:nvPr>
        </p:nvPicPr>
        <p:blipFill>
          <a:blip r:embed="rId4" cstate="print">
            <a:extLst>
              <a:ext uri="{28A0092B-C50C-407E-A947-70E740481C1C}">
                <a14:useLocalDpi xmlns:a14="http://schemas.microsoft.com/office/drawing/2010/main" val="0"/>
              </a:ext>
            </a:extLst>
          </a:blip>
          <a:srcRect t="13336" b="13336"/>
          <a:stretch>
            <a:fillRect/>
          </a:stretch>
        </p:blipFill>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63972323"/>
      </p:ext>
    </p:extLst>
  </p:cSld>
  <p:clrMapOvr>
    <a:masterClrMapping/>
  </p:clrMapOvr>
  <mc:AlternateContent xmlns:mc="http://schemas.openxmlformats.org/markup-compatibility/2006" xmlns:p14="http://schemas.microsoft.com/office/powerpoint/2010/main">
    <mc:Choice Requires="p14">
      <p:transition spd="slow" p14:dur="2000" advTm="28083"/>
    </mc:Choice>
    <mc:Fallback xmlns="">
      <p:transition spd="slow" advTm="28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ALS genetics</a:t>
            </a:r>
            <a:endParaRPr lang="en-US" dirty="0"/>
          </a:p>
        </p:txBody>
      </p:sp>
      <p:sp>
        <p:nvSpPr>
          <p:cNvPr id="3" name="Content Placeholder 2"/>
          <p:cNvSpPr>
            <a:spLocks noGrp="1"/>
          </p:cNvSpPr>
          <p:nvPr>
            <p:ph idx="1"/>
          </p:nvPr>
        </p:nvSpPr>
        <p:spPr/>
        <p:txBody>
          <a:bodyPr>
            <a:normAutofit lnSpcReduction="10000"/>
          </a:bodyPr>
          <a:lstStyle/>
          <a:p>
            <a:r>
              <a:rPr lang="en-US" dirty="0" smtClean="0"/>
              <a:t>C9orf72 cause of </a:t>
            </a:r>
            <a:r>
              <a:rPr lang="en-US" dirty="0" err="1" smtClean="0"/>
              <a:t>fALS</a:t>
            </a:r>
            <a:endParaRPr lang="en-US" dirty="0" smtClean="0"/>
          </a:p>
          <a:p>
            <a:pPr lvl="1"/>
            <a:r>
              <a:rPr lang="en-US" dirty="0" smtClean="0"/>
              <a:t>Etiology of some </a:t>
            </a:r>
            <a:r>
              <a:rPr lang="en-US" dirty="0" err="1" smtClean="0"/>
              <a:t>sALS</a:t>
            </a:r>
            <a:endParaRPr lang="en-US" dirty="0" smtClean="0"/>
          </a:p>
          <a:p>
            <a:pPr lvl="1"/>
            <a:r>
              <a:rPr lang="en-US" dirty="0" err="1" smtClean="0"/>
              <a:t>Hexanucleotide</a:t>
            </a:r>
            <a:r>
              <a:rPr lang="en-US" dirty="0" smtClean="0"/>
              <a:t> repeat expansion</a:t>
            </a:r>
          </a:p>
          <a:p>
            <a:r>
              <a:rPr lang="en-US" dirty="0" smtClean="0"/>
              <a:t>Many of the genetic defects result in RNA dysfunction</a:t>
            </a:r>
          </a:p>
          <a:p>
            <a:r>
              <a:rPr lang="en-US" dirty="0" smtClean="0"/>
              <a:t>ALS may be from multiple causes</a:t>
            </a:r>
          </a:p>
          <a:p>
            <a:pPr lvl="1"/>
            <a:r>
              <a:rPr lang="en-US" dirty="0" err="1" smtClean="0"/>
              <a:t>ie</a:t>
            </a:r>
            <a:r>
              <a:rPr lang="en-US" dirty="0" smtClean="0"/>
              <a:t>. Many gene defects producing overlapping phenotypes</a:t>
            </a:r>
          </a:p>
          <a:p>
            <a:pPr lvl="1"/>
            <a:r>
              <a:rPr lang="en-US" dirty="0" smtClean="0"/>
              <a:t>Gene defects predispose one to MND</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10318928"/>
      </p:ext>
    </p:extLst>
  </p:cSld>
  <p:clrMapOvr>
    <a:masterClrMapping/>
  </p:clrMapOvr>
  <mc:AlternateContent xmlns:mc="http://schemas.openxmlformats.org/markup-compatibility/2006" xmlns:p14="http://schemas.microsoft.com/office/powerpoint/2010/main">
    <mc:Choice Requires="p14">
      <p:transition spd="slow" p14:dur="2000" advTm="39379"/>
    </mc:Choice>
    <mc:Fallback xmlns="">
      <p:transition spd="slow" advTm="39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a:t>
            </a:r>
            <a:endParaRPr lang="en-US" dirty="0"/>
          </a:p>
        </p:txBody>
      </p:sp>
      <p:sp>
        <p:nvSpPr>
          <p:cNvPr id="3" name="Content Placeholder 2"/>
          <p:cNvSpPr>
            <a:spLocks noGrp="1"/>
          </p:cNvSpPr>
          <p:nvPr>
            <p:ph idx="1"/>
          </p:nvPr>
        </p:nvSpPr>
        <p:spPr/>
        <p:txBody>
          <a:bodyPr>
            <a:normAutofit/>
          </a:bodyPr>
          <a:lstStyle/>
          <a:p>
            <a:r>
              <a:rPr lang="en-US" dirty="0" smtClean="0"/>
              <a:t>Our knowledge of ALS pathology is evolving</a:t>
            </a:r>
          </a:p>
          <a:p>
            <a:pPr lvl="1"/>
            <a:r>
              <a:rPr lang="en-US" dirty="0"/>
              <a:t>E</a:t>
            </a:r>
            <a:r>
              <a:rPr lang="en-US" dirty="0" smtClean="0"/>
              <a:t>xpanding </a:t>
            </a:r>
            <a:r>
              <a:rPr lang="en-US" dirty="0"/>
              <a:t>knowledge of </a:t>
            </a:r>
            <a:r>
              <a:rPr lang="en-US" dirty="0" smtClean="0"/>
              <a:t>genetics</a:t>
            </a:r>
          </a:p>
          <a:p>
            <a:pPr lvl="1"/>
            <a:r>
              <a:rPr lang="en-US" dirty="0" smtClean="0"/>
              <a:t>New techniques such as next generation sequencing</a:t>
            </a:r>
          </a:p>
          <a:p>
            <a:r>
              <a:rPr lang="en-US" dirty="0"/>
              <a:t>Identifying a reliable biomarker is a </a:t>
            </a:r>
            <a:r>
              <a:rPr lang="en-US" dirty="0" smtClean="0"/>
              <a:t>goal</a:t>
            </a:r>
          </a:p>
          <a:p>
            <a:r>
              <a:rPr lang="en-US" dirty="0" smtClean="0"/>
              <a:t>ALS treatment is still symptom management</a:t>
            </a:r>
          </a:p>
          <a:p>
            <a:pPr lvl="1"/>
            <a:r>
              <a:rPr lang="en-US" dirty="0" smtClean="0"/>
              <a:t>Improved technology may provide better support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67137219"/>
      </p:ext>
    </p:extLst>
  </p:cSld>
  <p:clrMapOvr>
    <a:masterClrMapping/>
  </p:clrMapOvr>
  <mc:AlternateContent xmlns:mc="http://schemas.openxmlformats.org/markup-compatibility/2006" xmlns:p14="http://schemas.microsoft.com/office/powerpoint/2010/main">
    <mc:Choice Requires="p14">
      <p:transition spd="slow" p14:dur="2000" advTm="31771"/>
    </mc:Choice>
    <mc:Fallback xmlns="">
      <p:transition spd="slow" advTm="31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_4744.jpg"/>
          <p:cNvPicPr>
            <a:picLocks noGrp="1" noChangeAspect="1"/>
          </p:cNvPicPr>
          <p:nvPr>
            <p:ph idx="1"/>
          </p:nvPr>
        </p:nvPicPr>
        <p:blipFill>
          <a:blip r:embed="rId4" cstate="print">
            <a:extLst>
              <a:ext uri="{28A0092B-C50C-407E-A947-70E740481C1C}">
                <a14:useLocalDpi xmlns:a14="http://schemas.microsoft.com/office/drawing/2010/main" val="0"/>
              </a:ext>
            </a:extLst>
          </a:blip>
          <a:srcRect t="13336" b="13336"/>
          <a:stretch>
            <a:fillRect/>
          </a:stretch>
        </p:blipFill>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85723595"/>
      </p:ext>
    </p:extLst>
  </p:cSld>
  <p:clrMapOvr>
    <a:masterClrMapping/>
  </p:clrMapOvr>
  <mc:AlternateContent xmlns:mc="http://schemas.openxmlformats.org/markup-compatibility/2006" xmlns:p14="http://schemas.microsoft.com/office/powerpoint/2010/main">
    <mc:Choice Requires="p14">
      <p:transition spd="slow" p14:dur="2000" advTm="372144"/>
    </mc:Choice>
    <mc:Fallback xmlns="">
      <p:transition spd="slow" advTm="372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lstStyle/>
          <a:p>
            <a:r>
              <a:rPr lang="en-US" sz="2800" dirty="0" smtClean="0"/>
              <a:t>References:</a:t>
            </a:r>
            <a:endParaRPr lang="en-US" sz="2800" dirty="0"/>
          </a:p>
        </p:txBody>
      </p:sp>
      <p:sp>
        <p:nvSpPr>
          <p:cNvPr id="3" name="Content Placeholder 2"/>
          <p:cNvSpPr>
            <a:spLocks noGrp="1"/>
          </p:cNvSpPr>
          <p:nvPr>
            <p:ph idx="1"/>
          </p:nvPr>
        </p:nvSpPr>
        <p:spPr>
          <a:xfrm>
            <a:off x="457200" y="990600"/>
            <a:ext cx="8229600" cy="5486400"/>
          </a:xfrm>
        </p:spPr>
        <p:txBody>
          <a:bodyPr>
            <a:normAutofit fontScale="32500" lnSpcReduction="20000"/>
          </a:bodyPr>
          <a:lstStyle/>
          <a:p>
            <a:r>
              <a:rPr lang="en-US" dirty="0" err="1" smtClean="0"/>
              <a:t>Bucchia</a:t>
            </a:r>
            <a:r>
              <a:rPr lang="en-US" dirty="0" smtClean="0"/>
              <a:t> M et al. </a:t>
            </a:r>
            <a:r>
              <a:rPr lang="en-US" b="1" u="sng" dirty="0"/>
              <a:t>Therapeutic development in amyotrophic lateral </a:t>
            </a:r>
            <a:r>
              <a:rPr lang="en-US" b="1" u="sng" dirty="0" smtClean="0"/>
              <a:t>sclerosis.</a:t>
            </a:r>
            <a:r>
              <a:rPr lang="en-US" dirty="0" smtClean="0"/>
              <a:t>  </a:t>
            </a:r>
            <a:r>
              <a:rPr lang="en-US" dirty="0" err="1" smtClean="0"/>
              <a:t>Clin</a:t>
            </a:r>
            <a:r>
              <a:rPr lang="en-US" dirty="0" smtClean="0"/>
              <a:t> </a:t>
            </a:r>
            <a:r>
              <a:rPr lang="en-US" dirty="0" err="1"/>
              <a:t>Ther</a:t>
            </a:r>
            <a:r>
              <a:rPr lang="en-US" dirty="0"/>
              <a:t>. 2015 </a:t>
            </a:r>
            <a:r>
              <a:rPr lang="en-US" dirty="0" smtClean="0"/>
              <a:t>Mar 1;37(3):668-80.</a:t>
            </a:r>
            <a:endParaRPr lang="en-US" dirty="0"/>
          </a:p>
          <a:p>
            <a:r>
              <a:rPr lang="en-US" dirty="0" err="1" smtClean="0"/>
              <a:t>Ravits</a:t>
            </a:r>
            <a:r>
              <a:rPr lang="en-US" dirty="0" smtClean="0"/>
              <a:t>, J et al.  Deciphering amyotrophic lateral sclerosis:  What phenotype, neuropathology and genetics are telling us about pathogenesis.  Amyotrophic Lateral Sclerosis and </a:t>
            </a:r>
            <a:r>
              <a:rPr lang="en-US" dirty="0" err="1" smtClean="0"/>
              <a:t>Frontotemporal</a:t>
            </a:r>
            <a:r>
              <a:rPr lang="en-US" dirty="0" smtClean="0"/>
              <a:t> Dementia 2013, 14 (Supple 1):  5-18</a:t>
            </a:r>
          </a:p>
          <a:p>
            <a:r>
              <a:rPr lang="en-US" dirty="0" smtClean="0"/>
              <a:t>Van </a:t>
            </a:r>
            <a:r>
              <a:rPr lang="en-US" dirty="0" err="1" smtClean="0"/>
              <a:t>Blitterswijk</a:t>
            </a:r>
            <a:r>
              <a:rPr lang="en-US" dirty="0" smtClean="0"/>
              <a:t>, M et al.  How do C9orf72 repeat expansions cause amyotrophic lateral sclerosis and </a:t>
            </a:r>
            <a:r>
              <a:rPr lang="en-US" dirty="0" err="1" smtClean="0"/>
              <a:t>frontotemporal</a:t>
            </a:r>
            <a:r>
              <a:rPr lang="en-US" dirty="0" smtClean="0"/>
              <a:t> dementia:  can we learn from other noncoding repeat expansion disorders?  </a:t>
            </a:r>
            <a:r>
              <a:rPr lang="en-US" dirty="0" err="1" smtClean="0"/>
              <a:t>Curr</a:t>
            </a:r>
            <a:r>
              <a:rPr lang="en-US" dirty="0" smtClean="0"/>
              <a:t> </a:t>
            </a:r>
            <a:r>
              <a:rPr lang="en-US" dirty="0" err="1" smtClean="0"/>
              <a:t>Opin</a:t>
            </a:r>
            <a:r>
              <a:rPr lang="en-US" dirty="0" smtClean="0"/>
              <a:t> </a:t>
            </a:r>
            <a:r>
              <a:rPr lang="en-US" dirty="0" err="1" smtClean="0"/>
              <a:t>Neurol</a:t>
            </a:r>
            <a:r>
              <a:rPr lang="en-US" dirty="0" smtClean="0"/>
              <a:t> 2012,  25:  689-700</a:t>
            </a:r>
          </a:p>
          <a:p>
            <a:r>
              <a:rPr lang="en-US" dirty="0" smtClean="0"/>
              <a:t>Turner, M et al.  Mechanisms, models and biomarkers in amyotrophic lateral sclerosis.  Amyotrophic Lateral Sclerosis and FTD, 2013:  14 (</a:t>
            </a:r>
            <a:r>
              <a:rPr lang="en-US" dirty="0" err="1" smtClean="0"/>
              <a:t>Suppl</a:t>
            </a:r>
            <a:r>
              <a:rPr lang="en-US" dirty="0" smtClean="0"/>
              <a:t> 1):  19-32</a:t>
            </a:r>
          </a:p>
          <a:p>
            <a:r>
              <a:rPr lang="en-US" dirty="0" smtClean="0"/>
              <a:t>Al-</a:t>
            </a:r>
            <a:r>
              <a:rPr lang="en-US" dirty="0" err="1" smtClean="0"/>
              <a:t>Chalabi</a:t>
            </a:r>
            <a:r>
              <a:rPr lang="en-US" dirty="0" smtClean="0"/>
              <a:t>, A et al.  Genetic and epigenetic studies of amyotrophic lateral sclerosis.  ALS and FTD, 2013:  14 (</a:t>
            </a:r>
            <a:r>
              <a:rPr lang="en-US" dirty="0" err="1" smtClean="0"/>
              <a:t>Suppl</a:t>
            </a:r>
            <a:r>
              <a:rPr lang="en-US" dirty="0" smtClean="0"/>
              <a:t> 1):  44-52</a:t>
            </a:r>
          </a:p>
          <a:p>
            <a:r>
              <a:rPr lang="en-US" dirty="0" err="1" smtClean="0"/>
              <a:t>Baloh</a:t>
            </a:r>
            <a:r>
              <a:rPr lang="en-US" dirty="0" smtClean="0"/>
              <a:t>, R.  How do the RNA-binding proteins TDP-43 and FUS relate to Amyotrophic Lateral Sclerosis and </a:t>
            </a:r>
            <a:r>
              <a:rPr lang="en-US" dirty="0" err="1" smtClean="0"/>
              <a:t>frontotemporal</a:t>
            </a:r>
            <a:r>
              <a:rPr lang="en-US" dirty="0" smtClean="0"/>
              <a:t> degeneration and to each other?  </a:t>
            </a:r>
            <a:r>
              <a:rPr lang="en-US" dirty="0" err="1" smtClean="0"/>
              <a:t>Curr</a:t>
            </a:r>
            <a:r>
              <a:rPr lang="en-US" dirty="0" smtClean="0"/>
              <a:t> </a:t>
            </a:r>
            <a:r>
              <a:rPr lang="en-US" dirty="0" err="1" smtClean="0"/>
              <a:t>Opin</a:t>
            </a:r>
            <a:r>
              <a:rPr lang="en-US" dirty="0" smtClean="0"/>
              <a:t> </a:t>
            </a:r>
            <a:r>
              <a:rPr lang="en-US" dirty="0" err="1" smtClean="0"/>
              <a:t>Neurol</a:t>
            </a:r>
            <a:r>
              <a:rPr lang="en-US" dirty="0" smtClean="0"/>
              <a:t> 2012, 25:  701-707</a:t>
            </a:r>
          </a:p>
          <a:p>
            <a:r>
              <a:rPr lang="en-US" dirty="0" err="1" smtClean="0"/>
              <a:t>Mahahan</a:t>
            </a:r>
            <a:r>
              <a:rPr lang="en-US" dirty="0" smtClean="0"/>
              <a:t>, K et al.  Diaphragm Pacing and Noninvasive Respiratory management of amyotrophic lateral sclerosis/ motor neuron disease.  Muscle Nerve 2012, 46:  851-855.</a:t>
            </a:r>
          </a:p>
          <a:p>
            <a:r>
              <a:rPr lang="en-US" dirty="0" err="1" smtClean="0"/>
              <a:t>Chesi</a:t>
            </a:r>
            <a:r>
              <a:rPr lang="en-US" dirty="0" smtClean="0"/>
              <a:t>, A et al.  </a:t>
            </a:r>
            <a:r>
              <a:rPr lang="en-US" dirty="0" err="1" smtClean="0"/>
              <a:t>Exome</a:t>
            </a:r>
            <a:r>
              <a:rPr lang="en-US" dirty="0" smtClean="0"/>
              <a:t> sequencing to identify de novo mutations in sporadic ALS trios.  Nature Neuroscience 2013, published online:  </a:t>
            </a:r>
            <a:r>
              <a:rPr lang="en-US" dirty="0" err="1" smtClean="0"/>
              <a:t>doi</a:t>
            </a:r>
            <a:r>
              <a:rPr lang="en-US" dirty="0" smtClean="0"/>
              <a:t>:  10.1038/nn.3412</a:t>
            </a:r>
          </a:p>
          <a:p>
            <a:r>
              <a:rPr lang="en-US" dirty="0" smtClean="0"/>
              <a:t>Keller, B et al.  Co-aggregation of RNA binding proteins in ALS spinal motor neurons:  evidence of a common pathogenic mechanism.  </a:t>
            </a:r>
            <a:r>
              <a:rPr lang="en-US" dirty="0" err="1" smtClean="0"/>
              <a:t>Acta</a:t>
            </a:r>
            <a:r>
              <a:rPr lang="en-US" dirty="0" smtClean="0"/>
              <a:t> </a:t>
            </a:r>
            <a:r>
              <a:rPr lang="en-US" dirty="0" err="1" smtClean="0"/>
              <a:t>Neuropathol</a:t>
            </a:r>
            <a:r>
              <a:rPr lang="en-US" dirty="0" smtClean="0"/>
              <a:t> 2012, published online </a:t>
            </a:r>
            <a:r>
              <a:rPr lang="en-US" dirty="0" err="1" smtClean="0"/>
              <a:t>doi</a:t>
            </a:r>
            <a:r>
              <a:rPr lang="en-US" dirty="0" smtClean="0"/>
              <a:t>:  10.1007/s00401-012-1035-z</a:t>
            </a:r>
          </a:p>
          <a:p>
            <a:r>
              <a:rPr lang="en-US" dirty="0" smtClean="0"/>
              <a:t>Turner, M et al.  Controversies and priorities in amyotrophic lateral sclerosis.  The Lancet Neurology 2013, 12:  310-322</a:t>
            </a:r>
          </a:p>
          <a:p>
            <a:r>
              <a:rPr lang="en-US" dirty="0" smtClean="0"/>
              <a:t>Scherer, K et al.</a:t>
            </a:r>
            <a:r>
              <a:rPr lang="en-US" b="1" dirty="0"/>
              <a:t> </a:t>
            </a:r>
            <a:r>
              <a:rPr lang="en-US" dirty="0" smtClean="0"/>
              <a:t>Diaphragm</a:t>
            </a:r>
            <a:r>
              <a:rPr lang="en-US" u="sng" dirty="0"/>
              <a:t> </a:t>
            </a:r>
            <a:r>
              <a:rPr lang="en-US" dirty="0" smtClean="0"/>
              <a:t>pacing </a:t>
            </a:r>
            <a:r>
              <a:rPr lang="en-US" dirty="0"/>
              <a:t>in amyotrophic lateral sclerosis: a literature </a:t>
            </a:r>
            <a:r>
              <a:rPr lang="en-US" dirty="0" smtClean="0"/>
              <a:t>review.  Muscle Nerve</a:t>
            </a:r>
            <a:r>
              <a:rPr lang="en-US" dirty="0"/>
              <a:t> </a:t>
            </a:r>
            <a:r>
              <a:rPr lang="en-US" dirty="0" smtClean="0"/>
              <a:t>2012, 46</a:t>
            </a:r>
            <a:r>
              <a:rPr lang="en-US" dirty="0"/>
              <a:t>(1):1-</a:t>
            </a:r>
            <a:r>
              <a:rPr lang="en-US" dirty="0" smtClean="0"/>
              <a:t>8</a:t>
            </a:r>
          </a:p>
          <a:p>
            <a:r>
              <a:rPr lang="en-US" dirty="0" smtClean="0"/>
              <a:t>Miller, T et al.  An antisense oligonucleotide against SOD1 </a:t>
            </a:r>
            <a:r>
              <a:rPr lang="en-US" dirty="0" err="1" smtClean="0"/>
              <a:t>deilvered</a:t>
            </a:r>
            <a:r>
              <a:rPr lang="en-US" dirty="0" smtClean="0"/>
              <a:t> </a:t>
            </a:r>
            <a:r>
              <a:rPr lang="en-US" dirty="0" err="1" smtClean="0"/>
              <a:t>intrathecally</a:t>
            </a:r>
            <a:r>
              <a:rPr lang="en-US" dirty="0" smtClean="0"/>
              <a:t> for patients with SOD1 familial amyotrophic lateral sclerosis:  a phase 1, </a:t>
            </a:r>
            <a:r>
              <a:rPr lang="en-US" dirty="0" err="1" smtClean="0"/>
              <a:t>randomised</a:t>
            </a:r>
            <a:r>
              <a:rPr lang="en-US" dirty="0" smtClean="0"/>
              <a:t>, first-in-man study.  The Lancet, 2013, 12:  435-442.</a:t>
            </a:r>
          </a:p>
          <a:p>
            <a:r>
              <a:rPr lang="en-US" dirty="0" smtClean="0"/>
              <a:t>Berry, JD et al.  Design and Initial Results of a Multi-phase Randomized Trial of Ceftriaxone in Amyotrophic Lateral Sclerosis.  </a:t>
            </a:r>
            <a:r>
              <a:rPr lang="en-US" dirty="0" err="1" smtClean="0"/>
              <a:t>PLoS</a:t>
            </a:r>
            <a:r>
              <a:rPr lang="en-US" dirty="0" smtClean="0"/>
              <a:t> ONE 8(4):  e61177.  </a:t>
            </a:r>
            <a:r>
              <a:rPr lang="en-US" dirty="0" err="1" smtClean="0"/>
              <a:t>doi</a:t>
            </a:r>
            <a:r>
              <a:rPr lang="en-US" dirty="0" smtClean="0"/>
              <a:t>:  10.1371/journal.pone.0061177</a:t>
            </a:r>
          </a:p>
          <a:p>
            <a:r>
              <a:rPr lang="en-US" dirty="0" err="1"/>
              <a:t>Rezania</a:t>
            </a:r>
            <a:r>
              <a:rPr lang="en-US" dirty="0"/>
              <a:t>, K., Gottlieb, O., </a:t>
            </a:r>
            <a:r>
              <a:rPr lang="en-US" dirty="0" err="1"/>
              <a:t>Guralnick</a:t>
            </a:r>
            <a:r>
              <a:rPr lang="en-US" dirty="0"/>
              <a:t>, A., </a:t>
            </a:r>
            <a:r>
              <a:rPr lang="en-US" dirty="0" err="1"/>
              <a:t>Prachand</a:t>
            </a:r>
            <a:r>
              <a:rPr lang="en-US" dirty="0"/>
              <a:t>, V., </a:t>
            </a:r>
            <a:r>
              <a:rPr lang="en-US" dirty="0" err="1"/>
              <a:t>Sweitzer</a:t>
            </a:r>
            <a:r>
              <a:rPr lang="en-US" dirty="0"/>
              <a:t>, B. J., </a:t>
            </a:r>
            <a:r>
              <a:rPr lang="en-US" dirty="0" err="1"/>
              <a:t>Vigneswaran</a:t>
            </a:r>
            <a:r>
              <a:rPr lang="en-US" dirty="0"/>
              <a:t>, W., White, S. R. and </a:t>
            </a:r>
            <a:r>
              <a:rPr lang="en-US" dirty="0" err="1"/>
              <a:t>Roos</a:t>
            </a:r>
            <a:r>
              <a:rPr lang="en-US" dirty="0"/>
              <a:t>, R. P. (2014), Venous thromboembolism after Diaphragm Pacing in amyotrophic lateral sclerosis. Muscle Nerve, 50: 863–865</a:t>
            </a:r>
            <a:endParaRPr lang="en-US" dirty="0" smtClean="0"/>
          </a:p>
          <a:p>
            <a:r>
              <a:rPr lang="en-US" dirty="0" err="1" smtClean="0"/>
              <a:t>Rudnicki</a:t>
            </a:r>
            <a:r>
              <a:rPr lang="en-US" dirty="0" smtClean="0"/>
              <a:t>, SE et al.  </a:t>
            </a:r>
            <a:r>
              <a:rPr lang="en-US" dirty="0" err="1" smtClean="0"/>
              <a:t>Dexpramipexole</a:t>
            </a:r>
            <a:r>
              <a:rPr lang="en-US" dirty="0"/>
              <a:t> </a:t>
            </a:r>
            <a:r>
              <a:rPr lang="en-US" dirty="0" smtClean="0"/>
              <a:t>effects on functional decline and survival in subjects with amyotrophic lateral sclerosis in a Phase II study:  Subgroup analysis of demographic and clinical characteristics.  ALS and FTD, 2013; 14:  44-51</a:t>
            </a:r>
          </a:p>
          <a:p>
            <a:r>
              <a:rPr lang="en-US" dirty="0" err="1" smtClean="0"/>
              <a:t>Cudkowicz</a:t>
            </a:r>
            <a:r>
              <a:rPr lang="en-US" dirty="0" smtClean="0"/>
              <a:t>, M et al.  The effects of </a:t>
            </a:r>
            <a:r>
              <a:rPr lang="en-US" dirty="0" err="1" smtClean="0"/>
              <a:t>Dexpramipexole</a:t>
            </a:r>
            <a:r>
              <a:rPr lang="en-US" dirty="0" smtClean="0"/>
              <a:t> (KNS-760704) in individuals with amyotrophic lateral sclerosis.  Nature Medicine; </a:t>
            </a:r>
            <a:r>
              <a:rPr lang="en-US" dirty="0" err="1" smtClean="0"/>
              <a:t>doi</a:t>
            </a:r>
            <a:r>
              <a:rPr lang="en-US" dirty="0" smtClean="0"/>
              <a:t>:  10.1038/nm.2579</a:t>
            </a:r>
          </a:p>
          <a:p>
            <a:r>
              <a:rPr lang="en-US" dirty="0" err="1" smtClean="0"/>
              <a:t>Lagier-Tourenne</a:t>
            </a:r>
            <a:r>
              <a:rPr lang="en-US" dirty="0" smtClean="0"/>
              <a:t>, C et al.  Rethinking ALS:  The FUS about TDP-43.  Cell, 2009; 136:  1001-1004</a:t>
            </a:r>
          </a:p>
          <a:p>
            <a:r>
              <a:rPr lang="en-US" dirty="0" smtClean="0"/>
              <a:t>Chen-</a:t>
            </a:r>
            <a:r>
              <a:rPr lang="en-US" dirty="0" err="1" smtClean="0"/>
              <a:t>Plotkin</a:t>
            </a:r>
            <a:r>
              <a:rPr lang="en-US" dirty="0" smtClean="0"/>
              <a:t>, AS et al.  TAR DNA-binding protein-43 in neurodegenerative disease.  Nat Rev </a:t>
            </a:r>
            <a:r>
              <a:rPr lang="en-US" dirty="0" err="1" smtClean="0"/>
              <a:t>Neurol</a:t>
            </a:r>
            <a:r>
              <a:rPr lang="en-US" dirty="0" smtClean="0"/>
              <a:t>, 2010; 6(4):  211-220</a:t>
            </a:r>
            <a:endParaRPr lang="en-US" u="sng" dirty="0">
              <a:hlinkClick r:id="rId4"/>
            </a:endParaRPr>
          </a:p>
          <a:p>
            <a:r>
              <a:rPr lang="en-US" dirty="0" smtClean="0"/>
              <a:t>Feldman, E et </a:t>
            </a:r>
            <a:r>
              <a:rPr lang="en-US" dirty="0" err="1" smtClean="0"/>
              <a:t>al.</a:t>
            </a:r>
            <a:r>
              <a:rPr lang="en-US" b="1" dirty="0" err="1" smtClean="0"/>
              <a:t>Intraspinal</a:t>
            </a:r>
            <a:r>
              <a:rPr lang="en-US" b="1" dirty="0" smtClean="0"/>
              <a:t> </a:t>
            </a:r>
            <a:r>
              <a:rPr lang="en-US" b="1" dirty="0"/>
              <a:t>Neural Stem Cell Transplantation in Amyotrophic Lateral Sclerosis: Phase 1 Trial </a:t>
            </a:r>
            <a:r>
              <a:rPr lang="en-US" b="1" dirty="0" smtClean="0"/>
              <a:t>Outcomes. </a:t>
            </a:r>
            <a:r>
              <a:rPr lang="de-DE" dirty="0"/>
              <a:t>Ann </a:t>
            </a:r>
            <a:r>
              <a:rPr lang="de-DE" dirty="0" err="1"/>
              <a:t>Neurol</a:t>
            </a:r>
            <a:r>
              <a:rPr lang="de-DE" dirty="0"/>
              <a:t>. 2014 Mar; 75(3): 363–373</a:t>
            </a:r>
            <a:r>
              <a:rPr lang="de-DE" dirty="0" smtClean="0"/>
              <a:t>.</a:t>
            </a:r>
          </a:p>
          <a:p>
            <a:r>
              <a:rPr lang="en-US" dirty="0"/>
              <a:t>Lancet Neurol. Author manuscript; available in PMC 2014 May 1</a:t>
            </a:r>
            <a:r>
              <a:rPr lang="en-US" dirty="0" smtClean="0"/>
              <a:t>.</a:t>
            </a:r>
            <a:endParaRPr lang="en-US" dirty="0"/>
          </a:p>
          <a:p>
            <a:r>
              <a:rPr lang="fr-FR" dirty="0" err="1" smtClean="0"/>
              <a:t>Millter</a:t>
            </a:r>
            <a:r>
              <a:rPr lang="fr-FR" dirty="0" smtClean="0"/>
              <a:t> </a:t>
            </a:r>
            <a:r>
              <a:rPr lang="fr-FR" dirty="0" err="1" smtClean="0"/>
              <a:t>T</a:t>
            </a:r>
            <a:r>
              <a:rPr lang="fr-FR" dirty="0" smtClean="0"/>
              <a:t> et al. </a:t>
            </a:r>
            <a:r>
              <a:rPr lang="en-US" b="1" dirty="0"/>
              <a:t>A Phase I, </a:t>
            </a:r>
            <a:r>
              <a:rPr lang="en-US" b="1" dirty="0" err="1"/>
              <a:t>Randomised</a:t>
            </a:r>
            <a:r>
              <a:rPr lang="en-US" b="1" dirty="0"/>
              <a:t>, First-in-Human Study of an Antisense Oligonucleotide Directed Against SOD1 Delivered </a:t>
            </a:r>
            <a:r>
              <a:rPr lang="en-US" b="1" dirty="0" err="1"/>
              <a:t>Intrathecally</a:t>
            </a:r>
            <a:r>
              <a:rPr lang="en-US" b="1" dirty="0"/>
              <a:t> in SOD1-Familial ALS </a:t>
            </a:r>
            <a:r>
              <a:rPr lang="en-US" b="1" dirty="0" smtClean="0"/>
              <a:t>Patients</a:t>
            </a:r>
            <a:r>
              <a:rPr lang="en-US" dirty="0" smtClean="0"/>
              <a:t>.  </a:t>
            </a:r>
            <a:r>
              <a:rPr lang="fr-FR" dirty="0" smtClean="0"/>
              <a:t>Lancet </a:t>
            </a:r>
            <a:r>
              <a:rPr lang="fr-FR" dirty="0"/>
              <a:t>Neurol. 2013 May; 12(5): 435–442</a:t>
            </a:r>
            <a:r>
              <a:rPr lang="fr-FR" dirty="0" smtClean="0"/>
              <a:t>.</a:t>
            </a:r>
          </a:p>
          <a:p>
            <a:r>
              <a:rPr lang="fr-FR" dirty="0" err="1" smtClean="0"/>
              <a:t>Siddiqui</a:t>
            </a:r>
            <a:r>
              <a:rPr lang="fr-FR" dirty="0" smtClean="0"/>
              <a:t>, </a:t>
            </a:r>
            <a:r>
              <a:rPr lang="fr-FR" dirty="0" err="1" smtClean="0"/>
              <a:t>T</a:t>
            </a:r>
            <a:r>
              <a:rPr lang="fr-FR" dirty="0" smtClean="0"/>
              <a:t> et al.  </a:t>
            </a:r>
            <a:r>
              <a:rPr lang="fr-FR" dirty="0" err="1" smtClean="0"/>
              <a:t>Sporadic</a:t>
            </a:r>
            <a:r>
              <a:rPr lang="fr-FR" dirty="0" smtClean="0"/>
              <a:t> and </a:t>
            </a:r>
            <a:r>
              <a:rPr lang="fr-FR" dirty="0" err="1" smtClean="0"/>
              <a:t>Hereditary</a:t>
            </a:r>
            <a:r>
              <a:rPr lang="fr-FR" dirty="0" smtClean="0"/>
              <a:t> ALS. </a:t>
            </a:r>
            <a:r>
              <a:rPr lang="fr-FR" u="sng" dirty="0" err="1"/>
              <a:t>Biochimica</a:t>
            </a:r>
            <a:r>
              <a:rPr lang="fr-FR" u="sng" dirty="0"/>
              <a:t> et </a:t>
            </a:r>
            <a:r>
              <a:rPr lang="fr-FR" u="sng" dirty="0" err="1"/>
              <a:t>Biophysica</a:t>
            </a:r>
            <a:r>
              <a:rPr lang="fr-FR" u="sng" dirty="0"/>
              <a:t> Acta </a:t>
            </a:r>
            <a:r>
              <a:rPr lang="fr-FR" dirty="0"/>
              <a:t>1852 (2015) 679–684 </a:t>
            </a:r>
          </a:p>
          <a:p>
            <a:endParaRPr lang="fr-FR" dirty="0" smtClean="0"/>
          </a:p>
          <a:p>
            <a:endParaRPr lang="en-US" u="sng" dirty="0">
              <a:solidFill>
                <a:schemeClr val="bg1"/>
              </a:solidFill>
              <a:hlinkClick r:id="rId5"/>
            </a:endParaRPr>
          </a:p>
          <a:p>
            <a:pPr marL="0" indent="0">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07512120"/>
      </p:ext>
    </p:extLst>
  </p:cSld>
  <p:clrMapOvr>
    <a:masterClrMapping/>
  </p:clrMapOvr>
  <mc:AlternateContent xmlns:mc="http://schemas.openxmlformats.org/markup-compatibility/2006" xmlns:p14="http://schemas.microsoft.com/office/powerpoint/2010/main">
    <mc:Choice Requires="p14">
      <p:transition spd="slow" p14:dur="2000" advTm="5392"/>
    </mc:Choice>
    <mc:Fallback xmlns="">
      <p:transition spd="slow" advTm="5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smtClean="0"/>
          </a:p>
          <a:p>
            <a:endParaRPr lang="en-US" dirty="0"/>
          </a:p>
        </p:txBody>
      </p:sp>
      <p:pic>
        <p:nvPicPr>
          <p:cNvPr id="1026" name="Picture 2" descr="Fig. (1)">
            <a:hlinkClick r:id="rId4"/>
          </p:cNvPr>
          <p:cNvPicPr>
            <a:picLocks noChangeAspect="1" noChangeArrowheads="1"/>
          </p:cNvPicPr>
          <p:nvPr/>
        </p:nvPicPr>
        <p:blipFill>
          <a:blip r:embed="rId5"/>
          <a:srcRect/>
          <a:stretch>
            <a:fillRect/>
          </a:stretch>
        </p:blipFill>
        <p:spPr bwMode="auto">
          <a:xfrm>
            <a:off x="685800" y="914400"/>
            <a:ext cx="7096125" cy="5324475"/>
          </a:xfrm>
          <a:prstGeom prst="rect">
            <a:avLst/>
          </a:prstGeom>
          <a:noFill/>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5"/>
    </mc:Choice>
    <mc:Fallback xmlns="">
      <p:transition spd="slow" advTm="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An external file that holds a picture, illustration, etc.&#10;Object name is CG-13-321_F3.jpg"/>
          <p:cNvPicPr>
            <a:picLocks noChangeAspect="1" noChangeArrowheads="1"/>
          </p:cNvPicPr>
          <p:nvPr/>
        </p:nvPicPr>
        <p:blipFill>
          <a:blip r:embed="rId4"/>
          <a:srcRect/>
          <a:stretch>
            <a:fillRect/>
          </a:stretch>
        </p:blipFill>
        <p:spPr bwMode="auto">
          <a:xfrm>
            <a:off x="685800" y="533400"/>
            <a:ext cx="7410450" cy="5495926"/>
          </a:xfrm>
          <a:prstGeom prst="rect">
            <a:avLst/>
          </a:prstGeo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9"/>
    </mc:Choice>
    <mc:Fallback xmlns="">
      <p:transition spd="slow" advTm="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TDP-43</a:t>
            </a:r>
            <a:endParaRPr lang="en-US" dirty="0"/>
          </a:p>
        </p:txBody>
      </p:sp>
      <p:sp>
        <p:nvSpPr>
          <p:cNvPr id="3" name="Content Placeholder 2"/>
          <p:cNvSpPr>
            <a:spLocks noGrp="1"/>
          </p:cNvSpPr>
          <p:nvPr>
            <p:ph sz="half" idx="1"/>
          </p:nvPr>
        </p:nvSpPr>
        <p:spPr/>
        <p:txBody>
          <a:bodyPr/>
          <a:lstStyle/>
          <a:p>
            <a:r>
              <a:rPr lang="en-US" dirty="0" smtClean="0"/>
              <a:t>RNA binding proteins</a:t>
            </a:r>
          </a:p>
          <a:p>
            <a:pPr lvl="1"/>
            <a:r>
              <a:rPr lang="en-US" dirty="0" smtClean="0"/>
              <a:t>Form aggregates</a:t>
            </a:r>
          </a:p>
          <a:p>
            <a:r>
              <a:rPr lang="en-US" dirty="0" smtClean="0"/>
              <a:t>Common final pathway for many identified genetic defects</a:t>
            </a:r>
          </a:p>
          <a:p>
            <a:pPr lvl="1"/>
            <a:r>
              <a:rPr lang="en-US" dirty="0" smtClean="0"/>
              <a:t>C9orf72, VCP, UBQLN2, PFN1</a:t>
            </a:r>
          </a:p>
          <a:p>
            <a:pPr lvl="1"/>
            <a:r>
              <a:rPr lang="en-US" dirty="0" smtClean="0"/>
              <a:t>TARDBP, FUS</a:t>
            </a:r>
          </a:p>
          <a:p>
            <a:pPr lvl="1"/>
            <a:r>
              <a:rPr lang="en-US" dirty="0" smtClean="0"/>
              <a:t>But NOT SOD1</a:t>
            </a:r>
          </a:p>
          <a:p>
            <a:r>
              <a:rPr lang="en-US" dirty="0" smtClean="0"/>
              <a:t>Found in both </a:t>
            </a:r>
            <a:r>
              <a:rPr lang="en-US" dirty="0" err="1" smtClean="0"/>
              <a:t>fALS</a:t>
            </a:r>
            <a:r>
              <a:rPr lang="en-US" dirty="0" smtClean="0"/>
              <a:t>, </a:t>
            </a:r>
            <a:r>
              <a:rPr lang="en-US" dirty="0" err="1" smtClean="0"/>
              <a:t>sALS</a:t>
            </a:r>
            <a:r>
              <a:rPr lang="en-US" dirty="0" smtClean="0"/>
              <a:t> and FTD</a:t>
            </a:r>
          </a:p>
          <a:p>
            <a:endParaRPr lang="en-US" dirty="0"/>
          </a:p>
        </p:txBody>
      </p:sp>
      <p:sp>
        <p:nvSpPr>
          <p:cNvPr id="4" name="Content Placeholder 3"/>
          <p:cNvSpPr>
            <a:spLocks noGrp="1"/>
          </p:cNvSpPr>
          <p:nvPr>
            <p:ph sz="half" idx="2"/>
          </p:nvPr>
        </p:nvSpPr>
        <p:spPr/>
        <p:txBody>
          <a:bodyPr/>
          <a:lstStyle/>
          <a:p>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81887008"/>
      </p:ext>
    </p:extLst>
  </p:cSld>
  <p:clrMapOvr>
    <a:masterClrMapping/>
  </p:clrMapOvr>
  <mc:AlternateContent xmlns:mc="http://schemas.openxmlformats.org/markup-compatibility/2006" xmlns:p14="http://schemas.microsoft.com/office/powerpoint/2010/main">
    <mc:Choice Requires="p14">
      <p:transition spd="slow" p14:dur="2000" advTm="257"/>
    </mc:Choice>
    <mc:Fallback xmlns="">
      <p:transition spd="slow" advTm="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defRPr/>
            </a:pPr>
            <a:r>
              <a:rPr lang="en-GB" sz="1500" b="1" dirty="0">
                <a:solidFill>
                  <a:srgbClr val="FFFFFF"/>
                </a:solidFill>
                <a:latin typeface="Arial" charset="0"/>
              </a:rPr>
              <a:t>SGs and P-bodies are sites of RNA triage. </a:t>
            </a: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0800" y="6362588"/>
            <a:ext cx="1036800" cy="41476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95521" y="979303"/>
            <a:ext cx="4155840" cy="48936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100" name="Text Box 4"/>
          <p:cNvSpPr txBox="1">
            <a:spLocks noChangeArrowheads="1"/>
          </p:cNvSpPr>
          <p:nvPr/>
        </p:nvSpPr>
        <p:spPr bwMode="auto">
          <a:xfrm>
            <a:off x="2495521" y="5972308"/>
            <a:ext cx="391824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a:defRPr/>
            </a:pPr>
            <a:r>
              <a:rPr lang="en-GB" sz="1100" b="1">
                <a:latin typeface="Arial" charset="0"/>
              </a:rPr>
              <a:t>Li Y et al. JCB 2013;201:361-372</a:t>
            </a:r>
          </a:p>
        </p:txBody>
      </p:sp>
      <p:sp>
        <p:nvSpPr>
          <p:cNvPr id="4101"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pPr>
              <a:defRPr/>
            </a:pPr>
            <a:r>
              <a:rPr lang="en-GB" sz="900">
                <a:latin typeface="Arial" charset="0"/>
              </a:rPr>
              <a:t>© 2013 Li et al.</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33678502"/>
      </p:ext>
    </p:extLst>
  </p:cSld>
  <p:clrMapOvr>
    <a:masterClrMapping/>
  </p:clrMapOvr>
  <p:transition spd="med" advTm="104"/>
  <p:timing>
    <p:tnLst>
      <p:par>
        <p:cTn id="1" dur="indefinite" restart="never" nodeType="tmRoot">
          <p:childTnLst>
            <p:seq concurrent="1" nextAc="seek">
              <p:cTn id="2" dur="0"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defRPr/>
            </a:pPr>
            <a:r>
              <a:rPr lang="en-GB" sz="1500" b="1" dirty="0">
                <a:solidFill>
                  <a:schemeClr val="tx1"/>
                </a:solidFill>
                <a:latin typeface="Arial" charset="0"/>
              </a:rPr>
              <a:t>Prion and prion-like domains encode diverse conformational states and folding trajectories. </a:t>
            </a:r>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0800" y="6362588"/>
            <a:ext cx="1036800" cy="41476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6721" y="979303"/>
            <a:ext cx="7093440" cy="48936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124" name="Text Box 4"/>
          <p:cNvSpPr txBox="1">
            <a:spLocks noChangeArrowheads="1"/>
          </p:cNvSpPr>
          <p:nvPr/>
        </p:nvSpPr>
        <p:spPr bwMode="auto">
          <a:xfrm>
            <a:off x="1026721" y="5972308"/>
            <a:ext cx="391824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a:defRPr/>
            </a:pPr>
            <a:r>
              <a:rPr lang="en-GB" sz="1100" b="1">
                <a:latin typeface="Arial" charset="0"/>
              </a:rPr>
              <a:t>Li Y et al. JCB 2013;201:361-372</a:t>
            </a:r>
          </a:p>
        </p:txBody>
      </p:sp>
      <p:sp>
        <p:nvSpPr>
          <p:cNvPr id="5125"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pPr>
              <a:defRPr/>
            </a:pPr>
            <a:r>
              <a:rPr lang="en-GB" sz="900">
                <a:latin typeface="Arial" charset="0"/>
              </a:rPr>
              <a:t>© 2013 Li et al.</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47971438"/>
      </p:ext>
    </p:extLst>
  </p:cSld>
  <p:clrMapOvr>
    <a:masterClrMapping/>
  </p:clrMapOvr>
  <p:transition spd="med" advTm="155"/>
  <p:timing>
    <p:tnLst>
      <p:par>
        <p:cTn id="1" dur="indefinite" restart="never" nodeType="tmRoot">
          <p:childTnLst>
            <p:seq concurrent="1" nextAc="seek">
              <p:cTn id="2" dur="0"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4"/>
          <p:cNvSpPr>
            <a:spLocks noGrp="1"/>
          </p:cNvSpPr>
          <p:nvPr>
            <p:ph type="title"/>
          </p:nvPr>
        </p:nvSpPr>
        <p:spPr/>
        <p:txBody>
          <a:bodyPr/>
          <a:lstStyle/>
          <a:p>
            <a:r>
              <a:rPr lang="en-US" smtClean="0"/>
              <a:t>ALS progression</a:t>
            </a:r>
          </a:p>
        </p:txBody>
      </p:sp>
      <p:sp>
        <p:nvSpPr>
          <p:cNvPr id="16386" name="Content Placeholder 5"/>
          <p:cNvSpPr>
            <a:spLocks noGrp="1"/>
          </p:cNvSpPr>
          <p:nvPr>
            <p:ph sz="half" idx="1"/>
          </p:nvPr>
        </p:nvSpPr>
        <p:spPr/>
        <p:txBody>
          <a:bodyPr/>
          <a:lstStyle/>
          <a:p>
            <a:r>
              <a:rPr lang="en-US" dirty="0" smtClean="0"/>
              <a:t>Differing phenotypes:</a:t>
            </a:r>
          </a:p>
          <a:p>
            <a:pPr lvl="1"/>
            <a:r>
              <a:rPr lang="en-US" dirty="0" smtClean="0"/>
              <a:t>Location of onset</a:t>
            </a:r>
          </a:p>
          <a:p>
            <a:pPr lvl="2"/>
            <a:r>
              <a:rPr lang="en-US" dirty="0" smtClean="0"/>
              <a:t>Bulbar</a:t>
            </a:r>
          </a:p>
          <a:p>
            <a:pPr lvl="2"/>
            <a:r>
              <a:rPr lang="en-US" dirty="0" smtClean="0"/>
              <a:t>Appendicular</a:t>
            </a:r>
          </a:p>
          <a:p>
            <a:pPr lvl="2"/>
            <a:r>
              <a:rPr lang="en-US" dirty="0" smtClean="0"/>
              <a:t>Respiratory onset</a:t>
            </a:r>
          </a:p>
          <a:p>
            <a:pPr lvl="1"/>
            <a:r>
              <a:rPr lang="en-US" dirty="0" smtClean="0"/>
              <a:t>Progression/ time course</a:t>
            </a:r>
          </a:p>
          <a:p>
            <a:pPr lvl="1"/>
            <a:r>
              <a:rPr lang="en-US" dirty="0" smtClean="0"/>
              <a:t>Different degrees of UMN vs. LMN</a:t>
            </a:r>
          </a:p>
          <a:p>
            <a:pPr lvl="2"/>
            <a:r>
              <a:rPr lang="en-US" dirty="0" smtClean="0"/>
              <a:t>PLS</a:t>
            </a:r>
          </a:p>
          <a:p>
            <a:pPr lvl="2"/>
            <a:r>
              <a:rPr lang="en-US" dirty="0" smtClean="0"/>
              <a:t>PMA</a:t>
            </a:r>
          </a:p>
        </p:txBody>
      </p:sp>
      <p:pic>
        <p:nvPicPr>
          <p:cNvPr id="7" name="Content Placeholder 1"/>
          <p:cNvPicPr>
            <a:picLocks noGrp="1" noChangeAspect="1"/>
          </p:cNvPicPr>
          <p:nvPr>
            <p:ph sz="half" idx="2"/>
          </p:nvPr>
        </p:nvPicPr>
        <p:blipFill rotWithShape="1">
          <a:blip r:embed="rId4"/>
          <a:srcRect l="24657" t="17972" r="14766" b="-1497"/>
          <a:stretch/>
        </p:blipFill>
        <p:spPr>
          <a:xfrm>
            <a:off x="4710545" y="2332182"/>
            <a:ext cx="3999345" cy="3863254"/>
          </a:xfr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4261"/>
    </mc:Choice>
    <mc:Fallback xmlns="">
      <p:transition spd="slow" advTm="74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defRPr/>
            </a:pPr>
            <a:r>
              <a:rPr lang="en-GB" sz="1500" b="1" dirty="0">
                <a:solidFill>
                  <a:srgbClr val="FFFFFF"/>
                </a:solidFill>
                <a:latin typeface="Arial" charset="0"/>
              </a:rPr>
              <a:t>How TDP-43 and FUS might interface with SGs during pathogenesis. </a:t>
            </a:r>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0800" y="6362588"/>
            <a:ext cx="1036800" cy="41476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14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83040" y="979303"/>
            <a:ext cx="4782240" cy="48936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148" name="Text Box 4"/>
          <p:cNvSpPr txBox="1">
            <a:spLocks noChangeArrowheads="1"/>
          </p:cNvSpPr>
          <p:nvPr/>
        </p:nvSpPr>
        <p:spPr bwMode="auto">
          <a:xfrm>
            <a:off x="2183040" y="5972308"/>
            <a:ext cx="391824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a:defRPr/>
            </a:pPr>
            <a:r>
              <a:rPr lang="en-GB" sz="1100" b="1">
                <a:latin typeface="Arial" charset="0"/>
              </a:rPr>
              <a:t>Li Y et al. JCB 2013;201:361-372</a:t>
            </a:r>
          </a:p>
        </p:txBody>
      </p:sp>
      <p:sp>
        <p:nvSpPr>
          <p:cNvPr id="6149"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pPr>
              <a:defRPr/>
            </a:pPr>
            <a:r>
              <a:rPr lang="en-GB" sz="900">
                <a:latin typeface="Arial" charset="0"/>
              </a:rPr>
              <a:t>© 2013 Li et al.</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17322239"/>
      </p:ext>
    </p:extLst>
  </p:cSld>
  <p:clrMapOvr>
    <a:masterClrMapping/>
  </p:clrMapOvr>
  <p:transition spd="med" advTm="102"/>
  <p:timing>
    <p:tnLst>
      <p:par>
        <p:cTn id="1" dur="indefinite" restart="never" nodeType="tmRoot">
          <p:childTnLst>
            <p:seq concurrent="1" nextAc="seek">
              <p:cTn id="2" dur="0"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An external file that holds a picture, illustration, etc.&#10;Object name is CG-13-321_F2.jpg"/>
          <p:cNvPicPr>
            <a:picLocks noChangeAspect="1" noChangeArrowheads="1"/>
          </p:cNvPicPr>
          <p:nvPr/>
        </p:nvPicPr>
        <p:blipFill>
          <a:blip r:embed="rId4"/>
          <a:srcRect/>
          <a:stretch>
            <a:fillRect/>
          </a:stretch>
        </p:blipFill>
        <p:spPr bwMode="auto">
          <a:xfrm>
            <a:off x="762000" y="533400"/>
            <a:ext cx="3135837" cy="5743576"/>
          </a:xfrm>
          <a:prstGeom prst="rect">
            <a:avLst/>
          </a:prstGeo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4"/>
    </mc:Choice>
    <mc:Fallback xmlns="">
      <p:transition spd="slow" advTm="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8" name="Content Placeholder 7"/>
          <p:cNvSpPr>
            <a:spLocks noGrp="1"/>
          </p:cNvSpPr>
          <p:nvPr>
            <p:ph idx="1"/>
          </p:nvPr>
        </p:nvSpPr>
        <p:spPr/>
        <p:txBody>
          <a:bodyPr/>
          <a:lstStyle/>
          <a:p>
            <a:endParaRPr lang="en-US" dirty="0"/>
          </a:p>
        </p:txBody>
      </p:sp>
      <p:pic>
        <p:nvPicPr>
          <p:cNvPr id="47106" name="Picture 2" descr="An external file that holds a picture, illustration, etc.&#10;Object name is nihms-442604-f0001.jpg"/>
          <p:cNvPicPr>
            <a:picLocks noChangeAspect="1" noChangeArrowheads="1"/>
          </p:cNvPicPr>
          <p:nvPr/>
        </p:nvPicPr>
        <p:blipFill>
          <a:blip r:embed="rId4"/>
          <a:srcRect/>
          <a:stretch>
            <a:fillRect/>
          </a:stretch>
        </p:blipFill>
        <p:spPr bwMode="auto">
          <a:xfrm>
            <a:off x="838200" y="533400"/>
            <a:ext cx="4533900" cy="5715000"/>
          </a:xfrm>
          <a:prstGeom prst="rect">
            <a:avLst/>
          </a:prstGeo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
    </mc:Choice>
    <mc:Fallback xmlns="">
      <p:transition spd="slow" advTm="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An external file that holds a picture, illustration, etc.&#10;Object name is nihms-442604-f0005.jpg"/>
          <p:cNvPicPr>
            <a:picLocks noChangeAspect="1" noChangeArrowheads="1"/>
          </p:cNvPicPr>
          <p:nvPr/>
        </p:nvPicPr>
        <p:blipFill>
          <a:blip r:embed="rId4"/>
          <a:srcRect/>
          <a:stretch>
            <a:fillRect/>
          </a:stretch>
        </p:blipFill>
        <p:spPr bwMode="auto">
          <a:xfrm>
            <a:off x="533400" y="609600"/>
            <a:ext cx="5276850" cy="5705476"/>
          </a:xfrm>
          <a:prstGeom prst="rect">
            <a:avLst/>
          </a:prstGeo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8"/>
    </mc:Choice>
    <mc:Fallback xmlns="">
      <p:transition spd="slow" advTm="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An external file that holds a picture, illustration, etc.&#10;Object name is nihms-442604-f0006.jpg"/>
          <p:cNvPicPr>
            <a:picLocks noChangeAspect="1" noChangeArrowheads="1"/>
          </p:cNvPicPr>
          <p:nvPr/>
        </p:nvPicPr>
        <p:blipFill>
          <a:blip r:embed="rId4"/>
          <a:srcRect/>
          <a:stretch>
            <a:fillRect/>
          </a:stretch>
        </p:blipFill>
        <p:spPr bwMode="auto">
          <a:xfrm>
            <a:off x="533400" y="685800"/>
            <a:ext cx="3886200" cy="5705476"/>
          </a:xfrm>
          <a:prstGeom prst="rect">
            <a:avLst/>
          </a:prstGeo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4"/>
    </mc:Choice>
    <mc:Fallback xmlns="">
      <p:transition spd="slow" advTm="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static-content/images/233/art%253A10.1007%252Fs00401-012-1035-z/MediaObjects/401_2012_1035_Fig5_HTML.gif"/>
          <p:cNvPicPr>
            <a:picLocks noChangeAspect="1" noChangeArrowheads="1"/>
          </p:cNvPicPr>
          <p:nvPr/>
        </p:nvPicPr>
        <p:blipFill>
          <a:blip r:embed="rId4"/>
          <a:srcRect/>
          <a:stretch>
            <a:fillRect/>
          </a:stretch>
        </p:blipFill>
        <p:spPr bwMode="auto">
          <a:xfrm>
            <a:off x="609600" y="609600"/>
            <a:ext cx="4419600" cy="5538074"/>
          </a:xfrm>
          <a:prstGeom prst="rect">
            <a:avLst/>
          </a:prstGeo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
    </mc:Choice>
    <mc:Fallback xmlns="">
      <p:transition spd="slow" advTm="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static-content/images/233/art%253A10.1007%252Fs00401-012-1035-z/MediaObjects/401_2012_1035_Fig1_HTML.gif"/>
          <p:cNvPicPr>
            <a:picLocks noChangeAspect="1" noChangeArrowheads="1"/>
          </p:cNvPicPr>
          <p:nvPr/>
        </p:nvPicPr>
        <p:blipFill>
          <a:blip r:embed="rId5"/>
          <a:srcRect/>
          <a:stretch>
            <a:fillRect/>
          </a:stretch>
        </p:blipFill>
        <p:spPr bwMode="auto">
          <a:xfrm>
            <a:off x="457200" y="228600"/>
            <a:ext cx="3714980" cy="6240463"/>
          </a:xfrm>
          <a:prstGeom prst="rect">
            <a:avLst/>
          </a:prstGeo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0"/>
    </mc:Choice>
    <mc:Fallback xmlns="">
      <p:transition spd="slow" advTm="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ttp://download.cell.com/images/journalimages/0092-8674/PIIS0092867413006430.fx1.lrg.jpg"/>
          <p:cNvPicPr>
            <a:picLocks noChangeAspect="1" noChangeArrowheads="1"/>
          </p:cNvPicPr>
          <p:nvPr/>
        </p:nvPicPr>
        <p:blipFill>
          <a:blip r:embed="rId5"/>
          <a:srcRect/>
          <a:stretch>
            <a:fillRect/>
          </a:stretch>
        </p:blipFill>
        <p:spPr bwMode="auto">
          <a:xfrm>
            <a:off x="304800" y="2209800"/>
            <a:ext cx="3571875" cy="3571875"/>
          </a:xfrm>
          <a:prstGeom prst="rect">
            <a:avLst/>
          </a:prstGeo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
    </mc:Choice>
    <mc:Fallback xmlns="">
      <p:transition spd="slow" advTm="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8600"/>
            <a:ext cx="8616462" cy="3733800"/>
          </a:xfrm>
          <a:prstGeom prst="rect">
            <a:avLst/>
          </a:prstGeom>
          <a:noFill/>
          <a:extLst>
            <a:ext uri="{909E8E84-426E-40DD-AFC4-6F175D3DCCD1}">
              <a14:hiddenFill xmlns:a14="http://schemas.microsoft.com/office/drawing/2010/main">
                <a:solidFill>
                  <a:srgbClr val="FFFFFF"/>
                </a:solidFill>
              </a14:hiddenFill>
            </a:ext>
          </a:extLst>
        </p:spPr>
      </p:pic>
      <p:sp>
        <p:nvSpPr>
          <p:cNvPr id="4099" name="Text Box 3"/>
          <p:cNvSpPr txBox="1">
            <a:spLocks noChangeArrowheads="1"/>
          </p:cNvSpPr>
          <p:nvPr/>
        </p:nvSpPr>
        <p:spPr bwMode="auto">
          <a:xfrm>
            <a:off x="635000" y="4064000"/>
            <a:ext cx="762000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1000"/>
              <a:t>Figure 1   Prion-like Phenomena in Amyotrophic Lateral Sclerosis  (A) Mutant, misfolded superoxide dismutase 1 (SOD1) induces the misfolding of its native counterpart, in a template-directed reaction, thereby forming a seed of aggregated protein. TDP-43 and ...</a:t>
            </a:r>
          </a:p>
        </p:txBody>
      </p:sp>
      <p:sp>
        <p:nvSpPr>
          <p:cNvPr id="4100" name="Text Box 4"/>
          <p:cNvSpPr txBox="1">
            <a:spLocks noChangeArrowheads="1"/>
          </p:cNvSpPr>
          <p:nvPr/>
        </p:nvSpPr>
        <p:spPr bwMode="auto">
          <a:xfrm>
            <a:off x="635000" y="4889500"/>
            <a:ext cx="7620000" cy="25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1000"/>
              <a:t>Magdalini  Polymenidou , Don W.  Cleveland</a:t>
            </a:r>
          </a:p>
        </p:txBody>
      </p:sp>
      <p:sp>
        <p:nvSpPr>
          <p:cNvPr id="4101" name="Text Box 5"/>
          <p:cNvSpPr txBox="1">
            <a:spLocks noChangeArrowheads="1"/>
          </p:cNvSpPr>
          <p:nvPr/>
        </p:nvSpPr>
        <p:spPr bwMode="auto">
          <a:xfrm>
            <a:off x="635000" y="5270500"/>
            <a:ext cx="7620000" cy="25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1000" b="1"/>
              <a:t>The Seeds of Neurodegeneration: Prion-like Spreading in ALS</a:t>
            </a:r>
          </a:p>
        </p:txBody>
      </p:sp>
      <p:sp>
        <p:nvSpPr>
          <p:cNvPr id="4102" name="Text Box 6"/>
          <p:cNvSpPr txBox="1">
            <a:spLocks noChangeArrowheads="1"/>
          </p:cNvSpPr>
          <p:nvPr/>
        </p:nvSpPr>
        <p:spPr bwMode="auto">
          <a:xfrm>
            <a:off x="635000" y="5651500"/>
            <a:ext cx="7620000" cy="25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1000"/>
              <a:t>Cell Volume 147, Issue 3 2011 498 - 508</a:t>
            </a:r>
          </a:p>
        </p:txBody>
      </p:sp>
      <p:sp>
        <p:nvSpPr>
          <p:cNvPr id="4103" name="Text Box 7"/>
          <p:cNvSpPr txBox="1">
            <a:spLocks noChangeArrowheads="1"/>
          </p:cNvSpPr>
          <p:nvPr/>
        </p:nvSpPr>
        <p:spPr bwMode="auto">
          <a:xfrm>
            <a:off x="635000" y="6032500"/>
            <a:ext cx="7620000" cy="25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1000"/>
              <a:t>http://dx.doi.org/10.1016/j.cell.2011.10.011</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2466109"/>
      </p:ext>
    </p:extLst>
  </p:cSld>
  <p:clrMapOvr>
    <a:masterClrMapping/>
  </p:clrMapOvr>
  <mc:AlternateContent xmlns:mc="http://schemas.openxmlformats.org/markup-compatibility/2006" xmlns:p14="http://schemas.microsoft.com/office/powerpoint/2010/main">
    <mc:Choice Requires="p14">
      <p:transition spd="slow" p14:dur="2000" advTm="23"/>
    </mc:Choice>
    <mc:Fallback xmlns="">
      <p:transition spd="slow" advTm="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a:latin typeface="Arial" charset="0"/>
              </a:rPr>
              <a:t>Prion and prion-like domains encode diverse conformational states and folding trajectories. </a:t>
            </a: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0800" y="6362588"/>
            <a:ext cx="1036800" cy="41476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6721" y="979303"/>
            <a:ext cx="7093440" cy="48936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1026721" y="5972308"/>
            <a:ext cx="391824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a:latin typeface="Arial" charset="0"/>
              </a:rPr>
              <a:t>Yun R. Li et al. J Cell Biol 2013;201:361-372</a:t>
            </a:r>
          </a:p>
        </p:txBody>
      </p:sp>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a:latin typeface="Arial" charset="0"/>
              </a:rPr>
              <a:t>© 2013 Li et al.</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46186747"/>
      </p:ext>
    </p:extLst>
  </p:cSld>
  <p:clrMapOvr>
    <a:masterClrMapping/>
  </p:clrMapOvr>
  <p:transition spd="med" advTm="19"/>
  <p:timing>
    <p:tnLst>
      <p:par>
        <p:cTn id="1" dur="indefinite" restart="never" nodeType="tmRoot">
          <p:childTnLst>
            <p:seq concurrent="1" nextAc="seek">
              <p:cTn id="2" dur="0"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there so much individual variability?</a:t>
            </a:r>
            <a:endParaRPr lang="en-US" dirty="0"/>
          </a:p>
        </p:txBody>
      </p:sp>
      <p:sp>
        <p:nvSpPr>
          <p:cNvPr id="3" name="Content Placeholder 2"/>
          <p:cNvSpPr>
            <a:spLocks noGrp="1"/>
          </p:cNvSpPr>
          <p:nvPr>
            <p:ph sz="half" idx="1"/>
          </p:nvPr>
        </p:nvSpPr>
        <p:spPr/>
        <p:txBody>
          <a:bodyPr>
            <a:normAutofit fontScale="92500" lnSpcReduction="20000"/>
          </a:bodyPr>
          <a:lstStyle/>
          <a:p>
            <a:r>
              <a:rPr lang="en-US" dirty="0"/>
              <a:t>One disease</a:t>
            </a:r>
          </a:p>
          <a:p>
            <a:pPr lvl="1"/>
            <a:r>
              <a:rPr lang="en-US" dirty="0"/>
              <a:t>Many phenotypes</a:t>
            </a:r>
            <a:r>
              <a:rPr lang="en-US" dirty="0" smtClean="0"/>
              <a:t>?</a:t>
            </a:r>
          </a:p>
          <a:p>
            <a:r>
              <a:rPr lang="en-US" dirty="0" smtClean="0"/>
              <a:t>Many diseases</a:t>
            </a:r>
          </a:p>
          <a:p>
            <a:pPr lvl="1"/>
            <a:r>
              <a:rPr lang="en-US" dirty="0" smtClean="0"/>
              <a:t>One final pathway</a:t>
            </a:r>
          </a:p>
          <a:p>
            <a:pPr lvl="2"/>
            <a:r>
              <a:rPr lang="en-US" dirty="0" smtClean="0"/>
              <a:t>Abnormal RNA regulation</a:t>
            </a:r>
          </a:p>
          <a:p>
            <a:pPr lvl="2"/>
            <a:r>
              <a:rPr lang="en-US" dirty="0" smtClean="0"/>
              <a:t>Abnormal </a:t>
            </a:r>
            <a:r>
              <a:rPr lang="en-US" dirty="0" err="1" smtClean="0"/>
              <a:t>Vesicules</a:t>
            </a:r>
            <a:endParaRPr lang="en-US" dirty="0" smtClean="0"/>
          </a:p>
          <a:p>
            <a:r>
              <a:rPr lang="en-US" dirty="0" smtClean="0"/>
              <a:t>Epigenetics</a:t>
            </a:r>
          </a:p>
          <a:p>
            <a:pPr lvl="1"/>
            <a:r>
              <a:rPr lang="en-US" dirty="0"/>
              <a:t>D</a:t>
            </a:r>
            <a:r>
              <a:rPr lang="en-US" dirty="0" smtClean="0"/>
              <a:t>oes environment influence genes?</a:t>
            </a:r>
          </a:p>
          <a:p>
            <a:pPr lvl="1"/>
            <a:r>
              <a:rPr lang="en-US" dirty="0" smtClean="0"/>
              <a:t>Is the disease caused by one gene defect </a:t>
            </a:r>
          </a:p>
          <a:p>
            <a:pPr lvl="2"/>
            <a:r>
              <a:rPr lang="en-US" dirty="0" smtClean="0"/>
              <a:t>or several overlapping ones?</a:t>
            </a:r>
          </a:p>
        </p:txBody>
      </p:sp>
      <p:pic>
        <p:nvPicPr>
          <p:cNvPr id="7" name="Content Placeholder 6" descr="protein aggregation in ALS.gif"/>
          <p:cNvPicPr>
            <a:picLocks noGrp="1" noChangeAspect="1"/>
          </p:cNvPicPr>
          <p:nvPr>
            <p:ph sz="half" idx="2"/>
          </p:nvPr>
        </p:nvPicPr>
        <p:blipFill>
          <a:blip r:embed="rId5">
            <a:extLst>
              <a:ext uri="{28A0092B-C50C-407E-A947-70E740481C1C}">
                <a14:useLocalDpi xmlns:a14="http://schemas.microsoft.com/office/drawing/2010/main" val="0"/>
              </a:ext>
            </a:extLst>
          </a:blip>
          <a:srcRect t="-32427" b="-32427"/>
          <a:stretch>
            <a:fillRect/>
          </a:stretch>
        </p:blipFill>
        <p:spPr>
          <a:xfrm>
            <a:off x="5029200" y="1828800"/>
            <a:ext cx="3467728" cy="3886200"/>
          </a:xfr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40195185"/>
      </p:ext>
    </p:extLst>
  </p:cSld>
  <p:clrMapOvr>
    <a:masterClrMapping/>
  </p:clrMapOvr>
  <mc:AlternateContent xmlns:mc="http://schemas.openxmlformats.org/markup-compatibility/2006" xmlns:p14="http://schemas.microsoft.com/office/powerpoint/2010/main">
    <mc:Choice Requires="p14">
      <p:transition spd="slow" p14:dur="2000" advTm="79971"/>
    </mc:Choice>
    <mc:Fallback xmlns="">
      <p:transition spd="slow" advTm="79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Sunday’s </a:t>
            </a:r>
            <a:r>
              <a:rPr lang="en-US" dirty="0" err="1" smtClean="0"/>
              <a:t>NYTimes</a:t>
            </a:r>
            <a:endParaRPr lang="en-US" dirty="0"/>
          </a:p>
        </p:txBody>
      </p:sp>
      <p:pic>
        <p:nvPicPr>
          <p:cNvPr id="4" name="Content Placeholder 3" descr="14ARIZONAJP1-superJumbo.jpg"/>
          <p:cNvPicPr>
            <a:picLocks noGrp="1" noChangeAspect="1"/>
          </p:cNvPicPr>
          <p:nvPr>
            <p:ph idx="1"/>
          </p:nvPr>
        </p:nvPicPr>
        <p:blipFill>
          <a:blip r:embed="rId4" cstate="print">
            <a:extLst>
              <a:ext uri="{28A0092B-C50C-407E-A947-70E740481C1C}">
                <a14:useLocalDpi xmlns:a14="http://schemas.microsoft.com/office/drawing/2010/main" val="0"/>
              </a:ext>
            </a:extLst>
          </a:blip>
          <a:srcRect l="-10596" r="-10596"/>
          <a:stretch>
            <a:fillRect/>
          </a:stretch>
        </p:blipFill>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96542066"/>
      </p:ext>
    </p:extLst>
  </p:cSld>
  <p:clrMapOvr>
    <a:masterClrMapping/>
  </p:clrMapOvr>
  <mc:AlternateContent xmlns:mc="http://schemas.openxmlformats.org/markup-compatibility/2006" xmlns:p14="http://schemas.microsoft.com/office/powerpoint/2010/main">
    <mc:Choice Requires="p14">
      <p:transition spd="slow" p14:dur="2000" advTm="10250"/>
    </mc:Choice>
    <mc:Fallback xmlns="">
      <p:transition spd="slow" advTm="10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Genetics</a:t>
            </a:r>
            <a:endParaRPr lang="en-US" dirty="0"/>
          </a:p>
        </p:txBody>
      </p:sp>
      <p:sp>
        <p:nvSpPr>
          <p:cNvPr id="3" name="Content Placeholder 2"/>
          <p:cNvSpPr>
            <a:spLocks noGrp="1"/>
          </p:cNvSpPr>
          <p:nvPr>
            <p:ph idx="1"/>
          </p:nvPr>
        </p:nvSpPr>
        <p:spPr>
          <a:xfrm>
            <a:off x="457200" y="1600200"/>
            <a:ext cx="8229600" cy="4800600"/>
          </a:xfrm>
        </p:spPr>
        <p:txBody>
          <a:bodyPr>
            <a:normAutofit/>
          </a:bodyPr>
          <a:lstStyle/>
          <a:p>
            <a:r>
              <a:rPr lang="en-US" dirty="0" smtClean="0"/>
              <a:t>2 strategies to identify disease genes:</a:t>
            </a:r>
          </a:p>
          <a:p>
            <a:pPr lvl="1"/>
            <a:r>
              <a:rPr lang="en-US" dirty="0" smtClean="0"/>
              <a:t>Linkage studies (traditional)</a:t>
            </a:r>
          </a:p>
          <a:p>
            <a:pPr lvl="2"/>
            <a:r>
              <a:rPr lang="en-US" dirty="0" smtClean="0"/>
              <a:t>Evaluate family w/ disease</a:t>
            </a:r>
          </a:p>
          <a:p>
            <a:pPr lvl="3"/>
            <a:r>
              <a:rPr lang="en-US" dirty="0" smtClean="0"/>
              <a:t>Look for a variant that occurs more frequently than by chance alone</a:t>
            </a:r>
          </a:p>
          <a:p>
            <a:pPr lvl="1"/>
            <a:r>
              <a:rPr lang="en-US" dirty="0" smtClean="0"/>
              <a:t>Genome wide association studies (GWAS)</a:t>
            </a:r>
          </a:p>
          <a:p>
            <a:pPr lvl="2"/>
            <a:r>
              <a:rPr lang="en-US" dirty="0" smtClean="0"/>
              <a:t>Frequency of a variant is compared between large groups of patients vs. controls</a:t>
            </a:r>
          </a:p>
          <a:p>
            <a:pPr lvl="2"/>
            <a:r>
              <a:rPr lang="en-US" dirty="0" smtClean="0"/>
              <a:t>If the variant is greater in affected </a:t>
            </a:r>
            <a:r>
              <a:rPr lang="en-US" dirty="0" err="1" smtClean="0"/>
              <a:t>pts</a:t>
            </a:r>
            <a:r>
              <a:rPr lang="en-US" dirty="0" smtClean="0"/>
              <a:t>, then there is “association” w/ the disease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44806674"/>
      </p:ext>
    </p:extLst>
  </p:cSld>
  <p:clrMapOvr>
    <a:masterClrMapping/>
  </p:clrMapOvr>
  <mc:AlternateContent xmlns:mc="http://schemas.openxmlformats.org/markup-compatibility/2006" xmlns:p14="http://schemas.microsoft.com/office/powerpoint/2010/main">
    <mc:Choice Requires="p14">
      <p:transition spd="slow" p14:dur="2000" advTm="52227"/>
    </mc:Choice>
    <mc:Fallback xmlns="">
      <p:transition spd="slow" advTm="52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9216</TotalTime>
  <Words>3425</Words>
  <Application>Microsoft Office PowerPoint</Application>
  <PresentationFormat>On-screen Show (4:3)</PresentationFormat>
  <Paragraphs>533</Paragraphs>
  <Slides>69</Slides>
  <Notes>18</Notes>
  <HiddenSlides>0</HiddenSlides>
  <MMClips>69</MMClips>
  <ScaleCrop>false</ScaleCrop>
  <HeadingPairs>
    <vt:vector size="4" baseType="variant">
      <vt:variant>
        <vt:lpstr>Theme</vt:lpstr>
      </vt:variant>
      <vt:variant>
        <vt:i4>1</vt:i4>
      </vt:variant>
      <vt:variant>
        <vt:lpstr>Slide Titles</vt:lpstr>
      </vt:variant>
      <vt:variant>
        <vt:i4>69</vt:i4>
      </vt:variant>
    </vt:vector>
  </HeadingPairs>
  <TitlesOfParts>
    <vt:vector size="70" baseType="lpstr">
      <vt:lpstr>Office Theme</vt:lpstr>
      <vt:lpstr>ALS update: Genetics and interventions</vt:lpstr>
      <vt:lpstr>ALS update</vt:lpstr>
      <vt:lpstr>ALS:  Amyotrophic Lateral Sclerosis</vt:lpstr>
      <vt:lpstr>ALS</vt:lpstr>
      <vt:lpstr>ALS</vt:lpstr>
      <vt:lpstr>ALS progression</vt:lpstr>
      <vt:lpstr>Why is there so much individual variability?</vt:lpstr>
      <vt:lpstr>Sunday’s NYTimes</vt:lpstr>
      <vt:lpstr>Genetics</vt:lpstr>
      <vt:lpstr>ALSoD</vt:lpstr>
      <vt:lpstr>Genetics</vt:lpstr>
      <vt:lpstr>Paradigm shifts in ALS</vt:lpstr>
      <vt:lpstr>ALS pathogenesis</vt:lpstr>
      <vt:lpstr>1993:  SOD1</vt:lpstr>
      <vt:lpstr>2006:  TDP-43 protein</vt:lpstr>
      <vt:lpstr>2008:  TARDBP</vt:lpstr>
      <vt:lpstr>2009:  FUS</vt:lpstr>
      <vt:lpstr>PowerPoint Presentation</vt:lpstr>
      <vt:lpstr>TDP-43 and FUS displacement</vt:lpstr>
      <vt:lpstr>PowerPoint Presentation</vt:lpstr>
      <vt:lpstr>2013:  Stress granule theory</vt:lpstr>
      <vt:lpstr>Prion-like proteins and stress granules</vt:lpstr>
      <vt:lpstr>Prion-like nature of TDP-43 and FUS</vt:lpstr>
      <vt:lpstr>2012:  C9orf72</vt:lpstr>
      <vt:lpstr>PowerPoint Presentation</vt:lpstr>
      <vt:lpstr>Repeat disorders in Neurology</vt:lpstr>
      <vt:lpstr>PowerPoint Presentation</vt:lpstr>
      <vt:lpstr>PowerPoint Presentation</vt:lpstr>
      <vt:lpstr>Biomarkers</vt:lpstr>
      <vt:lpstr>Ongoing Biomarker studies</vt:lpstr>
      <vt:lpstr>Therapeutics</vt:lpstr>
      <vt:lpstr>Riluzole</vt:lpstr>
      <vt:lpstr>Dextromethorphan/Quinidine</vt:lpstr>
      <vt:lpstr>Memantine</vt:lpstr>
      <vt:lpstr>Stem Cells</vt:lpstr>
      <vt:lpstr>“Gene therapy”</vt:lpstr>
      <vt:lpstr>ISIS 333611 phase 1 trial</vt:lpstr>
      <vt:lpstr>PowerPoint Presentation</vt:lpstr>
      <vt:lpstr>Respiration</vt:lpstr>
      <vt:lpstr>Respiratory symptoms</vt:lpstr>
      <vt:lpstr>Respiratory Managment</vt:lpstr>
      <vt:lpstr>Oxygen</vt:lpstr>
      <vt:lpstr>Bilevel (BIPAP)</vt:lpstr>
      <vt:lpstr>AVAPS</vt:lpstr>
      <vt:lpstr>PowerPoint Presentation</vt:lpstr>
      <vt:lpstr>Diaphragmatic pacer</vt:lpstr>
      <vt:lpstr>Diaphragmatic pacer in ALS</vt:lpstr>
      <vt:lpstr>Diaphragm Pacing Literature review</vt:lpstr>
      <vt:lpstr>Complications of DP</vt:lpstr>
      <vt:lpstr>PowerPoint Presentation</vt:lpstr>
      <vt:lpstr>Summary:  ALS genetics</vt:lpstr>
      <vt:lpstr>Summary: </vt:lpstr>
      <vt:lpstr>PowerPoint Presentation</vt:lpstr>
      <vt:lpstr>References:</vt:lpstr>
      <vt:lpstr>PowerPoint Presentation</vt:lpstr>
      <vt:lpstr>PowerPoint Presentation</vt:lpstr>
      <vt:lpstr>TDP-43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University of Arizona Health Network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Horak, Holli A.</dc:creator>
  <cp:lastModifiedBy>administrator</cp:lastModifiedBy>
  <cp:revision>165</cp:revision>
  <cp:lastPrinted>2015-06-14T21:28:13Z</cp:lastPrinted>
  <dcterms:created xsi:type="dcterms:W3CDTF">2013-04-30T20:40:37Z</dcterms:created>
  <dcterms:modified xsi:type="dcterms:W3CDTF">2015-06-17T15:59:45Z</dcterms:modified>
</cp:coreProperties>
</file>