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74" r:id="rId3"/>
    <p:sldId id="266" r:id="rId4"/>
    <p:sldId id="260" r:id="rId5"/>
    <p:sldId id="269" r:id="rId6"/>
    <p:sldId id="257" r:id="rId7"/>
    <p:sldId id="272" r:id="rId8"/>
    <p:sldId id="265" r:id="rId9"/>
    <p:sldId id="268" r:id="rId10"/>
    <p:sldId id="262" r:id="rId11"/>
    <p:sldId id="258" r:id="rId12"/>
    <p:sldId id="261" r:id="rId13"/>
    <p:sldId id="270" r:id="rId14"/>
    <p:sldId id="271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E14"/>
    <a:srgbClr val="6F4223"/>
    <a:srgbClr val="5A9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1906F-24DC-418E-AE66-D70F853BD380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96030-89FE-4056-BAF7-F46EF68CD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 than half (41%) died with advanced dementia.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 of death listed on the death certificate did not differ significantly between those with advanced and less advanced dementia regarding, for example, cachexia (23% versus 18%;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0.44), infection (35% versus 36%;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0.93), dehydration (41% versus 39%,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0.80) or cardiovascular disease (44% versus 49%;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= 0.54),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96030-89FE-4056-BAF7-F46EF68CD6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219A12DC-9E2B-4CEC-926F-5BC700D47F52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558C011-3DF3-4A3A-A172-CA98AD134533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to talk about dying from neurological disease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Between dead serious and dying laughing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47"/>
    </mc:Choice>
    <mc:Fallback xmlns="">
      <p:transition spd="slow" advTm="12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76200"/>
            <a:ext cx="7924800" cy="1143000"/>
          </a:xfrm>
        </p:spPr>
        <p:txBody>
          <a:bodyPr/>
          <a:lstStyle/>
          <a:p>
            <a:r>
              <a:rPr lang="en-US" dirty="0" smtClean="0"/>
              <a:t>Knowing the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381898"/>
            <a:ext cx="3962400" cy="4485501"/>
          </a:xfrm>
        </p:spPr>
        <p:txBody>
          <a:bodyPr>
            <a:noAutofit/>
          </a:bodyPr>
          <a:lstStyle/>
          <a:p>
            <a:r>
              <a:rPr lang="en-US" sz="2000" dirty="0" smtClean="0"/>
              <a:t>Families</a:t>
            </a:r>
          </a:p>
          <a:p>
            <a:pPr lvl="1"/>
            <a:r>
              <a:rPr lang="en-US" sz="2000" dirty="0" smtClean="0"/>
              <a:t>Comprehension of </a:t>
            </a:r>
            <a:r>
              <a:rPr lang="en-US" sz="2000" b="1" dirty="0" smtClean="0">
                <a:solidFill>
                  <a:srgbClr val="5A9FBE"/>
                </a:solidFill>
              </a:rPr>
              <a:t>complications</a:t>
            </a:r>
          </a:p>
          <a:p>
            <a:pPr lvl="1"/>
            <a:r>
              <a:rPr lang="en-US" sz="2000" dirty="0" smtClean="0"/>
              <a:t>Comprehension of </a:t>
            </a:r>
            <a:r>
              <a:rPr lang="en-US" sz="2000" b="1" dirty="0" smtClean="0">
                <a:solidFill>
                  <a:srgbClr val="5A9FBE"/>
                </a:solidFill>
              </a:rPr>
              <a:t>prognosi</a:t>
            </a:r>
            <a:r>
              <a:rPr lang="en-US" sz="2000" dirty="0" smtClean="0">
                <a:solidFill>
                  <a:srgbClr val="5A9FBE"/>
                </a:solidFill>
              </a:rPr>
              <a:t>s</a:t>
            </a:r>
          </a:p>
          <a:p>
            <a:pPr lvl="1"/>
            <a:r>
              <a:rPr lang="en-US" sz="2000" dirty="0" smtClean="0"/>
              <a:t>Counseled on health problems associated with </a:t>
            </a:r>
            <a:r>
              <a:rPr lang="en-US" sz="2000" b="1" dirty="0" smtClean="0">
                <a:solidFill>
                  <a:srgbClr val="5A9FBE"/>
                </a:solidFill>
              </a:rPr>
              <a:t>later stages</a:t>
            </a:r>
          </a:p>
          <a:p>
            <a:pPr lvl="1"/>
            <a:r>
              <a:rPr lang="en-US" sz="2000" dirty="0" smtClean="0"/>
              <a:t>Counseled on estimated length of </a:t>
            </a:r>
            <a:r>
              <a:rPr lang="en-US" sz="2000" b="1" dirty="0" smtClean="0">
                <a:solidFill>
                  <a:srgbClr val="5A9FBE"/>
                </a:solidFill>
              </a:rPr>
              <a:t>time to live (&lt;/&gt;12 months</a:t>
            </a:r>
            <a:r>
              <a:rPr lang="en-US" sz="2000" dirty="0" smtClean="0">
                <a:solidFill>
                  <a:srgbClr val="5A9FBE"/>
                </a:solidFill>
              </a:rPr>
              <a:t>)</a:t>
            </a:r>
          </a:p>
          <a:p>
            <a:pPr lvl="1"/>
            <a:r>
              <a:rPr lang="en-US" sz="2000" dirty="0" smtClean="0"/>
              <a:t>Perception of dementia as </a:t>
            </a:r>
            <a:r>
              <a:rPr lang="en-US" sz="2000" b="1" dirty="0" smtClean="0"/>
              <a:t>“ a </a:t>
            </a:r>
            <a:r>
              <a:rPr lang="en-US" sz="2000" b="1" dirty="0" smtClean="0">
                <a:solidFill>
                  <a:srgbClr val="5A9FBE"/>
                </a:solidFill>
              </a:rPr>
              <a:t>disease you die from”</a:t>
            </a:r>
            <a:endParaRPr lang="en-US" sz="2000" b="1" dirty="0">
              <a:solidFill>
                <a:srgbClr val="5A9FBE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152900" y="1295400"/>
            <a:ext cx="4648200" cy="3200400"/>
          </a:xfrm>
          <a:prstGeom prst="wedgeEllipseCallout">
            <a:avLst>
              <a:gd name="adj1" fmla="val -58288"/>
              <a:gd name="adj2" fmla="val 50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inus 6"/>
          <p:cNvSpPr/>
          <p:nvPr/>
        </p:nvSpPr>
        <p:spPr>
          <a:xfrm>
            <a:off x="3886200" y="2760517"/>
            <a:ext cx="5181600" cy="273627"/>
          </a:xfrm>
          <a:prstGeom prst="mathMinus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19600" y="2391185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1             2               3                4            5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52900" y="3162299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Completely</a:t>
            </a:r>
            <a:r>
              <a:rPr lang="en-US" sz="1400" dirty="0" smtClean="0"/>
              <a:t>  </a:t>
            </a:r>
            <a:r>
              <a:rPr lang="en-US" sz="1400" dirty="0"/>
              <a:t> </a:t>
            </a:r>
            <a:r>
              <a:rPr lang="en-US" sz="1400" dirty="0" smtClean="0"/>
              <a:t>  </a:t>
            </a:r>
            <a:r>
              <a:rPr lang="en-US" sz="1400" b="1" dirty="0" smtClean="0"/>
              <a:t> Partly         </a:t>
            </a:r>
            <a:r>
              <a:rPr lang="en-US" sz="1400" dirty="0" smtClean="0"/>
              <a:t> </a:t>
            </a:r>
            <a:r>
              <a:rPr lang="en-US" sz="1400" b="1" dirty="0" smtClean="0"/>
              <a:t>Neither  </a:t>
            </a:r>
            <a:r>
              <a:rPr lang="en-US" sz="1400" dirty="0" smtClean="0"/>
              <a:t>         </a:t>
            </a:r>
            <a:r>
              <a:rPr lang="en-US" sz="1400" b="1" dirty="0" smtClean="0"/>
              <a:t>Partly</a:t>
            </a:r>
            <a:r>
              <a:rPr lang="en-US" sz="1400" dirty="0" smtClean="0"/>
              <a:t> </a:t>
            </a:r>
            <a:r>
              <a:rPr lang="en-US" sz="1400" b="1" dirty="0" smtClean="0"/>
              <a:t>       Completely</a:t>
            </a:r>
            <a:endParaRPr lang="en-US" sz="14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274127" y="533400"/>
            <a:ext cx="4648200" cy="518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family’s limited understanding of a poor prognosis in advanced dementia leads to higher rate of futile interventions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patients with terminal diseases </a:t>
            </a:r>
            <a:r>
              <a:rPr lang="en-US" sz="2400" b="1" dirty="0" smtClean="0">
                <a:solidFill>
                  <a:schemeClr val="tx2"/>
                </a:solidFill>
              </a:rPr>
              <a:t>recognition </a:t>
            </a:r>
            <a:r>
              <a:rPr lang="en-US" sz="2400" b="1" dirty="0">
                <a:solidFill>
                  <a:schemeClr val="tx2"/>
                </a:solidFill>
              </a:rPr>
              <a:t>of </a:t>
            </a:r>
            <a:r>
              <a:rPr lang="en-US" sz="2400" b="1" dirty="0" smtClean="0">
                <a:solidFill>
                  <a:schemeClr val="tx2"/>
                </a:solidFill>
              </a:rPr>
              <a:t>dying </a:t>
            </a:r>
            <a:r>
              <a:rPr lang="en-US" sz="2400" b="1" dirty="0" smtClean="0"/>
              <a:t>led </a:t>
            </a:r>
            <a:r>
              <a:rPr lang="en-US" sz="2400" b="1" dirty="0"/>
              <a:t>to </a:t>
            </a:r>
            <a:endParaRPr lang="en-US" sz="2400" b="1" dirty="0" smtClean="0"/>
          </a:p>
          <a:p>
            <a:pPr lvl="1"/>
            <a:r>
              <a:rPr lang="en-US" sz="2400" b="1" dirty="0" smtClean="0"/>
              <a:t>fewer </a:t>
            </a:r>
            <a:r>
              <a:rPr lang="en-US" sz="2400" b="1" dirty="0"/>
              <a:t>diagnostic and therapeutic interventions</a:t>
            </a:r>
            <a:r>
              <a:rPr lang="en-US" sz="2400" dirty="0"/>
              <a:t> </a:t>
            </a:r>
          </a:p>
          <a:p>
            <a:pPr lvl="1"/>
            <a:r>
              <a:rPr lang="en-US" sz="2400" dirty="0" smtClean="0"/>
              <a:t>A greater sense of </a:t>
            </a:r>
            <a:r>
              <a:rPr lang="en-US" sz="2400" b="1" dirty="0" smtClean="0">
                <a:solidFill>
                  <a:schemeClr val="tx2"/>
                </a:solidFill>
              </a:rPr>
              <a:t>being </a:t>
            </a:r>
            <a:r>
              <a:rPr lang="en-US" sz="2400" b="1" dirty="0">
                <a:solidFill>
                  <a:schemeClr val="tx2"/>
                </a:solidFill>
              </a:rPr>
              <a:t>at peace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/>
              <a:t>with their situation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19200"/>
            <a:ext cx="4572000" cy="1554480"/>
          </a:xfrm>
        </p:spPr>
        <p:txBody>
          <a:bodyPr/>
          <a:lstStyle/>
          <a:p>
            <a:r>
              <a:rPr lang="en-US" sz="3200" dirty="0" smtClean="0"/>
              <a:t>A disease you can die from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67000"/>
            <a:ext cx="2971800" cy="316710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Alzheimer’s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6494621"/>
            <a:ext cx="3352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Mitchell SL et al NEJM 2009; </a:t>
            </a:r>
            <a:r>
              <a:rPr lang="en-US" sz="1000" dirty="0" err="1" smtClean="0"/>
              <a:t>Veerbeek</a:t>
            </a:r>
            <a:r>
              <a:rPr lang="en-US" sz="1000" dirty="0" smtClean="0"/>
              <a:t> L et al J </a:t>
            </a:r>
            <a:r>
              <a:rPr lang="en-US" sz="1000" dirty="0" err="1" smtClean="0"/>
              <a:t>Palliat</a:t>
            </a:r>
            <a:r>
              <a:rPr lang="en-US" sz="1000" dirty="0" smtClean="0"/>
              <a:t> Care 2008</a:t>
            </a:r>
            <a:endParaRPr lang="en-US" sz="1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9"/>
    </mc:Choice>
    <mc:Fallback xmlns="">
      <p:transition spd="slow" advTm="2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0" y="1447800"/>
            <a:ext cx="4800600" cy="4267200"/>
          </a:xfrm>
        </p:spPr>
        <p:txBody>
          <a:bodyPr/>
          <a:lstStyle/>
          <a:p>
            <a:r>
              <a:rPr lang="en-US" sz="2000" dirty="0"/>
              <a:t>Research on end of life in dementia is mostly limited to </a:t>
            </a:r>
            <a:r>
              <a:rPr lang="en-US" sz="2000" b="1" dirty="0">
                <a:solidFill>
                  <a:schemeClr val="tx2"/>
                </a:solidFill>
              </a:rPr>
              <a:t>advanced dementia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Many patients </a:t>
            </a:r>
            <a:r>
              <a:rPr lang="en-US" sz="2000" b="1" dirty="0">
                <a:solidFill>
                  <a:schemeClr val="tx2"/>
                </a:solidFill>
              </a:rPr>
              <a:t>do not progress to advanced dementia, but die earlier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/>
              <a:t>from comorbid disease or dementia-related health </a:t>
            </a:r>
            <a:r>
              <a:rPr lang="en-US" sz="2000" dirty="0" smtClean="0"/>
              <a:t>problems</a:t>
            </a:r>
          </a:p>
          <a:p>
            <a:pPr lvl="1"/>
            <a:r>
              <a:rPr lang="en-US" sz="2000" dirty="0" smtClean="0"/>
              <a:t>Less than ½ with advanced dementia in a Netherlands study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aregiver </a:t>
            </a:r>
            <a:r>
              <a:rPr lang="en-US" sz="2000" dirty="0"/>
              <a:t>understanding of dementia </a:t>
            </a:r>
            <a:r>
              <a:rPr lang="en-US" sz="2000" dirty="0" smtClean="0"/>
              <a:t>needs to be addressed early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2971800" cy="716280"/>
          </a:xfrm>
        </p:spPr>
        <p:txBody>
          <a:bodyPr/>
          <a:lstStyle/>
          <a:p>
            <a:r>
              <a:rPr lang="en-US" sz="3600" dirty="0" smtClean="0"/>
              <a:t>So Soon</a:t>
            </a:r>
            <a:endParaRPr lang="en-US" sz="3600" dirty="0"/>
          </a:p>
        </p:txBody>
      </p:sp>
      <p:pic>
        <p:nvPicPr>
          <p:cNvPr id="6146" name="Picture 2" descr="http://sportslaw.foxrothschild.com/wp-content/uploads/sites/40/2012/05/vas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6429" l="5000" r="94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5499"/>
            <a:ext cx="2667000" cy="39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4642008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Now you will not swell the rout </a:t>
            </a:r>
          </a:p>
          <a:p>
            <a:r>
              <a:rPr lang="en-US" i="1" dirty="0"/>
              <a:t>Of lads that wore their </a:t>
            </a:r>
            <a:r>
              <a:rPr lang="en-US" i="1" dirty="0" err="1"/>
              <a:t>honours</a:t>
            </a:r>
            <a:r>
              <a:rPr lang="en-US" i="1" dirty="0"/>
              <a:t> out, </a:t>
            </a:r>
          </a:p>
          <a:p>
            <a:r>
              <a:rPr lang="en-US" i="1" dirty="0"/>
              <a:t>Runners whom renown outran </a:t>
            </a:r>
          </a:p>
          <a:p>
            <a:r>
              <a:rPr lang="en-US" i="1" dirty="0"/>
              <a:t>And the name died before the man.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6380946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AE Housman; Van der Steen et al 2013</a:t>
            </a:r>
            <a:endParaRPr lang="en-US" sz="11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83"/>
    </mc:Choice>
    <mc:Fallback xmlns="">
      <p:transition spd="slow" advTm="4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924800" cy="884238"/>
          </a:xfrm>
        </p:spPr>
        <p:txBody>
          <a:bodyPr/>
          <a:lstStyle/>
          <a:p>
            <a:r>
              <a:rPr lang="en-US" dirty="0" smtClean="0"/>
              <a:t>Legalese:  Old school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3000"/>
            <a:ext cx="38862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Traditional advance care planning </a:t>
            </a:r>
            <a:r>
              <a:rPr lang="en-US" dirty="0" smtClean="0"/>
              <a:t>focuses on completion of legal documents to </a:t>
            </a:r>
            <a:r>
              <a:rPr lang="en-US" dirty="0" err="1" smtClean="0"/>
              <a:t>specifiy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 surrogate decision maker</a:t>
            </a:r>
          </a:p>
          <a:p>
            <a:pPr lvl="1"/>
            <a:r>
              <a:rPr lang="en-US" dirty="0" smtClean="0"/>
              <a:t>Future treatment preferences</a:t>
            </a:r>
          </a:p>
          <a:p>
            <a:r>
              <a:rPr lang="en-US" dirty="0" smtClean="0"/>
              <a:t>Limited effect</a:t>
            </a:r>
          </a:p>
          <a:p>
            <a:pPr lvl="1"/>
            <a:r>
              <a:rPr lang="en-US" dirty="0" smtClean="0"/>
              <a:t>Low completion rates</a:t>
            </a:r>
          </a:p>
          <a:p>
            <a:pPr lvl="1"/>
            <a:r>
              <a:rPr lang="en-US" dirty="0" smtClean="0"/>
              <a:t>Legalese language that does not</a:t>
            </a:r>
          </a:p>
          <a:p>
            <a:pPr lvl="2"/>
            <a:r>
              <a:rPr lang="en-US" dirty="0" smtClean="0"/>
              <a:t>Apply in clinical situations</a:t>
            </a:r>
          </a:p>
          <a:p>
            <a:pPr lvl="2"/>
            <a:r>
              <a:rPr lang="en-US" dirty="0" smtClean="0"/>
              <a:t>Clarify individual values</a:t>
            </a:r>
          </a:p>
          <a:p>
            <a:pPr lvl="1"/>
            <a:r>
              <a:rPr lang="en-US" dirty="0" smtClean="0"/>
              <a:t>Insufficient to prepare surrogates for their role</a:t>
            </a:r>
          </a:p>
          <a:p>
            <a:pPr lvl="1"/>
            <a:r>
              <a:rPr lang="en-US" dirty="0" smtClean="0"/>
              <a:t>Forms not integrated into medical process and not available when needed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143000"/>
            <a:ext cx="3733800" cy="45720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Facilitated advance care planning</a:t>
            </a:r>
          </a:p>
          <a:p>
            <a:pPr lvl="1"/>
            <a:r>
              <a:rPr lang="en-US" dirty="0" smtClean="0"/>
              <a:t>Trained facilitators serially engage with patients and families</a:t>
            </a:r>
          </a:p>
          <a:p>
            <a:pPr lvl="1"/>
            <a:r>
              <a:rPr lang="en-US" dirty="0" smtClean="0"/>
              <a:t>Identify</a:t>
            </a:r>
          </a:p>
          <a:p>
            <a:pPr lvl="2"/>
            <a:r>
              <a:rPr lang="en-US" dirty="0" smtClean="0"/>
              <a:t>Goals and values</a:t>
            </a:r>
          </a:p>
          <a:p>
            <a:pPr lvl="2"/>
            <a:r>
              <a:rPr lang="en-US" dirty="0" smtClean="0"/>
              <a:t>Document preferences</a:t>
            </a:r>
          </a:p>
          <a:p>
            <a:pPr lvl="2"/>
            <a:r>
              <a:rPr lang="en-US" dirty="0" smtClean="0"/>
              <a:t>Ensure dissemination of information to family and surrogates</a:t>
            </a:r>
          </a:p>
          <a:p>
            <a:pPr lvl="1"/>
            <a:r>
              <a:rPr lang="en-US" dirty="0" smtClean="0"/>
              <a:t>Randomized controlled trial demonstrated </a:t>
            </a:r>
          </a:p>
          <a:p>
            <a:pPr lvl="2"/>
            <a:r>
              <a:rPr lang="en-US" dirty="0" smtClean="0"/>
              <a:t>Caregiver benefit</a:t>
            </a:r>
          </a:p>
          <a:p>
            <a:pPr lvl="2"/>
            <a:r>
              <a:rPr lang="en-US" dirty="0" smtClean="0"/>
              <a:t>Increased likelihood that patient preferences enacted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6411402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Chiachiaro</a:t>
            </a:r>
            <a:r>
              <a:rPr lang="en-US" sz="1100" dirty="0" smtClean="0"/>
              <a:t> J et al JAMA 2015; </a:t>
            </a:r>
            <a:r>
              <a:rPr lang="en-US" sz="1100" dirty="0" err="1" smtClean="0"/>
              <a:t>Detering</a:t>
            </a:r>
            <a:r>
              <a:rPr lang="en-US" sz="1100" dirty="0" smtClean="0"/>
              <a:t> M et al BMJ 2010</a:t>
            </a:r>
            <a:endParaRPr lang="en-US" sz="11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9"/>
    </mc:Choice>
    <mc:Fallback xmlns="">
      <p:transition spd="slow" advTm="4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447800"/>
            <a:ext cx="3733800" cy="4267200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PREPARE:  the web</a:t>
            </a:r>
          </a:p>
          <a:p>
            <a:pPr lvl="1"/>
            <a:r>
              <a:rPr lang="en-US" dirty="0" smtClean="0"/>
              <a:t>Web based medical interventions in use for depression, other conditions</a:t>
            </a:r>
          </a:p>
          <a:p>
            <a:pPr lvl="1"/>
            <a:r>
              <a:rPr lang="en-US" dirty="0" smtClean="0"/>
              <a:t>Cloud based tools provide easy access and are secure</a:t>
            </a:r>
          </a:p>
          <a:p>
            <a:pPr lvl="1"/>
            <a:r>
              <a:rPr lang="en-US" dirty="0" smtClean="0"/>
              <a:t>Access and cost more favorable than in-person facilitators</a:t>
            </a:r>
          </a:p>
          <a:p>
            <a:pPr lvl="1"/>
            <a:r>
              <a:rPr lang="en-US" dirty="0" smtClean="0"/>
              <a:t>Allows for chat rooms and internet support groups</a:t>
            </a:r>
          </a:p>
          <a:p>
            <a:pPr lvl="1"/>
            <a:r>
              <a:rPr lang="en-US" dirty="0" smtClean="0"/>
              <a:t>Expand access to “stories” from others to motivate people to consider advanced planning</a:t>
            </a:r>
          </a:p>
          <a:p>
            <a:pPr lvl="1"/>
            <a:r>
              <a:rPr lang="en-US" dirty="0" smtClean="0"/>
              <a:t>Virtual vision of life at different stages via video</a:t>
            </a:r>
          </a:p>
          <a:p>
            <a:pPr lvl="1"/>
            <a:r>
              <a:rPr lang="en-US" dirty="0" smtClean="0"/>
              <a:t>Easy to update</a:t>
            </a:r>
          </a:p>
          <a:p>
            <a:pPr lvl="1"/>
            <a:r>
              <a:rPr lang="en-US" dirty="0" smtClean="0"/>
              <a:t>Eases sharing among family members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7924800" cy="1143000"/>
          </a:xfrm>
        </p:spPr>
        <p:txBody>
          <a:bodyPr/>
          <a:lstStyle/>
          <a:p>
            <a:r>
              <a:rPr lang="en-US" dirty="0" smtClean="0"/>
              <a:t>Legal-ease:  New school tools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6329901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Sudore</a:t>
            </a:r>
            <a:r>
              <a:rPr lang="en-US" sz="1100" dirty="0" smtClean="0"/>
              <a:t> </a:t>
            </a:r>
            <a:r>
              <a:rPr lang="en-US" sz="1100" dirty="0" err="1" smtClean="0"/>
              <a:t>Rl</a:t>
            </a:r>
            <a:r>
              <a:rPr lang="en-US" sz="1100" dirty="0" smtClean="0"/>
              <a:t> et al 2014; Ng CJ et al 2013</a:t>
            </a:r>
            <a:endParaRPr lang="en-US" sz="1100" dirty="0"/>
          </a:p>
        </p:txBody>
      </p:sp>
      <p:pic>
        <p:nvPicPr>
          <p:cNvPr id="7" name="Picture 2" descr="http://www.lotusevolution.com/images/cognitive-behavioral-therapy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75" y="1600200"/>
            <a:ext cx="27928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3"/>
    </mc:Choice>
    <mc:Fallback xmlns="">
      <p:transition spd="slow" advTm="2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t-prints-gallery.com/desktop_wallpapers/mutiple_screen/dual_screen/images/dual-screen-a-dreamy-world-half-dying-tree-2560x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810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0" y="2286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Walking in the Valley</a:t>
            </a:r>
            <a:endParaRPr lang="en-US" sz="3600" b="1" dirty="0">
              <a:solidFill>
                <a:schemeClr val="tx2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3"/>
    </mc:Choice>
    <mc:Fallback xmlns="">
      <p:transition spd="slow" advTm="1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to talk about dying from neurological disease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Between dead serious and dying laughing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"/>
    </mc:Choice>
    <mc:Fallback xmlns="">
      <p:transition spd="slow" advTm="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ic.someecards.com/someecards/usercards/fd29c69e874b2a20c376dac3ae37a7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7897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03"/>
    </mc:Choice>
    <mc:Fallback xmlns="">
      <p:transition spd="slow" advTm="9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etville.com/images/quotes/Quotation-Randy-Pausch-fun-Meetville-Quotes-123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343400" cy="29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s1.mm.bing.net/th?&amp;id=HN.608008125133361068&amp;w=300&amp;h=300&amp;c=0&amp;pid=1.9&amp;rs=0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51264"/>
            <a:ext cx="3565525" cy="35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Punched Tape 1"/>
          <p:cNvSpPr/>
          <p:nvPr/>
        </p:nvSpPr>
        <p:spPr>
          <a:xfrm>
            <a:off x="5257800" y="1451264"/>
            <a:ext cx="3505200" cy="357744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86400" y="23622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Bloody Mary Soup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HM&amp;Ms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Death by Chocolate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313822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Death over Dinner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1"/>
    </mc:Choice>
    <mc:Fallback xmlns="">
      <p:transition spd="slow" advTm="41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191000" y="457200"/>
            <a:ext cx="4953000" cy="5410200"/>
          </a:xfrm>
        </p:spPr>
        <p:txBody>
          <a:bodyPr>
            <a:normAutofit fontScale="85000" lnSpcReduction="20000"/>
          </a:bodyPr>
          <a:lstStyle/>
          <a:p>
            <a:endParaRPr lang="en-US" sz="2600" dirty="0"/>
          </a:p>
          <a:p>
            <a:r>
              <a:rPr lang="en-US" sz="2600" b="1" dirty="0">
                <a:solidFill>
                  <a:schemeClr val="tx2"/>
                </a:solidFill>
              </a:rPr>
              <a:t>Percentage of patients, regardless of age, with a diagnosis of dementia, or their caregiver(s), </a:t>
            </a:r>
            <a:r>
              <a:rPr lang="en-US" sz="2600" b="1" dirty="0" smtClean="0">
                <a:solidFill>
                  <a:schemeClr val="tx2"/>
                </a:solidFill>
              </a:rPr>
              <a:t>who</a:t>
            </a:r>
          </a:p>
          <a:p>
            <a:pPr lvl="1"/>
            <a:r>
              <a:rPr lang="en-US" sz="2300" b="1" dirty="0" smtClean="0">
                <a:solidFill>
                  <a:schemeClr val="tx2"/>
                </a:solidFill>
              </a:rPr>
              <a:t>Received </a:t>
            </a:r>
            <a:r>
              <a:rPr lang="en-US" sz="2300" b="1" dirty="0">
                <a:solidFill>
                  <a:schemeClr val="tx2"/>
                </a:solidFill>
              </a:rPr>
              <a:t>comprehensive </a:t>
            </a:r>
            <a:r>
              <a:rPr lang="en-US" sz="2300" b="1" dirty="0" smtClean="0">
                <a:solidFill>
                  <a:schemeClr val="tx2"/>
                </a:solidFill>
              </a:rPr>
              <a:t>counseling</a:t>
            </a:r>
          </a:p>
          <a:p>
            <a:pPr lvl="2"/>
            <a:r>
              <a:rPr lang="en-US" sz="2300" b="1" dirty="0" smtClean="0">
                <a:solidFill>
                  <a:schemeClr val="tx2"/>
                </a:solidFill>
              </a:rPr>
              <a:t>ongoing palliation and symptom management</a:t>
            </a:r>
          </a:p>
          <a:p>
            <a:pPr lvl="2"/>
            <a:r>
              <a:rPr lang="en-US" sz="2300" b="1" dirty="0" smtClean="0">
                <a:solidFill>
                  <a:schemeClr val="tx2"/>
                </a:solidFill>
              </a:rPr>
              <a:t>end </a:t>
            </a:r>
            <a:r>
              <a:rPr lang="en-US" sz="2300" b="1" dirty="0">
                <a:solidFill>
                  <a:schemeClr val="tx2"/>
                </a:solidFill>
              </a:rPr>
              <a:t>of life decisions AND </a:t>
            </a:r>
          </a:p>
          <a:p>
            <a:pPr lvl="1"/>
            <a:r>
              <a:rPr lang="en-US" sz="2300" b="1" dirty="0" smtClean="0">
                <a:solidFill>
                  <a:schemeClr val="tx2"/>
                </a:solidFill>
              </a:rPr>
              <a:t>Documentation in medical record of</a:t>
            </a:r>
          </a:p>
          <a:p>
            <a:pPr lvl="2"/>
            <a:r>
              <a:rPr lang="en-US" sz="2300" b="1" dirty="0" smtClean="0">
                <a:solidFill>
                  <a:schemeClr val="tx2"/>
                </a:solidFill>
              </a:rPr>
              <a:t>an </a:t>
            </a:r>
            <a:r>
              <a:rPr lang="en-US" sz="2300" b="1" dirty="0">
                <a:solidFill>
                  <a:schemeClr val="tx2"/>
                </a:solidFill>
              </a:rPr>
              <a:t>advance care plan or </a:t>
            </a:r>
            <a:endParaRPr lang="en-US" sz="2300" b="1" dirty="0" smtClean="0">
              <a:solidFill>
                <a:schemeClr val="tx2"/>
              </a:solidFill>
            </a:endParaRPr>
          </a:p>
          <a:p>
            <a:pPr lvl="2"/>
            <a:r>
              <a:rPr lang="en-US" sz="2300" b="1" dirty="0" smtClean="0">
                <a:solidFill>
                  <a:schemeClr val="tx2"/>
                </a:solidFill>
              </a:rPr>
              <a:t>surrogate </a:t>
            </a:r>
            <a:r>
              <a:rPr lang="en-US" sz="2300" b="1" dirty="0">
                <a:solidFill>
                  <a:schemeClr val="tx2"/>
                </a:solidFill>
              </a:rPr>
              <a:t>decisions maker </a:t>
            </a:r>
            <a:r>
              <a:rPr lang="en-US" sz="2300" b="1" dirty="0" smtClean="0">
                <a:solidFill>
                  <a:schemeClr val="tx2"/>
                </a:solidFill>
              </a:rPr>
              <a:t>or</a:t>
            </a:r>
          </a:p>
          <a:p>
            <a:pPr lvl="2"/>
            <a:r>
              <a:rPr lang="en-US" sz="2300" b="1" dirty="0" smtClean="0">
                <a:solidFill>
                  <a:schemeClr val="tx2"/>
                </a:solidFill>
              </a:rPr>
              <a:t>patient refusal or inability to name </a:t>
            </a:r>
            <a:r>
              <a:rPr lang="en-US" sz="2300" b="1" dirty="0">
                <a:solidFill>
                  <a:schemeClr val="tx2"/>
                </a:solidFill>
              </a:rPr>
              <a:t>a surrogate decision maker or provide an advance care plan </a:t>
            </a:r>
          </a:p>
          <a:p>
            <a:pPr lvl="2"/>
            <a:r>
              <a:rPr lang="en-US" sz="2300" b="1" dirty="0">
                <a:solidFill>
                  <a:schemeClr val="tx2"/>
                </a:solidFill>
              </a:rPr>
              <a:t>within two years of initial diagnosis or assumption of care. 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2971800" cy="1097280"/>
          </a:xfrm>
        </p:spPr>
        <p:txBody>
          <a:bodyPr/>
          <a:lstStyle/>
          <a:p>
            <a:r>
              <a:rPr lang="en-US" sz="3200" dirty="0" smtClean="0"/>
              <a:t>Why go there?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6200" y="1600201"/>
            <a:ext cx="4343400" cy="4114800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AAN Quality Guidelines for Dementia </a:t>
            </a:r>
            <a:r>
              <a:rPr lang="en-US" sz="2000" dirty="0" smtClean="0"/>
              <a:t>2013</a:t>
            </a:r>
            <a:endParaRPr lang="en-US" sz="20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Assumes a diagnosis of dementia has been carefully evaluated and determined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dirty="0"/>
              <a:t>All measures must be reported in order to avoid penalty in 2015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2"/>
                </a:solidFill>
              </a:rPr>
              <a:t>Palliative </a:t>
            </a:r>
            <a:r>
              <a:rPr lang="en-US" sz="2000" b="1" dirty="0">
                <a:solidFill>
                  <a:schemeClr val="tx2"/>
                </a:solidFill>
              </a:rPr>
              <a:t>care moved </a:t>
            </a:r>
            <a:r>
              <a:rPr lang="en-US" sz="2000" b="1" dirty="0" smtClean="0">
                <a:solidFill>
                  <a:schemeClr val="tx2"/>
                </a:solidFill>
              </a:rPr>
              <a:t>upstream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7600" y="6455405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Odenheimer</a:t>
            </a:r>
            <a:r>
              <a:rPr lang="en-US" sz="1100" dirty="0" smtClean="0"/>
              <a:t> et al 2013</a:t>
            </a:r>
            <a:endParaRPr lang="en-US" sz="11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4"/>
    </mc:Choice>
    <mc:Fallback xmlns="">
      <p:transition spd="slow" advTm="4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2971800" cy="1097280"/>
          </a:xfrm>
        </p:spPr>
        <p:txBody>
          <a:bodyPr/>
          <a:lstStyle/>
          <a:p>
            <a:r>
              <a:rPr lang="en-US" sz="3200" dirty="0" smtClean="0"/>
              <a:t>OBAMACARE:  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752600"/>
            <a:ext cx="3581400" cy="3167109"/>
          </a:xfrm>
        </p:spPr>
        <p:txBody>
          <a:bodyPr>
            <a:noAutofit/>
          </a:bodyPr>
          <a:lstStyle/>
          <a:p>
            <a:r>
              <a:rPr lang="en-US" sz="2400" dirty="0" smtClean="0"/>
              <a:t>50 MILLION AMERICANS </a:t>
            </a:r>
          </a:p>
          <a:p>
            <a:r>
              <a:rPr lang="en-US" sz="2400" dirty="0" smtClean="0"/>
              <a:t>ENROLLED IN MEDICARE</a:t>
            </a:r>
          </a:p>
          <a:p>
            <a:r>
              <a:rPr lang="en-US" sz="2400" dirty="0" smtClean="0"/>
              <a:t>COVERED FOR END OF LIFE CONVERSATIONS WITH PHYSICIANS</a:t>
            </a:r>
            <a:endParaRPr lang="en-US" sz="2400" dirty="0"/>
          </a:p>
        </p:txBody>
      </p:sp>
      <p:pic>
        <p:nvPicPr>
          <p:cNvPr id="8194" name="Picture 2" descr="http://lowres.jantoo.com/death-dinner_party-dinner_guest-repeat_invitation-invite-guest-16435652_lo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/>
          <a:stretch/>
        </p:blipFill>
        <p:spPr bwMode="auto">
          <a:xfrm>
            <a:off x="4191000" y="609600"/>
            <a:ext cx="3636818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7"/>
    </mc:Choice>
    <mc:Fallback xmlns="">
      <p:transition spd="slow" advTm="35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ailscottwhite.com/images/image_objects/003_Titor_Scenography/Titor_Scenography_002_Oran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7" y="590204"/>
            <a:ext cx="7791450" cy="57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9271" y="27709"/>
            <a:ext cx="4468091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Setting the “Staging”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762" y="3267924"/>
            <a:ext cx="1087587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   MILD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76350" y="3477623"/>
            <a:ext cx="1371600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MODERATE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647950" y="3731191"/>
            <a:ext cx="1196698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SEVERE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0597" y="5473849"/>
            <a:ext cx="256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LEAST ONCE A YEAR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1513598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Global deterioration scale</a:t>
            </a:r>
          </a:p>
          <a:p>
            <a:r>
              <a:rPr lang="en-US" b="1" dirty="0" err="1" smtClean="0">
                <a:solidFill>
                  <a:schemeClr val="tx2"/>
                </a:solidFill>
              </a:rPr>
              <a:t>Funcional</a:t>
            </a:r>
            <a:r>
              <a:rPr lang="en-US" b="1" dirty="0" smtClean="0">
                <a:solidFill>
                  <a:schemeClr val="tx2"/>
                </a:solidFill>
              </a:rPr>
              <a:t> Assessment Staging Tool (FAST)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Clinical Dementia Rating Scale (CDR)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Dementia Severity Rating Scale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MMSE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Formal neuropsychological assessment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13232" y="6509143"/>
            <a:ext cx="13580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Odenheimer</a:t>
            </a:r>
            <a:r>
              <a:rPr lang="en-US" sz="1100" dirty="0"/>
              <a:t> et al 2013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9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6"/>
    </mc:Choice>
    <mc:Fallback xmlns="">
      <p:transition spd="slow" advTm="38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838200"/>
            <a:ext cx="2971800" cy="1097280"/>
          </a:xfrm>
        </p:spPr>
        <p:txBody>
          <a:bodyPr/>
          <a:lstStyle/>
          <a:p>
            <a:r>
              <a:rPr lang="en-US" sz="3200" dirty="0" smtClean="0"/>
              <a:t>Terminal decline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52400" y="2209800"/>
            <a:ext cx="3429000" cy="329515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2.62 years before death</a:t>
            </a:r>
            <a:r>
              <a:rPr lang="en-US" sz="1800" dirty="0" smtClean="0"/>
              <a:t>, 15X increase in rate of decline in 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8-fold </a:t>
            </a:r>
            <a:r>
              <a:rPr lang="en-US" sz="1800" dirty="0"/>
              <a:t>to 17-fold increases in rate of decline </a:t>
            </a:r>
            <a:r>
              <a:rPr lang="en-US" sz="1800" dirty="0" smtClean="0"/>
              <a:t>in other 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Loss of specificity of decline; all domains accelerate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Cognitive dedifferentiation is a sign of </a:t>
            </a:r>
            <a:r>
              <a:rPr lang="en-US" sz="1800" b="1" dirty="0" smtClean="0">
                <a:solidFill>
                  <a:schemeClr val="tx2"/>
                </a:solidFill>
              </a:rPr>
              <a:t>impending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2"/>
                </a:solidFill>
              </a:rPr>
              <a:t>Not related to plaque/tangle pathology</a:t>
            </a:r>
            <a:endParaRPr lang="en-US" sz="1800" b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An external file that holds a picture, illustration, etc.&#10;Object name is znl015129761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161" y="1066800"/>
            <a:ext cx="5023330" cy="4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6800" y="152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-0.031 units/year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1893332"/>
            <a:ext cx="17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-0.535 units/year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8945" y="6480675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Wilson RS et al Neurology 2012</a:t>
            </a:r>
            <a:endParaRPr lang="en-US" sz="1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2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.2|0.6|4.3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.8"/>
</p:tagLst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923</TotalTime>
  <Words>702</Words>
  <Application>Microsoft Office PowerPoint</Application>
  <PresentationFormat>On-screen Show (4:3)</PresentationFormat>
  <Paragraphs>127</Paragraphs>
  <Slides>15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Horizon</vt:lpstr>
      <vt:lpstr>Between dead serious and dying laughing</vt:lpstr>
      <vt:lpstr>Between dead serious and dying laughing</vt:lpstr>
      <vt:lpstr>PowerPoint Presentation</vt:lpstr>
      <vt:lpstr>PowerPoint Presentation</vt:lpstr>
      <vt:lpstr>PowerPoint Presentation</vt:lpstr>
      <vt:lpstr>Why go there?</vt:lpstr>
      <vt:lpstr>OBAMACARE:  </vt:lpstr>
      <vt:lpstr>PowerPoint Presentation</vt:lpstr>
      <vt:lpstr>Terminal decline</vt:lpstr>
      <vt:lpstr>Knowing the disease</vt:lpstr>
      <vt:lpstr>A disease you can die from</vt:lpstr>
      <vt:lpstr>So Soon</vt:lpstr>
      <vt:lpstr>Legalese:  Old school tools</vt:lpstr>
      <vt:lpstr>Legal-ease:  New school tools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Between dead serious and dying laughing</dc:title>
  <dc:creator>rhonnas</dc:creator>
  <cp:lastModifiedBy>administrator</cp:lastModifiedBy>
  <cp:revision>33</cp:revision>
  <dcterms:created xsi:type="dcterms:W3CDTF">2015-03-30T19:49:32Z</dcterms:created>
  <dcterms:modified xsi:type="dcterms:W3CDTF">2015-04-08T15:15:21Z</dcterms:modified>
</cp:coreProperties>
</file>