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678" r:id="rId2"/>
    <p:sldMasterId id="2147483683" r:id="rId3"/>
    <p:sldMasterId id="2147483688" r:id="rId4"/>
  </p:sldMasterIdLst>
  <p:handoutMasterIdLst>
    <p:handoutMasterId r:id="rId29"/>
  </p:handoutMasterIdLst>
  <p:sldIdLst>
    <p:sldId id="256" r:id="rId5"/>
    <p:sldId id="264" r:id="rId6"/>
    <p:sldId id="259" r:id="rId7"/>
    <p:sldId id="265" r:id="rId8"/>
    <p:sldId id="266" r:id="rId9"/>
    <p:sldId id="267" r:id="rId10"/>
    <p:sldId id="268" r:id="rId11"/>
    <p:sldId id="269" r:id="rId12"/>
    <p:sldId id="270" r:id="rId13"/>
    <p:sldId id="271" r:id="rId14"/>
    <p:sldId id="272" r:id="rId15"/>
    <p:sldId id="275" r:id="rId16"/>
    <p:sldId id="278" r:id="rId17"/>
    <p:sldId id="279" r:id="rId18"/>
    <p:sldId id="280" r:id="rId19"/>
    <p:sldId id="276" r:id="rId20"/>
    <p:sldId id="274" r:id="rId21"/>
    <p:sldId id="277" r:id="rId22"/>
    <p:sldId id="258" r:id="rId23"/>
    <p:sldId id="273" r:id="rId24"/>
    <p:sldId id="282" r:id="rId25"/>
    <p:sldId id="283" r:id="rId26"/>
    <p:sldId id="281" r:id="rId27"/>
    <p:sldId id="284"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DFBBC3-D48E-4629-B94A-795A793314FB}">
          <p14:sldIdLst>
            <p14:sldId id="256"/>
            <p14:sldId id="264"/>
            <p14:sldId id="259"/>
            <p14:sldId id="265"/>
            <p14:sldId id="266"/>
            <p14:sldId id="267"/>
            <p14:sldId id="268"/>
            <p14:sldId id="269"/>
            <p14:sldId id="270"/>
            <p14:sldId id="271"/>
            <p14:sldId id="272"/>
            <p14:sldId id="275"/>
            <p14:sldId id="278"/>
            <p14:sldId id="279"/>
            <p14:sldId id="280"/>
            <p14:sldId id="276"/>
            <p14:sldId id="274"/>
            <p14:sldId id="277"/>
            <p14:sldId id="258"/>
            <p14:sldId id="273"/>
            <p14:sldId id="282"/>
            <p14:sldId id="283"/>
            <p14:sldId id="281"/>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85" autoAdjust="0"/>
    <p:restoredTop sz="94709"/>
  </p:normalViewPr>
  <p:slideViewPr>
    <p:cSldViewPr snapToGrid="0" snapToObjects="1">
      <p:cViewPr varScale="1">
        <p:scale>
          <a:sx n="70" d="100"/>
          <a:sy n="70" d="100"/>
        </p:scale>
        <p:origin x="87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331898C-5B39-4663-95D5-01DC65204D7F}" type="datetimeFigureOut">
              <a:rPr lang="en-US" smtClean="0"/>
              <a:t>12/4/2017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B0A47BA-1A16-4395-BA2D-D31E7D1B067B}" type="slidenum">
              <a:rPr lang="en-US" smtClean="0"/>
              <a:t>‹#›</a:t>
            </a:fld>
            <a:endParaRPr lang="en-US"/>
          </a:p>
        </p:txBody>
      </p:sp>
    </p:spTree>
    <p:extLst>
      <p:ext uri="{BB962C8B-B14F-4D97-AF65-F5344CB8AC3E}">
        <p14:creationId xmlns:p14="http://schemas.microsoft.com/office/powerpoint/2010/main" val="12606059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ctrTitle"/>
          </p:nvPr>
        </p:nvSpPr>
        <p:spPr>
          <a:xfrm>
            <a:off x="457200" y="1122363"/>
            <a:ext cx="7772400" cy="2387600"/>
          </a:xfrm>
        </p:spPr>
        <p:txBody>
          <a:bodyPr anchor="b"/>
          <a:lstStyle>
            <a:lvl1pPr algn="l">
              <a:defRPr sz="6000"/>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48325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122823-AF0A-8B49-8F81-1F0CD098CE86}"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11" name="Title 1"/>
          <p:cNvSpPr>
            <a:spLocks noGrp="1"/>
          </p:cNvSpPr>
          <p:nvPr>
            <p:ph type="ctrTitle"/>
          </p:nvPr>
        </p:nvSpPr>
        <p:spPr>
          <a:xfrm>
            <a:off x="457200" y="1122363"/>
            <a:ext cx="7772400" cy="2387600"/>
          </a:xfrm>
        </p:spPr>
        <p:txBody>
          <a:bodyPr anchor="b"/>
          <a:lstStyle>
            <a:lvl1pPr algn="l">
              <a:defRPr sz="6000"/>
            </a:lvl1pPr>
          </a:lstStyle>
          <a:p>
            <a:r>
              <a:rPr lang="en-US" dirty="0" smtClean="0"/>
              <a:t>Click to edit Master title style</a:t>
            </a:r>
            <a:endParaRPr lang="en-US" dirty="0"/>
          </a:p>
        </p:txBody>
      </p:sp>
      <p:sp>
        <p:nvSpPr>
          <p:cNvPr id="12"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3407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22823-AF0A-8B49-8F81-1F0CD098CE86}"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611740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5766721"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122823-AF0A-8B49-8F81-1F0CD098CE86}"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48489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15565-90B7-4B48-82A9-E3239121F5E1}"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648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4083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4083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15565-90B7-4B48-82A9-E3239121F5E1}"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1658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13" name="Title 1"/>
          <p:cNvSpPr>
            <a:spLocks noGrp="1"/>
          </p:cNvSpPr>
          <p:nvPr>
            <p:ph type="ctrTitle"/>
          </p:nvPr>
        </p:nvSpPr>
        <p:spPr>
          <a:xfrm>
            <a:off x="457200" y="1122363"/>
            <a:ext cx="7772400" cy="2387600"/>
          </a:xfrm>
        </p:spPr>
        <p:txBody>
          <a:bodyPr anchor="b"/>
          <a:lstStyle>
            <a:lvl1pPr algn="l">
              <a:defRPr sz="6000"/>
            </a:lvl1pPr>
          </a:lstStyle>
          <a:p>
            <a:r>
              <a:rPr lang="en-US" dirty="0" smtClean="0"/>
              <a:t>Click to edit Master title style</a:t>
            </a:r>
            <a:endParaRPr lang="en-US" dirty="0"/>
          </a:p>
        </p:txBody>
      </p:sp>
      <p:sp>
        <p:nvSpPr>
          <p:cNvPr id="14"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0488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90E34-D6B9-C048-9708-6D40DDC11ECC}"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638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3894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3894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90E34-D6B9-C048-9708-6D40DDC11ECC}"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761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EB74A-5FC3-4344-8FF7-EF116739780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9" name="Title 1"/>
          <p:cNvSpPr>
            <a:spLocks noGrp="1"/>
          </p:cNvSpPr>
          <p:nvPr>
            <p:ph type="ctrTitle"/>
          </p:nvPr>
        </p:nvSpPr>
        <p:spPr>
          <a:xfrm>
            <a:off x="457200" y="1122363"/>
            <a:ext cx="7772400" cy="2387600"/>
          </a:xfrm>
        </p:spPr>
        <p:txBody>
          <a:bodyPr anchor="b"/>
          <a:lstStyle>
            <a:lvl1pPr algn="l">
              <a:defRPr sz="6000"/>
            </a:lvl1pPr>
          </a:lstStyle>
          <a:p>
            <a:r>
              <a:rPr lang="en-US" dirty="0" smtClean="0"/>
              <a:t>Click to edit Master title style</a:t>
            </a:r>
            <a:endParaRPr lang="en-US" dirty="0"/>
          </a:p>
        </p:txBody>
      </p:sp>
      <p:sp>
        <p:nvSpPr>
          <p:cNvPr id="10"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13287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EB74A-5FC3-4344-8FF7-EF116739780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1881-8612-0842-B2F9-5029B026B246}" type="slidenum">
              <a:rPr lang="en-US" smtClean="0"/>
              <a:t>‹#›</a:t>
            </a:fld>
            <a:endParaRPr lang="en-US"/>
          </a:p>
        </p:txBody>
      </p:sp>
    </p:spTree>
    <p:extLst>
      <p:ext uri="{BB962C8B-B14F-4D97-AF65-F5344CB8AC3E}">
        <p14:creationId xmlns:p14="http://schemas.microsoft.com/office/powerpoint/2010/main" val="302109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2EB74A-5FC3-4344-8FF7-EF1167397809}"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1881-8612-0842-B2F9-5029B026B246}" type="slidenum">
              <a:rPr lang="en-US" smtClean="0"/>
              <a:t>‹#›</a:t>
            </a:fld>
            <a:endParaRPr lang="en-US"/>
          </a:p>
        </p:txBody>
      </p:sp>
    </p:spTree>
    <p:extLst>
      <p:ext uri="{BB962C8B-B14F-4D97-AF65-F5344CB8AC3E}">
        <p14:creationId xmlns:p14="http://schemas.microsoft.com/office/powerpoint/2010/main" val="2443380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894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15565-90B7-4B48-82A9-E3239121F5E1}" type="datetimeFigureOut">
              <a:rPr lang="en-US" smtClean="0"/>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367487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3704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90E34-D6B9-C048-9708-6D40DDC11ECC}" type="datetimeFigureOut">
              <a:rPr lang="en-US" smtClean="0"/>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532275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5752766" cy="1143000"/>
          </a:xfrm>
          <a:prstGeom prst="rect">
            <a:avLst/>
          </a:prstGeom>
        </p:spPr>
        <p:txBody>
          <a:bodyPr vert="horz" lIns="91440" tIns="45720" rIns="91440" bIns="45720" rtlCol="0" anchor="t">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EB74A-5FC3-4344-8FF7-EF1167397809}" type="datetimeFigureOut">
              <a:rPr lang="en-US" smtClean="0"/>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1881-8612-0842-B2F9-5029B026B246}" type="slidenum">
              <a:rPr lang="en-US" smtClean="0"/>
              <a:t>‹#›</a:t>
            </a:fld>
            <a:endParaRPr lang="en-US"/>
          </a:p>
        </p:txBody>
      </p:sp>
    </p:spTree>
    <p:extLst>
      <p:ext uri="{BB962C8B-B14F-4D97-AF65-F5344CB8AC3E}">
        <p14:creationId xmlns:p14="http://schemas.microsoft.com/office/powerpoint/2010/main" val="38594603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Lst>
  <p:txStyles>
    <p:titleStyle>
      <a:lvl1pPr algn="l" defTabSz="4572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724856" cy="1143000"/>
          </a:xfrm>
          <a:prstGeom prst="rect">
            <a:avLst/>
          </a:prstGeom>
        </p:spPr>
        <p:txBody>
          <a:bodyPr vert="horz" lIns="91440" tIns="45720" rIns="91440" bIns="45720" rtlCol="0" anchor="t">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t"/>
          <a:lstStyle>
            <a:lvl1pPr algn="l">
              <a:lnSpc>
                <a:spcPct val="70000"/>
              </a:lnSpc>
              <a:defRPr sz="1200">
                <a:solidFill>
                  <a:schemeClr val="tx1">
                    <a:tint val="75000"/>
                  </a:schemeClr>
                </a:solidFill>
              </a:defRPr>
            </a:lvl1pPr>
          </a:lstStyle>
          <a:p>
            <a:fld id="{A4122823-AF0A-8B49-8F81-1F0CD098CE86}" type="datetimeFigureOut">
              <a:rPr lang="en-US" smtClean="0"/>
              <a:pPr/>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lnSpc>
                <a:spcPct val="70000"/>
              </a:lnSpc>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t"/>
          <a:lstStyle>
            <a:lvl1pPr algn="r">
              <a:lnSpc>
                <a:spcPct val="70000"/>
              </a:lnSpc>
              <a:defRPr sz="1200">
                <a:solidFill>
                  <a:schemeClr val="tx1">
                    <a:tint val="75000"/>
                  </a:schemeClr>
                </a:solidFill>
              </a:defRPr>
            </a:lvl1pPr>
          </a:lstStyle>
          <a:p>
            <a:fld id="{AD1134D4-A390-EA42-BCF9-97CC83CBB361}" type="slidenum">
              <a:rPr lang="en-US" smtClean="0"/>
              <a:pPr/>
              <a:t>‹#›</a:t>
            </a:fld>
            <a:endParaRPr lang="en-US"/>
          </a:p>
        </p:txBody>
      </p:sp>
    </p:spTree>
    <p:extLst>
      <p:ext uri="{BB962C8B-B14F-4D97-AF65-F5344CB8AC3E}">
        <p14:creationId xmlns:p14="http://schemas.microsoft.com/office/powerpoint/2010/main" val="6195152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2" r:id="rId3"/>
  </p:sldLayoutIdLst>
  <p:txStyles>
    <p:titleStyle>
      <a:lvl1pPr algn="l" defTabSz="4572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laura.reedy@cchmc.org"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mailto:help-opensource@bmi.cchmc.org"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caps.research.cchmc.org/projects" TargetMode="External"/><Relationship Id="rId2" Type="http://schemas.openxmlformats.org/officeDocument/2006/relationships/hyperlink" Target="https://login.research.cchmc.org/project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help-opensource@bmi.cchmc.org"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All you need to know about CCAPS</a:t>
            </a:r>
            <a:endParaRPr lang="en-US" dirty="0"/>
          </a:p>
        </p:txBody>
      </p:sp>
      <p:sp>
        <p:nvSpPr>
          <p:cNvPr id="3" name="Subtitle 2"/>
          <p:cNvSpPr>
            <a:spLocks noGrp="1"/>
          </p:cNvSpPr>
          <p:nvPr>
            <p:ph type="subTitle" idx="1"/>
          </p:nvPr>
        </p:nvSpPr>
        <p:spPr/>
        <p:txBody>
          <a:bodyPr/>
          <a:lstStyle/>
          <a:p>
            <a:r>
              <a:rPr lang="en-US" dirty="0" smtClean="0"/>
              <a:t>CCTST Competition &amp; Awards Program Site</a:t>
            </a:r>
            <a:endParaRPr lang="en-US" dirty="0"/>
          </a:p>
        </p:txBody>
      </p:sp>
    </p:spTree>
    <p:extLst>
      <p:ext uri="{BB962C8B-B14F-4D97-AF65-F5344CB8AC3E}">
        <p14:creationId xmlns:p14="http://schemas.microsoft.com/office/powerpoint/2010/main" val="1230510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Once your account has been linked…</a:t>
            </a:r>
            <a:endParaRPr lang="en-US" dirty="0"/>
          </a:p>
        </p:txBody>
      </p:sp>
      <p:sp>
        <p:nvSpPr>
          <p:cNvPr id="3" name="Content Placeholder 2"/>
          <p:cNvSpPr>
            <a:spLocks noGrp="1"/>
          </p:cNvSpPr>
          <p:nvPr>
            <p:ph idx="1"/>
          </p:nvPr>
        </p:nvSpPr>
        <p:spPr>
          <a:xfrm>
            <a:off x="457200" y="1704488"/>
            <a:ext cx="8229600" cy="4370489"/>
          </a:xfrm>
        </p:spPr>
        <p:txBody>
          <a:bodyPr/>
          <a:lstStyle/>
          <a:p>
            <a:r>
              <a:rPr lang="en-US" dirty="0" smtClean="0"/>
              <a:t>Simply go to the UC login page (as shown on slide </a:t>
            </a:r>
            <a:r>
              <a:rPr lang="en-US" dirty="0" smtClean="0"/>
              <a:t>7)</a:t>
            </a:r>
            <a:endParaRPr lang="en-US" dirty="0" smtClean="0"/>
          </a:p>
          <a:p>
            <a:r>
              <a:rPr lang="en-US" dirty="0" smtClean="0"/>
              <a:t>Enter your 6 + 2 and UC password in the UC login screen</a:t>
            </a:r>
          </a:p>
          <a:p>
            <a:r>
              <a:rPr lang="en-US" dirty="0" smtClean="0"/>
              <a:t>You will be taken directly into CCAPS where you can apply for                     funding opportunities!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5001" y="3985268"/>
            <a:ext cx="2590826" cy="1917211"/>
          </a:xfrm>
          <a:prstGeom prst="rect">
            <a:avLst/>
          </a:prstGeom>
        </p:spPr>
      </p:pic>
    </p:spTree>
    <p:extLst>
      <p:ext uri="{BB962C8B-B14F-4D97-AF65-F5344CB8AC3E}">
        <p14:creationId xmlns:p14="http://schemas.microsoft.com/office/powerpoint/2010/main" val="833746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need to be set up as an administrator for your department,</a:t>
            </a:r>
            <a:endParaRPr lang="en-US" dirty="0"/>
          </a:p>
        </p:txBody>
      </p:sp>
      <p:sp>
        <p:nvSpPr>
          <p:cNvPr id="3" name="Content Placeholder 2"/>
          <p:cNvSpPr>
            <a:spLocks noGrp="1"/>
          </p:cNvSpPr>
          <p:nvPr>
            <p:ph idx="1"/>
          </p:nvPr>
        </p:nvSpPr>
        <p:spPr>
          <a:xfrm>
            <a:off x="457200" y="1897656"/>
            <a:ext cx="8229600" cy="4370489"/>
          </a:xfrm>
        </p:spPr>
        <p:txBody>
          <a:bodyPr>
            <a:normAutofit fontScale="85000" lnSpcReduction="20000"/>
          </a:bodyPr>
          <a:lstStyle/>
          <a:p>
            <a:r>
              <a:rPr lang="en-US" dirty="0" smtClean="0"/>
              <a:t>Please contact Laura Reedy directly at </a:t>
            </a:r>
            <a:r>
              <a:rPr lang="en-US" dirty="0" smtClean="0">
                <a:hlinkClick r:id="rId2"/>
              </a:rPr>
              <a:t>laura.reedy@cchmc.org</a:t>
            </a:r>
            <a:r>
              <a:rPr lang="en-US" dirty="0" smtClean="0"/>
              <a:t> and provide your department name, 6 + 2 username, and M number.</a:t>
            </a:r>
          </a:p>
          <a:p>
            <a:r>
              <a:rPr lang="en-US" dirty="0" smtClean="0"/>
              <a:t>Turnaround time for these requests is typically 1-2 business days, but requests should be made as far in advance as possible to avoid delays in CCAPS access</a:t>
            </a:r>
          </a:p>
          <a:p>
            <a:r>
              <a:rPr lang="en-US" dirty="0" smtClean="0"/>
              <a:t>This access will allow you to run the backend of CCAPS, setting up funding opportunities, changing deadlines, organizing the review process, etc.</a:t>
            </a:r>
            <a:endParaRPr lang="en-US" dirty="0"/>
          </a:p>
        </p:txBody>
      </p:sp>
    </p:spTree>
    <p:extLst>
      <p:ext uri="{BB962C8B-B14F-4D97-AF65-F5344CB8AC3E}">
        <p14:creationId xmlns:p14="http://schemas.microsoft.com/office/powerpoint/2010/main" val="406556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new competitions</a:t>
            </a:r>
            <a:endParaRPr lang="en-US" dirty="0"/>
          </a:p>
        </p:txBody>
      </p:sp>
      <p:sp>
        <p:nvSpPr>
          <p:cNvPr id="3" name="Content Placeholder 2"/>
          <p:cNvSpPr>
            <a:spLocks noGrp="1"/>
          </p:cNvSpPr>
          <p:nvPr>
            <p:ph idx="1"/>
          </p:nvPr>
        </p:nvSpPr>
        <p:spPr>
          <a:xfrm>
            <a:off x="225188" y="1417638"/>
            <a:ext cx="8461612" cy="5114499"/>
          </a:xfrm>
        </p:spPr>
        <p:txBody>
          <a:bodyPr>
            <a:normAutofit/>
          </a:bodyPr>
          <a:lstStyle/>
          <a:p>
            <a:r>
              <a:rPr lang="en-US" dirty="0" smtClean="0"/>
              <a:t>The easiest way to set up a new competition is to use a previous competition that is similar.  </a:t>
            </a:r>
          </a:p>
          <a:p>
            <a:r>
              <a:rPr lang="en-US" dirty="0" smtClean="0"/>
              <a:t>You can do this by going to the Current and Recent Competitions page (Actions</a:t>
            </a:r>
            <a:r>
              <a:rPr lang="en-US" dirty="0" smtClean="0">
                <a:sym typeface="Wingdings" panose="05000000000000000000" pitchFamily="2" charset="2"/>
              </a:rPr>
              <a:t> All Competitions) and opening the competition that is similar to the                                  one you want to                                             create by clicking                                        on its blue title</a:t>
            </a:r>
            <a:endParaRPr lang="en-US" dirty="0"/>
          </a:p>
        </p:txBody>
      </p:sp>
      <p:pic>
        <p:nvPicPr>
          <p:cNvPr id="4" name="Picture 3"/>
          <p:cNvPicPr>
            <a:picLocks noChangeAspect="1"/>
          </p:cNvPicPr>
          <p:nvPr/>
        </p:nvPicPr>
        <p:blipFill>
          <a:blip r:embed="rId2"/>
          <a:stretch>
            <a:fillRect/>
          </a:stretch>
        </p:blipFill>
        <p:spPr>
          <a:xfrm>
            <a:off x="4423296" y="4539137"/>
            <a:ext cx="4263504" cy="1404016"/>
          </a:xfrm>
          <a:prstGeom prst="rect">
            <a:avLst/>
          </a:prstGeom>
          <a:ln>
            <a:solidFill>
              <a:srgbClr val="00B0F0"/>
            </a:solidFill>
          </a:ln>
        </p:spPr>
      </p:pic>
      <p:sp>
        <p:nvSpPr>
          <p:cNvPr id="5" name="Oval 4"/>
          <p:cNvSpPr/>
          <p:nvPr/>
        </p:nvSpPr>
        <p:spPr>
          <a:xfrm>
            <a:off x="5710987" y="4895557"/>
            <a:ext cx="2131752" cy="3657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3630304" y="5261318"/>
            <a:ext cx="2080683" cy="8801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61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03" y="436728"/>
            <a:ext cx="4114798" cy="6127845"/>
          </a:xfrm>
        </p:spPr>
        <p:txBody>
          <a:bodyPr>
            <a:normAutofit fontScale="92500"/>
          </a:bodyPr>
          <a:lstStyle/>
          <a:p>
            <a:r>
              <a:rPr lang="en-US" dirty="0" smtClean="0"/>
              <a:t>Once you have entered the competition page, right click on “Create new competition for sponsor” near bottom of page</a:t>
            </a:r>
          </a:p>
          <a:p>
            <a:r>
              <a:rPr lang="en-US" dirty="0" smtClean="0"/>
              <a:t>Open this as a new window (or new tab), so you can work in the new competition, while using the old </a:t>
            </a:r>
            <a:r>
              <a:rPr lang="en-US" dirty="0" smtClean="0"/>
              <a:t>one as </a:t>
            </a:r>
            <a:r>
              <a:rPr lang="en-US" dirty="0" smtClean="0"/>
              <a:t>a reference</a:t>
            </a:r>
            <a:endParaRPr lang="en-US" dirty="0"/>
          </a:p>
        </p:txBody>
      </p:sp>
      <p:pic>
        <p:nvPicPr>
          <p:cNvPr id="5" name="Picture 4"/>
          <p:cNvPicPr>
            <a:picLocks noChangeAspect="1"/>
          </p:cNvPicPr>
          <p:nvPr/>
        </p:nvPicPr>
        <p:blipFill>
          <a:blip r:embed="rId2"/>
          <a:stretch>
            <a:fillRect/>
          </a:stretch>
        </p:blipFill>
        <p:spPr>
          <a:xfrm>
            <a:off x="4694831" y="558634"/>
            <a:ext cx="3670091" cy="3685820"/>
          </a:xfrm>
          <a:prstGeom prst="rect">
            <a:avLst/>
          </a:prstGeom>
        </p:spPr>
      </p:pic>
      <p:sp>
        <p:nvSpPr>
          <p:cNvPr id="6" name="Oval 5"/>
          <p:cNvSpPr/>
          <p:nvPr/>
        </p:nvSpPr>
        <p:spPr>
          <a:xfrm>
            <a:off x="4571998" y="3072297"/>
            <a:ext cx="3792924" cy="148576"/>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3279693" y="282998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69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0376"/>
            <a:ext cx="9143999" cy="4995081"/>
          </a:xfrm>
        </p:spPr>
        <p:txBody>
          <a:bodyPr>
            <a:normAutofit/>
          </a:bodyPr>
          <a:lstStyle/>
          <a:p>
            <a:r>
              <a:rPr lang="en-US" dirty="0" smtClean="0"/>
              <a:t>In original window, left click on “edit information”</a:t>
            </a:r>
          </a:p>
          <a:p>
            <a:pPr marL="0" indent="0">
              <a:spcBef>
                <a:spcPts val="3600"/>
              </a:spcBef>
              <a:buNone/>
            </a:pPr>
            <a:endParaRPr lang="en-US" dirty="0" smtClean="0"/>
          </a:p>
          <a:p>
            <a:r>
              <a:rPr lang="en-US" dirty="0" smtClean="0"/>
              <a:t>Copy and paste any information (not already shown) that you want reflected </a:t>
            </a:r>
            <a:r>
              <a:rPr lang="en-US" dirty="0"/>
              <a:t>in new competition </a:t>
            </a:r>
            <a:r>
              <a:rPr lang="en-US" dirty="0" smtClean="0"/>
              <a:t>into the new competition page</a:t>
            </a:r>
          </a:p>
          <a:p>
            <a:pPr lvl="1"/>
            <a:r>
              <a:rPr lang="en-US" dirty="0" smtClean="0"/>
              <a:t>You must make the competition name and title different from the previous year.  I typically do this by adding the current year.</a:t>
            </a:r>
            <a:endParaRPr lang="en-US" dirty="0"/>
          </a:p>
        </p:txBody>
      </p:sp>
      <p:pic>
        <p:nvPicPr>
          <p:cNvPr id="4" name="Picture 3"/>
          <p:cNvPicPr>
            <a:picLocks noChangeAspect="1"/>
          </p:cNvPicPr>
          <p:nvPr/>
        </p:nvPicPr>
        <p:blipFill>
          <a:blip r:embed="rId2"/>
          <a:stretch>
            <a:fillRect/>
          </a:stretch>
        </p:blipFill>
        <p:spPr>
          <a:xfrm>
            <a:off x="808915" y="1115937"/>
            <a:ext cx="7942997" cy="702402"/>
          </a:xfrm>
          <a:prstGeom prst="rect">
            <a:avLst/>
          </a:prstGeom>
          <a:ln>
            <a:solidFill>
              <a:schemeClr val="accent1">
                <a:shade val="95000"/>
                <a:satMod val="105000"/>
              </a:schemeClr>
            </a:solidFill>
          </a:ln>
        </p:spPr>
      </p:pic>
      <p:sp>
        <p:nvSpPr>
          <p:cNvPr id="5" name="Oval 4"/>
          <p:cNvSpPr/>
          <p:nvPr/>
        </p:nvSpPr>
        <p:spPr>
          <a:xfrm>
            <a:off x="6557750" y="1201006"/>
            <a:ext cx="914400" cy="23201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10453" y="5242532"/>
            <a:ext cx="4132144" cy="1006352"/>
          </a:xfrm>
          <a:prstGeom prst="rect">
            <a:avLst/>
          </a:prstGeom>
          <a:ln>
            <a:solidFill>
              <a:schemeClr val="accent1">
                <a:shade val="95000"/>
                <a:satMod val="105000"/>
              </a:schemeClr>
            </a:solidFill>
          </a:ln>
        </p:spPr>
      </p:pic>
      <p:sp>
        <p:nvSpPr>
          <p:cNvPr id="7" name="Right Arrow 6"/>
          <p:cNvSpPr/>
          <p:nvPr/>
        </p:nvSpPr>
        <p:spPr>
          <a:xfrm rot="19855207">
            <a:off x="4926845" y="5373668"/>
            <a:ext cx="7122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5711937" y="4596809"/>
            <a:ext cx="2524125" cy="1019175"/>
          </a:xfrm>
          <a:prstGeom prst="rect">
            <a:avLst/>
          </a:prstGeom>
          <a:ln>
            <a:solidFill>
              <a:schemeClr val="accent1">
                <a:shade val="95000"/>
                <a:satMod val="105000"/>
              </a:schemeClr>
            </a:solidFill>
          </a:ln>
        </p:spPr>
      </p:pic>
      <p:sp>
        <p:nvSpPr>
          <p:cNvPr id="9" name="Oval 8"/>
          <p:cNvSpPr/>
          <p:nvPr/>
        </p:nvSpPr>
        <p:spPr>
          <a:xfrm>
            <a:off x="3207224" y="5574215"/>
            <a:ext cx="914400" cy="27295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084394" y="5975928"/>
            <a:ext cx="1611994" cy="2729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5711937" y="4675761"/>
            <a:ext cx="1356560" cy="408222"/>
          </a:xfrm>
          <a:prstGeom prst="rect">
            <a:avLst/>
          </a:prstGeom>
        </p:spPr>
      </p:pic>
      <p:pic>
        <p:nvPicPr>
          <p:cNvPr id="12" name="Picture 11"/>
          <p:cNvPicPr>
            <a:picLocks noChangeAspect="1"/>
          </p:cNvPicPr>
          <p:nvPr/>
        </p:nvPicPr>
        <p:blipFill>
          <a:blip r:embed="rId6"/>
          <a:stretch>
            <a:fillRect/>
          </a:stretch>
        </p:blipFill>
        <p:spPr>
          <a:xfrm>
            <a:off x="5739280" y="5205896"/>
            <a:ext cx="2412761" cy="371888"/>
          </a:xfrm>
          <a:prstGeom prst="rect">
            <a:avLst/>
          </a:prstGeom>
        </p:spPr>
      </p:pic>
    </p:spTree>
    <p:extLst>
      <p:ext uri="{BB962C8B-B14F-4D97-AF65-F5344CB8AC3E}">
        <p14:creationId xmlns:p14="http://schemas.microsoft.com/office/powerpoint/2010/main" val="356234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7672"/>
            <a:ext cx="8229600" cy="5493017"/>
          </a:xfrm>
        </p:spPr>
        <p:txBody>
          <a:bodyPr>
            <a:normAutofit fontScale="92500" lnSpcReduction="10000"/>
          </a:bodyPr>
          <a:lstStyle/>
          <a:p>
            <a:r>
              <a:rPr lang="en-US" dirty="0" smtClean="0"/>
              <a:t>Update any information needed to suit current competition</a:t>
            </a:r>
          </a:p>
          <a:p>
            <a:pPr lvl="1"/>
            <a:r>
              <a:rPr lang="en-US" dirty="0" smtClean="0"/>
              <a:t>This is always going to be the competition dates (open/close dates, review start/end dates) and RFA/RFP (as it will always change to reflect updated deadlines)</a:t>
            </a:r>
          </a:p>
          <a:p>
            <a:pPr lvl="1"/>
            <a:r>
              <a:rPr lang="en-US" dirty="0" smtClean="0"/>
              <a:t>Be cautious to update other information that has changed and/or delete information no longer valid or not included in the current competition</a:t>
            </a:r>
          </a:p>
          <a:p>
            <a:pPr lvl="1"/>
            <a:r>
              <a:rPr lang="en-US" dirty="0" smtClean="0"/>
              <a:t>Once you have completed these steps and checked to make sure the information is as you want it, click “create” at the bottom, and your competition is created!</a:t>
            </a:r>
            <a:endParaRPr lang="en-US" dirty="0"/>
          </a:p>
        </p:txBody>
      </p:sp>
    </p:spTree>
    <p:extLst>
      <p:ext uri="{BB962C8B-B14F-4D97-AF65-F5344CB8AC3E}">
        <p14:creationId xmlns:p14="http://schemas.microsoft.com/office/powerpoint/2010/main" val="46464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725" y="1419575"/>
            <a:ext cx="8386550" cy="5185941"/>
          </a:xfrm>
        </p:spPr>
        <p:txBody>
          <a:bodyPr>
            <a:normAutofit fontScale="85000" lnSpcReduction="10000"/>
          </a:bodyPr>
          <a:lstStyle/>
          <a:p>
            <a:r>
              <a:rPr lang="en-US" dirty="0" smtClean="0"/>
              <a:t>Creating a new competition in this way allows you to use the previous competition as a guide.</a:t>
            </a:r>
          </a:p>
          <a:p>
            <a:r>
              <a:rPr lang="en-US" dirty="0" smtClean="0"/>
              <a:t>This is especially beneficial if you are creating a new cycle or yearly competition for a competition posted on a regular basis.</a:t>
            </a:r>
          </a:p>
          <a:p>
            <a:r>
              <a:rPr lang="en-US" dirty="0" smtClean="0"/>
              <a:t>Be sure to update any dates or linked documents that may have changed from previous competition.</a:t>
            </a:r>
          </a:p>
          <a:p>
            <a:r>
              <a:rPr lang="en-US" dirty="0" smtClean="0"/>
              <a:t>Check you are working in new competition and not old one:</a:t>
            </a:r>
          </a:p>
          <a:p>
            <a:pPr lvl="1"/>
            <a:r>
              <a:rPr lang="en-US" dirty="0" smtClean="0"/>
              <a:t>Look for “editing” before competition name at top</a:t>
            </a:r>
          </a:p>
          <a:p>
            <a:pPr lvl="1"/>
            <a:r>
              <a:rPr lang="en-US" dirty="0" smtClean="0"/>
              <a:t>Look for “create” button at bottom 				         instead of “update”</a:t>
            </a:r>
          </a:p>
          <a:p>
            <a:endParaRPr lang="en-US" dirty="0"/>
          </a:p>
        </p:txBody>
      </p:sp>
      <p:sp>
        <p:nvSpPr>
          <p:cNvPr id="5" name="Title 1"/>
          <p:cNvSpPr>
            <a:spLocks noGrp="1"/>
          </p:cNvSpPr>
          <p:nvPr>
            <p:ph type="title"/>
          </p:nvPr>
        </p:nvSpPr>
        <p:spPr>
          <a:xfrm>
            <a:off x="245661" y="141780"/>
            <a:ext cx="8519614" cy="1143000"/>
          </a:xfrm>
        </p:spPr>
        <p:txBody>
          <a:bodyPr>
            <a:noAutofit/>
          </a:bodyPr>
          <a:lstStyle/>
          <a:p>
            <a:r>
              <a:rPr lang="en-US" sz="4000" dirty="0" smtClean="0"/>
              <a:t>Notes for using previous competition as template:</a:t>
            </a:r>
            <a:endParaRPr lang="en-US" sz="4000" dirty="0"/>
          </a:p>
        </p:txBody>
      </p:sp>
    </p:spTree>
    <p:extLst>
      <p:ext uri="{BB962C8B-B14F-4D97-AF65-F5344CB8AC3E}">
        <p14:creationId xmlns:p14="http://schemas.microsoft.com/office/powerpoint/2010/main" val="293076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25" y="274638"/>
            <a:ext cx="8386549" cy="1143000"/>
          </a:xfrm>
        </p:spPr>
        <p:txBody>
          <a:bodyPr>
            <a:noAutofit/>
          </a:bodyPr>
          <a:lstStyle/>
          <a:p>
            <a:r>
              <a:rPr lang="en-US" sz="4000" dirty="0" smtClean="0"/>
              <a:t>How do I set up a new competition from scratch?</a:t>
            </a:r>
            <a:endParaRPr lang="en-US" sz="4000" dirty="0"/>
          </a:p>
        </p:txBody>
      </p:sp>
      <p:sp>
        <p:nvSpPr>
          <p:cNvPr id="3" name="Content Placeholder 2"/>
          <p:cNvSpPr>
            <a:spLocks noGrp="1"/>
          </p:cNvSpPr>
          <p:nvPr>
            <p:ph idx="1"/>
          </p:nvPr>
        </p:nvSpPr>
        <p:spPr>
          <a:xfrm>
            <a:off x="378725" y="1765352"/>
            <a:ext cx="4376098" cy="4370489"/>
          </a:xfrm>
        </p:spPr>
        <p:txBody>
          <a:bodyPr>
            <a:normAutofit lnSpcReduction="10000"/>
          </a:bodyPr>
          <a:lstStyle/>
          <a:p>
            <a:r>
              <a:rPr lang="en-US" dirty="0" smtClean="0"/>
              <a:t>On the Current and Recent Competitions page (accessible by clicking on “All Competitions” under the Actions dropdown), scroll to the very bottom and               click “New Project”</a:t>
            </a:r>
            <a:endParaRPr lang="en-US" dirty="0"/>
          </a:p>
        </p:txBody>
      </p:sp>
      <p:pic>
        <p:nvPicPr>
          <p:cNvPr id="5" name="Picture 4"/>
          <p:cNvPicPr>
            <a:picLocks noChangeAspect="1"/>
          </p:cNvPicPr>
          <p:nvPr/>
        </p:nvPicPr>
        <p:blipFill>
          <a:blip r:embed="rId2"/>
          <a:stretch>
            <a:fillRect/>
          </a:stretch>
        </p:blipFill>
        <p:spPr>
          <a:xfrm>
            <a:off x="5325691" y="1669817"/>
            <a:ext cx="3332739" cy="4012442"/>
          </a:xfrm>
          <a:prstGeom prst="rect">
            <a:avLst/>
          </a:prstGeom>
          <a:ln>
            <a:solidFill>
              <a:schemeClr val="accent1"/>
            </a:solidFill>
          </a:ln>
        </p:spPr>
      </p:pic>
      <p:sp>
        <p:nvSpPr>
          <p:cNvPr id="6" name="Oval 5"/>
          <p:cNvSpPr/>
          <p:nvPr/>
        </p:nvSpPr>
        <p:spPr>
          <a:xfrm>
            <a:off x="5131556" y="4651548"/>
            <a:ext cx="1241947" cy="42425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9500906">
            <a:off x="4287840" y="505271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878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5109"/>
            <a:ext cx="8229600" cy="5342892"/>
          </a:xfrm>
        </p:spPr>
        <p:txBody>
          <a:bodyPr/>
          <a:lstStyle/>
          <a:p>
            <a:r>
              <a:rPr lang="en-US" dirty="0" smtClean="0"/>
              <a:t>When entering a new competition this way, you will not have information from previous competitions to guide you, but you start with a blank slate and avoid confusion that may be caused by looking at information from another competition.</a:t>
            </a:r>
            <a:endParaRPr lang="en-US" dirty="0"/>
          </a:p>
        </p:txBody>
      </p:sp>
      <p:sp>
        <p:nvSpPr>
          <p:cNvPr id="4" name="Title 1"/>
          <p:cNvSpPr>
            <a:spLocks noGrp="1"/>
          </p:cNvSpPr>
          <p:nvPr>
            <p:ph type="title"/>
          </p:nvPr>
        </p:nvSpPr>
        <p:spPr>
          <a:xfrm>
            <a:off x="245661" y="141780"/>
            <a:ext cx="8519614" cy="1143000"/>
          </a:xfrm>
        </p:spPr>
        <p:txBody>
          <a:bodyPr>
            <a:noAutofit/>
          </a:bodyPr>
          <a:lstStyle/>
          <a:p>
            <a:r>
              <a:rPr lang="en-US" sz="4000" dirty="0" smtClean="0"/>
              <a:t>Notes for creating competition from scratch:</a:t>
            </a:r>
            <a:endParaRPr lang="en-US" sz="4000" dirty="0"/>
          </a:p>
        </p:txBody>
      </p:sp>
    </p:spTree>
    <p:extLst>
      <p:ext uri="{BB962C8B-B14F-4D97-AF65-F5344CB8AC3E}">
        <p14:creationId xmlns:p14="http://schemas.microsoft.com/office/powerpoint/2010/main" val="32034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 use CCAPS in the review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One of the great things about CCAPS is you can involve it as little or as much as you want</a:t>
            </a:r>
          </a:p>
          <a:p>
            <a:pPr lvl="1"/>
            <a:r>
              <a:rPr lang="en-US" dirty="0" smtClean="0"/>
              <a:t>For some grants, administrators simply assign the reviewers grants in CCAPS and the rest of the process is handled manually, outside of CCAPS</a:t>
            </a:r>
          </a:p>
          <a:p>
            <a:pPr lvl="1"/>
            <a:r>
              <a:rPr lang="en-US" dirty="0" smtClean="0"/>
              <a:t>For other grants, administrators run the entire review process (including reviewer collaboration and scoring) through CCAPS</a:t>
            </a:r>
            <a:endParaRPr lang="en-US" dirty="0"/>
          </a:p>
        </p:txBody>
      </p:sp>
    </p:spTree>
    <p:extLst>
      <p:ext uri="{BB962C8B-B14F-4D97-AF65-F5344CB8AC3E}">
        <p14:creationId xmlns:p14="http://schemas.microsoft.com/office/powerpoint/2010/main" val="4202960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39491"/>
            <a:ext cx="7772400" cy="965744"/>
          </a:xfrm>
        </p:spPr>
        <p:txBody>
          <a:bodyPr/>
          <a:lstStyle/>
          <a:p>
            <a:r>
              <a:rPr lang="en-US" dirty="0" smtClean="0"/>
              <a:t>What is CCAPS?</a:t>
            </a:r>
            <a:endParaRPr lang="en-US" dirty="0"/>
          </a:p>
        </p:txBody>
      </p:sp>
      <p:sp>
        <p:nvSpPr>
          <p:cNvPr id="5" name="Subtitle 4"/>
          <p:cNvSpPr>
            <a:spLocks noGrp="1"/>
          </p:cNvSpPr>
          <p:nvPr>
            <p:ph type="subTitle" idx="1"/>
          </p:nvPr>
        </p:nvSpPr>
        <p:spPr>
          <a:xfrm>
            <a:off x="457200" y="1719618"/>
            <a:ext cx="8099946" cy="3903259"/>
          </a:xfrm>
        </p:spPr>
        <p:txBody>
          <a:bodyPr>
            <a:normAutofit lnSpcReduction="10000"/>
          </a:bodyPr>
          <a:lstStyle/>
          <a:p>
            <a:pPr marL="342900" indent="-342900">
              <a:buFont typeface="Arial" panose="020B0604020202020204" pitchFamily="34" charset="0"/>
              <a:buChar char="•"/>
            </a:pPr>
            <a:r>
              <a:rPr lang="en-US" dirty="0" smtClean="0"/>
              <a:t>CCAPS is a program designed at Northwestern University to display funding opportunities and allow applicants to apply</a:t>
            </a:r>
          </a:p>
          <a:p>
            <a:pPr marL="342900" indent="-342900">
              <a:buFont typeface="Arial" panose="020B0604020202020204" pitchFamily="34" charset="0"/>
              <a:buChar char="•"/>
            </a:pPr>
            <a:r>
              <a:rPr lang="en-US" dirty="0" smtClean="0"/>
              <a:t>Because it was developed at Northwestern, some of the lingo and options are based on their operations and are specific to them (we don’t use these, or we use them differently—I can show you how </a:t>
            </a:r>
            <a:r>
              <a:rPr lang="en-US" dirty="0" smtClean="0">
                <a:sym typeface="Wingdings" panose="05000000000000000000" pitchFamily="2" charset="2"/>
              </a:rPr>
              <a:t>)</a:t>
            </a:r>
            <a:endParaRPr lang="en-US" dirty="0"/>
          </a:p>
          <a:p>
            <a:pPr marL="342900" indent="-342900">
              <a:buFont typeface="Arial" panose="020B0604020202020204" pitchFamily="34" charset="0"/>
              <a:buChar char="•"/>
            </a:pPr>
            <a:r>
              <a:rPr lang="en-US" dirty="0" smtClean="0"/>
              <a:t>CCAPS also allows administrators to run the backend of the grant award process—from controlling what fields are required for applications to running the review process</a:t>
            </a:r>
            <a:endParaRPr lang="en-US" dirty="0"/>
          </a:p>
        </p:txBody>
      </p:sp>
    </p:spTree>
    <p:extLst>
      <p:ext uri="{BB962C8B-B14F-4D97-AF65-F5344CB8AC3E}">
        <p14:creationId xmlns:p14="http://schemas.microsoft.com/office/powerpoint/2010/main" val="3403128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Reviewers</a:t>
            </a:r>
            <a:endParaRPr lang="en-US" dirty="0"/>
          </a:p>
        </p:txBody>
      </p:sp>
      <p:sp>
        <p:nvSpPr>
          <p:cNvPr id="3" name="Content Placeholder 2"/>
          <p:cNvSpPr>
            <a:spLocks noGrp="1"/>
          </p:cNvSpPr>
          <p:nvPr>
            <p:ph idx="1"/>
          </p:nvPr>
        </p:nvSpPr>
        <p:spPr/>
        <p:txBody>
          <a:bodyPr/>
          <a:lstStyle/>
          <a:p>
            <a:r>
              <a:rPr lang="en-US" dirty="0" smtClean="0"/>
              <a:t>Once the application deadline has passed and you are ready to assign reviewers, go into the competition that you want to assign reviewers for (click on </a:t>
            </a:r>
            <a:r>
              <a:rPr lang="en-US" dirty="0" smtClean="0"/>
              <a:t>the </a:t>
            </a:r>
            <a:r>
              <a:rPr lang="en-US" dirty="0" smtClean="0"/>
              <a:t>blue </a:t>
            </a:r>
            <a:r>
              <a:rPr lang="en-US" dirty="0" smtClean="0"/>
              <a:t>title)</a:t>
            </a:r>
          </a:p>
          <a:p>
            <a:endParaRPr lang="en-US" dirty="0"/>
          </a:p>
          <a:p>
            <a:endParaRPr lang="en-US" dirty="0"/>
          </a:p>
        </p:txBody>
      </p:sp>
      <p:pic>
        <p:nvPicPr>
          <p:cNvPr id="4" name="Picture 3"/>
          <p:cNvPicPr>
            <a:picLocks noChangeAspect="1"/>
          </p:cNvPicPr>
          <p:nvPr/>
        </p:nvPicPr>
        <p:blipFill>
          <a:blip r:embed="rId2"/>
          <a:stretch>
            <a:fillRect/>
          </a:stretch>
        </p:blipFill>
        <p:spPr>
          <a:xfrm>
            <a:off x="2935689" y="4397713"/>
            <a:ext cx="4263504" cy="1404016"/>
          </a:xfrm>
          <a:prstGeom prst="rect">
            <a:avLst/>
          </a:prstGeom>
          <a:ln>
            <a:solidFill>
              <a:srgbClr val="00B0F0"/>
            </a:solidFill>
          </a:ln>
        </p:spPr>
      </p:pic>
      <p:sp>
        <p:nvSpPr>
          <p:cNvPr id="5" name="Oval 4"/>
          <p:cNvSpPr/>
          <p:nvPr/>
        </p:nvSpPr>
        <p:spPr>
          <a:xfrm>
            <a:off x="4247226" y="4733961"/>
            <a:ext cx="2131752" cy="3657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5990055" y="3654672"/>
            <a:ext cx="1598062" cy="11481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09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Obtain CCAPS User Names for Reviewers</a:t>
            </a:r>
            <a:endParaRPr lang="en-US" dirty="0"/>
          </a:p>
        </p:txBody>
      </p:sp>
      <p:sp>
        <p:nvSpPr>
          <p:cNvPr id="3" name="Content Placeholder 2"/>
          <p:cNvSpPr>
            <a:spLocks noGrp="1"/>
          </p:cNvSpPr>
          <p:nvPr>
            <p:ph idx="1"/>
          </p:nvPr>
        </p:nvSpPr>
        <p:spPr/>
        <p:txBody>
          <a:bodyPr>
            <a:normAutofit fontScale="92500"/>
          </a:bodyPr>
          <a:lstStyle/>
          <a:p>
            <a:r>
              <a:rPr lang="en-US" dirty="0" smtClean="0"/>
              <a:t>If a reviewer is already in CCAPS, try looking them up in the existing database of users.</a:t>
            </a:r>
          </a:p>
          <a:p>
            <a:r>
              <a:rPr lang="en-US" dirty="0" smtClean="0"/>
              <a:t>If you cannot locate the user, or the user does not have a CCAPS account, contact </a:t>
            </a:r>
            <a:r>
              <a:rPr lang="en-US" u="sng" dirty="0" smtClean="0">
                <a:hlinkClick r:id="rId2"/>
              </a:rPr>
              <a:t>help-opensource@bmi.cchmc.org</a:t>
            </a:r>
            <a:r>
              <a:rPr lang="en-US" dirty="0"/>
              <a:t> </a:t>
            </a:r>
            <a:r>
              <a:rPr lang="en-US" dirty="0" smtClean="0"/>
              <a:t>to ensure the user is not already in CCAPS or to have a CCAPS account setup for them (in order to have a user entered into CCAPS, you will need their 6+2 and M number).</a:t>
            </a:r>
            <a:endParaRPr lang="en-US" dirty="0"/>
          </a:p>
        </p:txBody>
      </p:sp>
    </p:spTree>
    <p:extLst>
      <p:ext uri="{BB962C8B-B14F-4D97-AF65-F5344CB8AC3E}">
        <p14:creationId xmlns:p14="http://schemas.microsoft.com/office/powerpoint/2010/main" val="1689527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reviewers to specific grant</a:t>
            </a:r>
            <a:endParaRPr lang="en-US" dirty="0"/>
          </a:p>
        </p:txBody>
      </p:sp>
      <p:sp>
        <p:nvSpPr>
          <p:cNvPr id="3" name="Content Placeholder 2"/>
          <p:cNvSpPr>
            <a:spLocks noGrp="1"/>
          </p:cNvSpPr>
          <p:nvPr>
            <p:ph idx="1"/>
          </p:nvPr>
        </p:nvSpPr>
        <p:spPr>
          <a:xfrm>
            <a:off x="457200" y="1136176"/>
            <a:ext cx="8229600" cy="1224887"/>
          </a:xfrm>
        </p:spPr>
        <p:txBody>
          <a:bodyPr>
            <a:normAutofit/>
          </a:bodyPr>
          <a:lstStyle/>
          <a:p>
            <a:r>
              <a:rPr lang="en-US" dirty="0" smtClean="0"/>
              <a:t>If a reviewer has a username, you can immediately add them as a reviewer.</a:t>
            </a:r>
          </a:p>
        </p:txBody>
      </p:sp>
      <p:sp>
        <p:nvSpPr>
          <p:cNvPr id="5" name="TextBox 4"/>
          <p:cNvSpPr txBox="1"/>
          <p:nvPr/>
        </p:nvSpPr>
        <p:spPr>
          <a:xfrm>
            <a:off x="454713" y="2028012"/>
            <a:ext cx="8523026" cy="2339102"/>
          </a:xfrm>
          <a:prstGeom prst="rect">
            <a:avLst/>
          </a:prstGeom>
          <a:noFill/>
        </p:spPr>
        <p:txBody>
          <a:bodyPr wrap="square" rtlCol="0">
            <a:spAutoFit/>
          </a:bodyPr>
          <a:lstStyle/>
          <a:p>
            <a:pPr marL="285750" indent="-285750">
              <a:buFont typeface="Arial" panose="020B0604020202020204" pitchFamily="34" charset="0"/>
              <a:buChar char="•"/>
            </a:pPr>
            <a:r>
              <a:rPr lang="en-US" sz="3200" dirty="0"/>
              <a:t>To do this, simply type their CCAPS user name in the box shown at the bottom of the reviewers screen and click “add reviewers.”  </a:t>
            </a:r>
            <a:r>
              <a:rPr lang="en-US" sz="3200" dirty="0" smtClean="0"/>
              <a:t>					</a:t>
            </a:r>
            <a:endParaRPr lang="en-US" sz="3200" dirty="0"/>
          </a:p>
          <a:p>
            <a:endParaRPr lang="en-US" dirty="0"/>
          </a:p>
        </p:txBody>
      </p:sp>
      <p:pic>
        <p:nvPicPr>
          <p:cNvPr id="6" name="Picture 5"/>
          <p:cNvPicPr>
            <a:picLocks noChangeAspect="1"/>
          </p:cNvPicPr>
          <p:nvPr/>
        </p:nvPicPr>
        <p:blipFill>
          <a:blip r:embed="rId2"/>
          <a:stretch>
            <a:fillRect/>
          </a:stretch>
        </p:blipFill>
        <p:spPr>
          <a:xfrm>
            <a:off x="4846877" y="3767550"/>
            <a:ext cx="4024796" cy="2202760"/>
          </a:xfrm>
          <a:prstGeom prst="rect">
            <a:avLst/>
          </a:prstGeom>
        </p:spPr>
      </p:pic>
      <p:sp>
        <p:nvSpPr>
          <p:cNvPr id="7" name="TextBox 6"/>
          <p:cNvSpPr txBox="1"/>
          <p:nvPr/>
        </p:nvSpPr>
        <p:spPr>
          <a:xfrm>
            <a:off x="430127" y="3631208"/>
            <a:ext cx="4286099"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t>You can add multiple </a:t>
            </a:r>
            <a:r>
              <a:rPr lang="en-US" sz="3200" dirty="0" smtClean="0"/>
              <a:t>reviewers </a:t>
            </a:r>
            <a:r>
              <a:rPr lang="en-US" sz="3200" dirty="0"/>
              <a:t>at </a:t>
            </a:r>
            <a:r>
              <a:rPr lang="en-US" sz="3200" dirty="0" smtClean="0"/>
              <a:t>once by entering their </a:t>
            </a:r>
            <a:r>
              <a:rPr lang="en-US" sz="3200" dirty="0"/>
              <a:t>usernames </a:t>
            </a:r>
            <a:r>
              <a:rPr lang="en-US" sz="3200" dirty="0" smtClean="0"/>
              <a:t>separated </a:t>
            </a:r>
            <a:r>
              <a:rPr lang="en-US" sz="3200" dirty="0"/>
              <a:t>by commas or spaces.</a:t>
            </a:r>
          </a:p>
        </p:txBody>
      </p:sp>
    </p:spTree>
    <p:extLst>
      <p:ext uri="{BB962C8B-B14F-4D97-AF65-F5344CB8AC3E}">
        <p14:creationId xmlns:p14="http://schemas.microsoft.com/office/powerpoint/2010/main" val="2424954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640080"/>
            <a:ext cx="8611738" cy="1143000"/>
          </a:xfrm>
        </p:spPr>
        <p:txBody>
          <a:bodyPr>
            <a:noAutofit/>
          </a:bodyPr>
          <a:lstStyle/>
          <a:p>
            <a:r>
              <a:rPr lang="en-US" sz="3800" dirty="0" smtClean="0"/>
              <a:t>Click and Drag Proposals to Reviewers</a:t>
            </a:r>
            <a:endParaRPr lang="en-US" sz="3800" dirty="0"/>
          </a:p>
        </p:txBody>
      </p:sp>
      <p:sp>
        <p:nvSpPr>
          <p:cNvPr id="3" name="Content Placeholder 2"/>
          <p:cNvSpPr>
            <a:spLocks noGrp="1"/>
          </p:cNvSpPr>
          <p:nvPr>
            <p:ph idx="1"/>
          </p:nvPr>
        </p:nvSpPr>
        <p:spPr>
          <a:xfrm>
            <a:off x="492369" y="1600200"/>
            <a:ext cx="8229600" cy="4660504"/>
          </a:xfrm>
        </p:spPr>
        <p:txBody>
          <a:bodyPr/>
          <a:lstStyle/>
          <a:p>
            <a:r>
              <a:rPr lang="en-US" dirty="0" smtClean="0"/>
              <a:t>Once you have added the reviewers, simply click and drag the proposal names on the right side of the screen to the reviewers you would like to assign them to on the left.</a:t>
            </a:r>
          </a:p>
          <a:p>
            <a:r>
              <a:rPr lang="en-US" dirty="0" smtClean="0"/>
              <a:t>The proposal will then appear in the “assigned” box for the reviewer they are assigned to</a:t>
            </a:r>
            <a:endParaRPr lang="en-US" dirty="0"/>
          </a:p>
        </p:txBody>
      </p:sp>
    </p:spTree>
    <p:extLst>
      <p:ext uri="{BB962C8B-B14F-4D97-AF65-F5344CB8AC3E}">
        <p14:creationId xmlns:p14="http://schemas.microsoft.com/office/powerpoint/2010/main" val="3587355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 one review to self, send link to reviewers	</a:t>
            </a:r>
            <a:endParaRPr lang="en-US" dirty="0"/>
          </a:p>
        </p:txBody>
      </p:sp>
      <p:sp>
        <p:nvSpPr>
          <p:cNvPr id="3" name="Content Placeholder 2"/>
          <p:cNvSpPr>
            <a:spLocks noGrp="1"/>
          </p:cNvSpPr>
          <p:nvPr>
            <p:ph idx="1"/>
          </p:nvPr>
        </p:nvSpPr>
        <p:spPr>
          <a:xfrm>
            <a:off x="457200" y="1600200"/>
            <a:ext cx="8229600" cy="5073555"/>
          </a:xfrm>
        </p:spPr>
        <p:txBody>
          <a:bodyPr>
            <a:normAutofit lnSpcReduction="10000"/>
          </a:bodyPr>
          <a:lstStyle/>
          <a:p>
            <a:r>
              <a:rPr lang="en-US" dirty="0" smtClean="0"/>
              <a:t>In order to generate a link that you can send to your reviewers, assign one of the proposals to yourself.</a:t>
            </a:r>
          </a:p>
          <a:p>
            <a:r>
              <a:rPr lang="en-US" dirty="0" smtClean="0"/>
              <a:t>From the “actions” menu at the top, select “assigned reviews with files.”</a:t>
            </a:r>
          </a:p>
          <a:p>
            <a:r>
              <a:rPr lang="en-US" dirty="0" smtClean="0"/>
              <a:t>The link that appears in the status bar will take any CCAPS user to those proposals assigned to them within the selected funding opportunity.  Simply copy this and send to reviewers.</a:t>
            </a:r>
            <a:endParaRPr lang="en-US" dirty="0"/>
          </a:p>
        </p:txBody>
      </p:sp>
    </p:spTree>
    <p:extLst>
      <p:ext uri="{BB962C8B-B14F-4D97-AF65-F5344CB8AC3E}">
        <p14:creationId xmlns:p14="http://schemas.microsoft.com/office/powerpoint/2010/main" val="363399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my department use CCAPS?</a:t>
            </a:r>
            <a:endParaRPr lang="en-US" dirty="0"/>
          </a:p>
        </p:txBody>
      </p:sp>
      <p:sp>
        <p:nvSpPr>
          <p:cNvPr id="3" name="Content Placeholder 2"/>
          <p:cNvSpPr>
            <a:spLocks noGrp="1"/>
          </p:cNvSpPr>
          <p:nvPr>
            <p:ph idx="1"/>
          </p:nvPr>
        </p:nvSpPr>
        <p:spPr/>
        <p:txBody>
          <a:bodyPr>
            <a:normAutofit lnSpcReduction="10000"/>
          </a:bodyPr>
          <a:lstStyle/>
          <a:p>
            <a:r>
              <a:rPr lang="en-US" dirty="0" smtClean="0"/>
              <a:t>Great question!  You can use CCCAPS in a variety of ways, including:</a:t>
            </a:r>
          </a:p>
          <a:p>
            <a:pPr lvl="1"/>
            <a:r>
              <a:rPr lang="en-US" dirty="0" smtClean="0"/>
              <a:t>Presenting funding opportunities, so interested parties know what is available</a:t>
            </a:r>
          </a:p>
          <a:p>
            <a:pPr lvl="1"/>
            <a:r>
              <a:rPr lang="en-US" dirty="0" smtClean="0"/>
              <a:t>To gather LOIs for a funding opportunity</a:t>
            </a:r>
          </a:p>
          <a:p>
            <a:pPr lvl="1"/>
            <a:r>
              <a:rPr lang="en-US" dirty="0" smtClean="0"/>
              <a:t>To gather applications for a funding opportunity</a:t>
            </a:r>
          </a:p>
          <a:p>
            <a:pPr lvl="1"/>
            <a:r>
              <a:rPr lang="en-US" dirty="0" smtClean="0"/>
              <a:t>To manage the review process (see slides </a:t>
            </a:r>
            <a:r>
              <a:rPr lang="en-US" dirty="0" smtClean="0"/>
              <a:t>??</a:t>
            </a:r>
            <a:r>
              <a:rPr lang="en-US" dirty="0" smtClean="0"/>
              <a:t>-?? </a:t>
            </a:r>
            <a:r>
              <a:rPr lang="en-US" dirty="0"/>
              <a:t>f</a:t>
            </a:r>
            <a:r>
              <a:rPr lang="en-US" dirty="0" smtClean="0"/>
              <a:t>or detailed instructions)</a:t>
            </a:r>
            <a:endParaRPr lang="en-US" dirty="0"/>
          </a:p>
        </p:txBody>
      </p:sp>
    </p:spTree>
    <p:extLst>
      <p:ext uri="{BB962C8B-B14F-4D97-AF65-F5344CB8AC3E}">
        <p14:creationId xmlns:p14="http://schemas.microsoft.com/office/powerpoint/2010/main" val="164623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How do I get started?</a:t>
            </a:r>
            <a:endParaRPr lang="en-US" sz="5400" dirty="0"/>
          </a:p>
        </p:txBody>
      </p:sp>
      <p:sp>
        <p:nvSpPr>
          <p:cNvPr id="3" name="Content Placeholder 2"/>
          <p:cNvSpPr>
            <a:spLocks noGrp="1"/>
          </p:cNvSpPr>
          <p:nvPr>
            <p:ph idx="1"/>
          </p:nvPr>
        </p:nvSpPr>
        <p:spPr/>
        <p:txBody>
          <a:bodyPr>
            <a:normAutofit/>
          </a:bodyPr>
          <a:lstStyle/>
          <a:p>
            <a:r>
              <a:rPr lang="en-US" dirty="0" smtClean="0"/>
              <a:t>The first step for anyone using CCAPS is to either have a CCHMC login or have their UC login linked to the Cincinnati Children’s Research Network</a:t>
            </a:r>
          </a:p>
          <a:p>
            <a:pPr lvl="1"/>
            <a:r>
              <a:rPr lang="en-US" dirty="0" smtClean="0"/>
              <a:t>This all starts </a:t>
            </a:r>
            <a:r>
              <a:rPr lang="en-US" dirty="0" smtClean="0">
                <a:hlinkClick r:id="rId2"/>
              </a:rPr>
              <a:t>here</a:t>
            </a:r>
            <a:r>
              <a:rPr lang="en-US" dirty="0" smtClean="0"/>
              <a:t>—on the Cincinnati Children’s Research Network login page</a:t>
            </a:r>
          </a:p>
          <a:p>
            <a:pPr lvl="1"/>
            <a:r>
              <a:rPr lang="en-US" dirty="0" smtClean="0"/>
              <a:t>You can access this page by clicking the link above </a:t>
            </a:r>
            <a:r>
              <a:rPr lang="en-US" dirty="0"/>
              <a:t>or going to </a:t>
            </a:r>
            <a:r>
              <a:rPr lang="en-US" dirty="0">
                <a:hlinkClick r:id="rId3"/>
              </a:rPr>
              <a:t>https://</a:t>
            </a:r>
            <a:r>
              <a:rPr lang="en-US" dirty="0" smtClean="0">
                <a:hlinkClick r:id="rId3"/>
              </a:rPr>
              <a:t>ccaps.research.cchmc.org/projects</a:t>
            </a:r>
            <a:endParaRPr lang="en-US" dirty="0"/>
          </a:p>
        </p:txBody>
      </p:sp>
    </p:spTree>
    <p:extLst>
      <p:ext uri="{BB962C8B-B14F-4D97-AF65-F5344CB8AC3E}">
        <p14:creationId xmlns:p14="http://schemas.microsoft.com/office/powerpoint/2010/main" val="307418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you are on the site…</a:t>
            </a:r>
            <a:endParaRPr lang="en-US" dirty="0"/>
          </a:p>
        </p:txBody>
      </p:sp>
      <p:sp>
        <p:nvSpPr>
          <p:cNvPr id="3" name="Content Placeholder 2"/>
          <p:cNvSpPr>
            <a:spLocks noGrp="1"/>
          </p:cNvSpPr>
          <p:nvPr>
            <p:ph idx="1"/>
          </p:nvPr>
        </p:nvSpPr>
        <p:spPr>
          <a:xfrm>
            <a:off x="457200" y="1600200"/>
            <a:ext cx="4101152" cy="4370489"/>
          </a:xfrm>
        </p:spPr>
        <p:txBody>
          <a:bodyPr/>
          <a:lstStyle/>
          <a:p>
            <a:r>
              <a:rPr lang="en-US" dirty="0" smtClean="0"/>
              <a:t>If you are a Children’s employee, or have a Children’s login, you simply enter that information and click “submit” to enter the site</a:t>
            </a:r>
          </a:p>
          <a:p>
            <a:pPr marL="0" indent="0">
              <a:buNone/>
            </a:pPr>
            <a:endParaRPr lang="en-US" dirty="0"/>
          </a:p>
        </p:txBody>
      </p:sp>
      <p:pic>
        <p:nvPicPr>
          <p:cNvPr id="4" name="Picture 3"/>
          <p:cNvPicPr>
            <a:picLocks noChangeAspect="1"/>
          </p:cNvPicPr>
          <p:nvPr/>
        </p:nvPicPr>
        <p:blipFill>
          <a:blip r:embed="rId2"/>
          <a:stretch>
            <a:fillRect/>
          </a:stretch>
        </p:blipFill>
        <p:spPr>
          <a:xfrm>
            <a:off x="4990441" y="1982338"/>
            <a:ext cx="3434705" cy="2991703"/>
          </a:xfrm>
          <a:prstGeom prst="rect">
            <a:avLst/>
          </a:prstGeom>
          <a:ln>
            <a:solidFill>
              <a:srgbClr val="0070C0"/>
            </a:solidFill>
          </a:ln>
        </p:spPr>
      </p:pic>
      <p:sp>
        <p:nvSpPr>
          <p:cNvPr id="5" name="Oval 4"/>
          <p:cNvSpPr/>
          <p:nvPr/>
        </p:nvSpPr>
        <p:spPr>
          <a:xfrm>
            <a:off x="5274778" y="4059641"/>
            <a:ext cx="2866030" cy="914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07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if you are a UC employee…</a:t>
            </a:r>
            <a:endParaRPr lang="en-US" dirty="0"/>
          </a:p>
        </p:txBody>
      </p:sp>
      <p:sp>
        <p:nvSpPr>
          <p:cNvPr id="3" name="Content Placeholder 2"/>
          <p:cNvSpPr>
            <a:spLocks noGrp="1"/>
          </p:cNvSpPr>
          <p:nvPr>
            <p:ph idx="1"/>
          </p:nvPr>
        </p:nvSpPr>
        <p:spPr/>
        <p:txBody>
          <a:bodyPr>
            <a:normAutofit lnSpcReduction="10000"/>
          </a:bodyPr>
          <a:lstStyle/>
          <a:p>
            <a:r>
              <a:rPr lang="en-US" dirty="0" smtClean="0"/>
              <a:t>You will need to have your UC login linked to the Research Network.</a:t>
            </a:r>
          </a:p>
          <a:p>
            <a:pPr lvl="1"/>
            <a:r>
              <a:rPr lang="en-US" dirty="0" smtClean="0"/>
              <a:t>This is a simple process, but should be completed well ahead of the application deadline, as it can take time, especially during busy periods</a:t>
            </a:r>
          </a:p>
          <a:p>
            <a:pPr lvl="1"/>
            <a:r>
              <a:rPr lang="en-US" dirty="0" smtClean="0"/>
              <a:t>You should start the process by clicking on the UC Login link at the bottom of the Research Network login screen (shown on next slide)</a:t>
            </a:r>
            <a:endParaRPr lang="en-US" dirty="0"/>
          </a:p>
        </p:txBody>
      </p:sp>
    </p:spTree>
    <p:extLst>
      <p:ext uri="{BB962C8B-B14F-4D97-AF65-F5344CB8AC3E}">
        <p14:creationId xmlns:p14="http://schemas.microsoft.com/office/powerpoint/2010/main" val="352757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94089" y="876869"/>
            <a:ext cx="4126519" cy="4370388"/>
          </a:xfrm>
          <a:prstGeom prst="rect">
            <a:avLst/>
          </a:prstGeom>
        </p:spPr>
      </p:pic>
      <p:sp>
        <p:nvSpPr>
          <p:cNvPr id="6" name="Left Arrow 5"/>
          <p:cNvSpPr/>
          <p:nvPr/>
        </p:nvSpPr>
        <p:spPr>
          <a:xfrm>
            <a:off x="3955056" y="4461832"/>
            <a:ext cx="978408" cy="48463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162414" y="4235986"/>
            <a:ext cx="2919161"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here to go to UC user login screen</a:t>
            </a:r>
            <a:endParaRPr lang="en-US" dirty="0"/>
          </a:p>
        </p:txBody>
      </p:sp>
    </p:spTree>
    <p:extLst>
      <p:ext uri="{BB962C8B-B14F-4D97-AF65-F5344CB8AC3E}">
        <p14:creationId xmlns:p14="http://schemas.microsoft.com/office/powerpoint/2010/main" val="218394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26"/>
            <a:ext cx="8229600" cy="1143000"/>
          </a:xfrm>
        </p:spPr>
        <p:txBody>
          <a:bodyPr/>
          <a:lstStyle/>
          <a:p>
            <a:r>
              <a:rPr lang="en-US" dirty="0" smtClean="0"/>
              <a:t>You will be taken to this screen</a:t>
            </a:r>
            <a:endParaRPr lang="en-US" dirty="0"/>
          </a:p>
        </p:txBody>
      </p:sp>
      <p:pic>
        <p:nvPicPr>
          <p:cNvPr id="4" name="Picture 3"/>
          <p:cNvPicPr>
            <a:picLocks noChangeAspect="1"/>
          </p:cNvPicPr>
          <p:nvPr/>
        </p:nvPicPr>
        <p:blipFill>
          <a:blip r:embed="rId2"/>
          <a:stretch>
            <a:fillRect/>
          </a:stretch>
        </p:blipFill>
        <p:spPr>
          <a:xfrm>
            <a:off x="3000375" y="2029455"/>
            <a:ext cx="5686425" cy="3019425"/>
          </a:xfrm>
          <a:prstGeom prst="rect">
            <a:avLst/>
          </a:prstGeom>
        </p:spPr>
      </p:pic>
      <p:sp>
        <p:nvSpPr>
          <p:cNvPr id="5" name="Rounded Rectangle 4"/>
          <p:cNvSpPr/>
          <p:nvPr/>
        </p:nvSpPr>
        <p:spPr>
          <a:xfrm>
            <a:off x="457200" y="2960781"/>
            <a:ext cx="2115238" cy="11567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Enter your 6 + 2 username and UC password, click Log In</a:t>
            </a:r>
            <a:endParaRPr lang="en-US" dirty="0"/>
          </a:p>
        </p:txBody>
      </p:sp>
    </p:spTree>
    <p:extLst>
      <p:ext uri="{BB962C8B-B14F-4D97-AF65-F5344CB8AC3E}">
        <p14:creationId xmlns:p14="http://schemas.microsoft.com/office/powerpoint/2010/main" val="41818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this is your first time entering the site with your UC username,</a:t>
            </a:r>
            <a:endParaRPr lang="en-US" dirty="0"/>
          </a:p>
        </p:txBody>
      </p:sp>
      <p:sp>
        <p:nvSpPr>
          <p:cNvPr id="3" name="Content Placeholder 2"/>
          <p:cNvSpPr>
            <a:spLocks noGrp="1"/>
          </p:cNvSpPr>
          <p:nvPr>
            <p:ph idx="1"/>
          </p:nvPr>
        </p:nvSpPr>
        <p:spPr>
          <a:xfrm>
            <a:off x="191070" y="1820537"/>
            <a:ext cx="4421873" cy="4689446"/>
          </a:xfrm>
        </p:spPr>
        <p:txBody>
          <a:bodyPr>
            <a:normAutofit fontScale="92500"/>
          </a:bodyPr>
          <a:lstStyle/>
          <a:p>
            <a:r>
              <a:rPr lang="en-US" sz="2800" dirty="0" smtClean="0"/>
              <a:t>You will be taken to the       screen shown here</a:t>
            </a:r>
          </a:p>
          <a:p>
            <a:r>
              <a:rPr lang="en-US" sz="2800" dirty="0" smtClean="0"/>
              <a:t>Fill out the form to request that your UC login be linked to the Children’s Research Network</a:t>
            </a:r>
          </a:p>
          <a:p>
            <a:r>
              <a:rPr lang="en-US" sz="2800" dirty="0" smtClean="0"/>
              <a:t>If your request is urgent, please reach out to </a:t>
            </a:r>
            <a:r>
              <a:rPr lang="en-US" sz="2800" u="sng" dirty="0" smtClean="0">
                <a:hlinkClick r:id="rId2"/>
              </a:rPr>
              <a:t>help-opensource@bmi.cchmc.org</a:t>
            </a:r>
            <a:r>
              <a:rPr lang="en-US" sz="2400" dirty="0" smtClean="0"/>
              <a:t> </a:t>
            </a:r>
            <a:r>
              <a:rPr lang="en-US" sz="2800" dirty="0" smtClean="0"/>
              <a:t>and </a:t>
            </a:r>
            <a:r>
              <a:rPr lang="en-US" sz="2800" dirty="0" smtClean="0"/>
              <a:t>provide your 6+2 and M number.  </a:t>
            </a:r>
            <a:endParaRPr lang="en-US" sz="2800" dirty="0"/>
          </a:p>
        </p:txBody>
      </p:sp>
      <p:sp>
        <p:nvSpPr>
          <p:cNvPr id="4" name="Right Arrow 3"/>
          <p:cNvSpPr/>
          <p:nvPr/>
        </p:nvSpPr>
        <p:spPr>
          <a:xfrm>
            <a:off x="3939576" y="218298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5214102" y="1820536"/>
            <a:ext cx="3582093" cy="3570329"/>
          </a:xfrm>
          <a:prstGeom prst="rect">
            <a:avLst/>
          </a:prstGeom>
          <a:noFill/>
          <a:ln>
            <a:solidFill>
              <a:srgbClr val="0070C0"/>
            </a:solidFill>
          </a:ln>
        </p:spPr>
      </p:pic>
    </p:spTree>
    <p:extLst>
      <p:ext uri="{BB962C8B-B14F-4D97-AF65-F5344CB8AC3E}">
        <p14:creationId xmlns:p14="http://schemas.microsoft.com/office/powerpoint/2010/main" val="3093210144"/>
      </p:ext>
    </p:extLst>
  </p:cSld>
  <p:clrMapOvr>
    <a:masterClrMapping/>
  </p:clrMapOvr>
</p:sld>
</file>

<file path=ppt/theme/theme1.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Rule_4_3_Teal.potx</Template>
  <TotalTime>4024</TotalTime>
  <Words>1402</Words>
  <Application>Microsoft Office PowerPoint</Application>
  <PresentationFormat>On-screen Show (4:3)</PresentationFormat>
  <Paragraphs>81</Paragraphs>
  <Slides>24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Calibri</vt:lpstr>
      <vt:lpstr>Wingdings</vt:lpstr>
      <vt:lpstr>Custom Design</vt:lpstr>
      <vt:lpstr>1_Custom Design</vt:lpstr>
      <vt:lpstr>2_Custom Design</vt:lpstr>
      <vt:lpstr>3_Custom Design</vt:lpstr>
      <vt:lpstr>All you need to know about CCAPS</vt:lpstr>
      <vt:lpstr>What is CCAPS?</vt:lpstr>
      <vt:lpstr>How can my department use CCAPS?</vt:lpstr>
      <vt:lpstr>How do I get started?</vt:lpstr>
      <vt:lpstr>Once you are on the site…</vt:lpstr>
      <vt:lpstr>Or if you are a UC employee…</vt:lpstr>
      <vt:lpstr>PowerPoint Presentation</vt:lpstr>
      <vt:lpstr>You will be taken to this screen</vt:lpstr>
      <vt:lpstr>If this is your first time entering the site with your UC username,</vt:lpstr>
      <vt:lpstr>Once your account has been linked…</vt:lpstr>
      <vt:lpstr>If you need to be set up as an administrator for your department,</vt:lpstr>
      <vt:lpstr>Setting up new competitions</vt:lpstr>
      <vt:lpstr>PowerPoint Presentation</vt:lpstr>
      <vt:lpstr>PowerPoint Presentation</vt:lpstr>
      <vt:lpstr>PowerPoint Presentation</vt:lpstr>
      <vt:lpstr>Notes for using previous competition as template:</vt:lpstr>
      <vt:lpstr>How do I set up a new competition from scratch?</vt:lpstr>
      <vt:lpstr>Notes for creating competition from scratch:</vt:lpstr>
      <vt:lpstr>How can I use CCAPS in the review process?</vt:lpstr>
      <vt:lpstr>Assigning Reviewers</vt:lpstr>
      <vt:lpstr>Obtain CCAPS User Names for Reviewers</vt:lpstr>
      <vt:lpstr>Add reviewers to specific grant</vt:lpstr>
      <vt:lpstr>Click and Drag Proposals to Reviewers</vt:lpstr>
      <vt:lpstr>Assign one review to self, send link to reviewers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Diederichs, Anna</dc:creator>
  <cp:lastModifiedBy>Reedy, Laura</cp:lastModifiedBy>
  <cp:revision>70</cp:revision>
  <cp:lastPrinted>2017-11-07T18:35:12Z</cp:lastPrinted>
  <dcterms:created xsi:type="dcterms:W3CDTF">2016-06-28T16:48:42Z</dcterms:created>
  <dcterms:modified xsi:type="dcterms:W3CDTF">2017-12-04T17:52:13Z</dcterms:modified>
</cp:coreProperties>
</file>