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&amp;ehk=PSWpTABUTcTVSjNrzid" ContentType="image/jpeg"/>
  <Default Extension="png&amp;ehk=WqgPpc4Ns5J91cJwkTLynA&amp;r=0&amp;pid=OfficeInsert" ContentType="image/png"/>
  <Default Extension="png&amp;ehk=51M" ContentType="image/png"/>
  <Default Extension="jpg&amp;ehk=DYzctwP90Y4PbIsHQoyLmw&amp;r=0&amp;pid=OfficeInsert" ContentType="image/jpeg"/>
  <Default Extension="gif&amp;ehk=FzRGPpqAHmHv51PzKtoYtQ&amp;r=0&amp;pid=OfficeInsert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2" r:id="rId5"/>
    <p:sldMasterId id="2147483825" r:id="rId6"/>
    <p:sldMasterId id="2147483836" r:id="rId7"/>
    <p:sldMasterId id="2147483848" r:id="rId8"/>
    <p:sldMasterId id="2147483901" r:id="rId9"/>
  </p:sldMasterIdLst>
  <p:notesMasterIdLst>
    <p:notesMasterId r:id="rId57"/>
  </p:notesMasterIdLst>
  <p:handoutMasterIdLst>
    <p:handoutMasterId r:id="rId58"/>
  </p:handoutMasterIdLst>
  <p:sldIdLst>
    <p:sldId id="267" r:id="rId10"/>
    <p:sldId id="305" r:id="rId11"/>
    <p:sldId id="270" r:id="rId12"/>
    <p:sldId id="306" r:id="rId13"/>
    <p:sldId id="312" r:id="rId14"/>
    <p:sldId id="272" r:id="rId15"/>
    <p:sldId id="273" r:id="rId16"/>
    <p:sldId id="316" r:id="rId17"/>
    <p:sldId id="317" r:id="rId18"/>
    <p:sldId id="320" r:id="rId19"/>
    <p:sldId id="318" r:id="rId20"/>
    <p:sldId id="319" r:id="rId21"/>
    <p:sldId id="276" r:id="rId22"/>
    <p:sldId id="311" r:id="rId23"/>
    <p:sldId id="277" r:id="rId24"/>
    <p:sldId id="309" r:id="rId25"/>
    <p:sldId id="310" r:id="rId26"/>
    <p:sldId id="279" r:id="rId27"/>
    <p:sldId id="321" r:id="rId28"/>
    <p:sldId id="275" r:id="rId29"/>
    <p:sldId id="281" r:id="rId30"/>
    <p:sldId id="282" r:id="rId31"/>
    <p:sldId id="307" r:id="rId32"/>
    <p:sldId id="314" r:id="rId33"/>
    <p:sldId id="287" r:id="rId34"/>
    <p:sldId id="308" r:id="rId35"/>
    <p:sldId id="289" r:id="rId36"/>
    <p:sldId id="290" r:id="rId37"/>
    <p:sldId id="315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286" r:id="rId49"/>
    <p:sldId id="326" r:id="rId50"/>
    <p:sldId id="327" r:id="rId51"/>
    <p:sldId id="322" r:id="rId52"/>
    <p:sldId id="323" r:id="rId53"/>
    <p:sldId id="325" r:id="rId54"/>
    <p:sldId id="324" r:id="rId55"/>
    <p:sldId id="313" r:id="rId56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stretta, Amy (NIH/OD) [E]" initials="MA([" lastIdx="1" clrIdx="0">
    <p:extLst>
      <p:ext uri="{19B8F6BF-5375-455C-9EA6-DF929625EA0E}">
        <p15:presenceInfo xmlns:p15="http://schemas.microsoft.com/office/powerpoint/2012/main" userId="S-1-5-21-12604286-656692736-1848903544-6334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63AE"/>
    <a:srgbClr val="002A5C"/>
    <a:srgbClr val="9CC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74230" autoAdjust="0"/>
  </p:normalViewPr>
  <p:slideViewPr>
    <p:cSldViewPr snapToGrid="0" snapToObjects="1">
      <p:cViewPr varScale="1">
        <p:scale>
          <a:sx n="88" d="100"/>
          <a:sy n="88" d="100"/>
        </p:scale>
        <p:origin x="1243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261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commentAuthors" Target="commentAuthor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4A27C1-5138-49E8-B1B6-6866BCB3C06F}" type="doc">
      <dgm:prSet loTypeId="urn:microsoft.com/office/officeart/2005/8/layout/list1" loCatId="Inbo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1BFAD29-1F65-4FC2-ABD4-246758E4A6A0}">
      <dgm:prSet/>
      <dgm:spPr/>
      <dgm:t>
        <a:bodyPr/>
        <a:lstStyle/>
        <a:p>
          <a:r>
            <a:rPr lang="en-US" dirty="0"/>
            <a:t>Requests for Applications (RFAs)</a:t>
          </a:r>
        </a:p>
      </dgm:t>
    </dgm:pt>
    <dgm:pt modelId="{7E32636F-2603-41F1-8F64-AC5DA0C58F15}" type="parTrans" cxnId="{9CC84A58-BD1B-4065-A612-96A61818A4B1}">
      <dgm:prSet/>
      <dgm:spPr/>
      <dgm:t>
        <a:bodyPr/>
        <a:lstStyle/>
        <a:p>
          <a:endParaRPr lang="en-US"/>
        </a:p>
      </dgm:t>
    </dgm:pt>
    <dgm:pt modelId="{F4710FD7-C263-425B-A286-5E6E981DC19E}" type="sibTrans" cxnId="{9CC84A58-BD1B-4065-A612-96A61818A4B1}">
      <dgm:prSet/>
      <dgm:spPr/>
      <dgm:t>
        <a:bodyPr/>
        <a:lstStyle/>
        <a:p>
          <a:endParaRPr lang="en-US"/>
        </a:p>
      </dgm:t>
    </dgm:pt>
    <dgm:pt modelId="{C58BE8BE-36D3-4C69-9D4F-C516AC4391B3}">
      <dgm:prSet/>
      <dgm:spPr/>
      <dgm:t>
        <a:bodyPr/>
        <a:lstStyle/>
        <a:p>
          <a:r>
            <a:rPr lang="en-US" u="sng"/>
            <a:t>Solicit</a:t>
          </a:r>
          <a:r>
            <a:rPr lang="en-US"/>
            <a:t> applications in a well-defined scientific area to accomplish specific program objectives</a:t>
          </a:r>
        </a:p>
      </dgm:t>
    </dgm:pt>
    <dgm:pt modelId="{78685ED1-552B-4F06-9673-76B5F306577D}" type="parTrans" cxnId="{75762317-ED84-412B-BE59-DBD6917D05B7}">
      <dgm:prSet/>
      <dgm:spPr/>
      <dgm:t>
        <a:bodyPr/>
        <a:lstStyle/>
        <a:p>
          <a:endParaRPr lang="en-US"/>
        </a:p>
      </dgm:t>
    </dgm:pt>
    <dgm:pt modelId="{0B5DBF7F-A2CC-4FA4-B277-0E0D42A15F20}" type="sibTrans" cxnId="{75762317-ED84-412B-BE59-DBD6917D05B7}">
      <dgm:prSet/>
      <dgm:spPr/>
      <dgm:t>
        <a:bodyPr/>
        <a:lstStyle/>
        <a:p>
          <a:endParaRPr lang="en-US"/>
        </a:p>
      </dgm:t>
    </dgm:pt>
    <dgm:pt modelId="{DA32B13F-4772-4465-B56D-54A75B25A2F6}">
      <dgm:prSet/>
      <dgm:spPr/>
      <dgm:t>
        <a:bodyPr/>
        <a:lstStyle/>
        <a:p>
          <a:r>
            <a:rPr lang="en-US" dirty="0"/>
            <a:t>Indicate the amount of set-aside funds and anticipated number of awards</a:t>
          </a:r>
        </a:p>
      </dgm:t>
    </dgm:pt>
    <dgm:pt modelId="{5EFE162B-8D1F-41CC-815C-5F0634343403}" type="parTrans" cxnId="{B8DFDE6E-3B65-4B4C-BB2A-2F1A5A60D469}">
      <dgm:prSet/>
      <dgm:spPr/>
      <dgm:t>
        <a:bodyPr/>
        <a:lstStyle/>
        <a:p>
          <a:endParaRPr lang="en-US"/>
        </a:p>
      </dgm:t>
    </dgm:pt>
    <dgm:pt modelId="{554D1E5F-CF96-4BB7-BC82-ED43E66BC29A}" type="sibTrans" cxnId="{B8DFDE6E-3B65-4B4C-BB2A-2F1A5A60D469}">
      <dgm:prSet/>
      <dgm:spPr/>
      <dgm:t>
        <a:bodyPr/>
        <a:lstStyle/>
        <a:p>
          <a:endParaRPr lang="en-US"/>
        </a:p>
      </dgm:t>
    </dgm:pt>
    <dgm:pt modelId="{5C0A4EBA-C0F8-4CE1-A8D8-491117A46CFF}">
      <dgm:prSet/>
      <dgm:spPr/>
      <dgm:t>
        <a:bodyPr/>
        <a:lstStyle/>
        <a:p>
          <a:r>
            <a:rPr lang="en-US"/>
            <a:t>Program Announcements (PAs)</a:t>
          </a:r>
        </a:p>
      </dgm:t>
    </dgm:pt>
    <dgm:pt modelId="{F49209C0-DAFB-41DC-8E8E-4AF432EF92E2}" type="parTrans" cxnId="{1828D344-C0FE-42B1-B495-BEF8564335E0}">
      <dgm:prSet/>
      <dgm:spPr/>
      <dgm:t>
        <a:bodyPr/>
        <a:lstStyle/>
        <a:p>
          <a:endParaRPr lang="en-US"/>
        </a:p>
      </dgm:t>
    </dgm:pt>
    <dgm:pt modelId="{41A44B6E-F055-4033-A6E2-9EADB48FFC87}" type="sibTrans" cxnId="{1828D344-C0FE-42B1-B495-BEF8564335E0}">
      <dgm:prSet/>
      <dgm:spPr/>
      <dgm:t>
        <a:bodyPr/>
        <a:lstStyle/>
        <a:p>
          <a:endParaRPr lang="en-US"/>
        </a:p>
      </dgm:t>
    </dgm:pt>
    <dgm:pt modelId="{F7EE79D8-17F4-49ED-8879-31FEE5FDEDCE}">
      <dgm:prSet/>
      <dgm:spPr/>
      <dgm:t>
        <a:bodyPr/>
        <a:lstStyle/>
        <a:p>
          <a:r>
            <a:rPr lang="en-US" u="sng"/>
            <a:t>Encourages</a:t>
          </a:r>
          <a:r>
            <a:rPr lang="en-US"/>
            <a:t> applications for a new or ongoing extramural activity or program</a:t>
          </a:r>
        </a:p>
      </dgm:t>
    </dgm:pt>
    <dgm:pt modelId="{ACACC53A-7BBD-4C67-ACA3-041C12C47625}" type="parTrans" cxnId="{750A8E03-7B7C-49ED-A704-DC090B868735}">
      <dgm:prSet/>
      <dgm:spPr/>
      <dgm:t>
        <a:bodyPr/>
        <a:lstStyle/>
        <a:p>
          <a:endParaRPr lang="en-US"/>
        </a:p>
      </dgm:t>
    </dgm:pt>
    <dgm:pt modelId="{F34A5F30-EC7A-4AFD-A4A3-484C58278531}" type="sibTrans" cxnId="{750A8E03-7B7C-49ED-A704-DC090B868735}">
      <dgm:prSet/>
      <dgm:spPr/>
      <dgm:t>
        <a:bodyPr/>
        <a:lstStyle/>
        <a:p>
          <a:endParaRPr lang="en-US"/>
        </a:p>
      </dgm:t>
    </dgm:pt>
    <dgm:pt modelId="{1498541B-B92E-4E3B-A4CD-8DB26F2F50C8}">
      <dgm:prSet/>
      <dgm:spPr/>
      <dgm:t>
        <a:bodyPr/>
        <a:lstStyle/>
        <a:p>
          <a:r>
            <a:rPr lang="en-US"/>
            <a:t>Formerly termed “unsolicited” applications</a:t>
          </a:r>
        </a:p>
      </dgm:t>
    </dgm:pt>
    <dgm:pt modelId="{0D1303E5-1518-457B-A54B-9B1BAE8E7B43}" type="parTrans" cxnId="{77808DF1-EE4B-463C-B7A7-6A2FEE29A30D}">
      <dgm:prSet/>
      <dgm:spPr/>
      <dgm:t>
        <a:bodyPr/>
        <a:lstStyle/>
        <a:p>
          <a:endParaRPr lang="en-US"/>
        </a:p>
      </dgm:t>
    </dgm:pt>
    <dgm:pt modelId="{FC859055-8225-4B9A-BC1E-58785EA892C0}" type="sibTrans" cxnId="{77808DF1-EE4B-463C-B7A7-6A2FEE29A30D}">
      <dgm:prSet/>
      <dgm:spPr/>
      <dgm:t>
        <a:bodyPr/>
        <a:lstStyle/>
        <a:p>
          <a:endParaRPr lang="en-US"/>
        </a:p>
      </dgm:t>
    </dgm:pt>
    <dgm:pt modelId="{64C1CB18-64EC-4F46-8094-4EB7BB14047A}">
      <dgm:prSet/>
      <dgm:spPr/>
      <dgm:t>
        <a:bodyPr/>
        <a:lstStyle/>
        <a:p>
          <a:r>
            <a:rPr lang="en-US"/>
            <a:t>PA</a:t>
          </a:r>
          <a:r>
            <a:rPr lang="en-US" u="sng"/>
            <a:t>S</a:t>
          </a:r>
          <a:r>
            <a:rPr lang="en-US"/>
            <a:t> - PA with set-aside funds</a:t>
          </a:r>
        </a:p>
      </dgm:t>
    </dgm:pt>
    <dgm:pt modelId="{398F18ED-7CEF-402B-A0B0-26CC9E3EBDE5}" type="parTrans" cxnId="{171AB942-A7FC-4C09-88AD-4290B8E9C07E}">
      <dgm:prSet/>
      <dgm:spPr/>
      <dgm:t>
        <a:bodyPr/>
        <a:lstStyle/>
        <a:p>
          <a:endParaRPr lang="en-US"/>
        </a:p>
      </dgm:t>
    </dgm:pt>
    <dgm:pt modelId="{5E1D8333-E96D-4E0C-B4F6-5F4AA8C1B2ED}" type="sibTrans" cxnId="{171AB942-A7FC-4C09-88AD-4290B8E9C07E}">
      <dgm:prSet/>
      <dgm:spPr/>
      <dgm:t>
        <a:bodyPr/>
        <a:lstStyle/>
        <a:p>
          <a:endParaRPr lang="en-US"/>
        </a:p>
      </dgm:t>
    </dgm:pt>
    <dgm:pt modelId="{AF2824FF-C514-4E3C-A99A-3C5678AEFCF1}">
      <dgm:prSet/>
      <dgm:spPr/>
      <dgm:t>
        <a:bodyPr/>
        <a:lstStyle/>
        <a:p>
          <a:r>
            <a:rPr lang="en-US"/>
            <a:t>PA</a:t>
          </a:r>
          <a:r>
            <a:rPr lang="en-US" u="sng"/>
            <a:t>R</a:t>
          </a:r>
          <a:r>
            <a:rPr lang="en-US"/>
            <a:t> - PA with special receipt, referral and/or review considerations</a:t>
          </a:r>
        </a:p>
      </dgm:t>
    </dgm:pt>
    <dgm:pt modelId="{EE3ADB12-548A-4726-9E32-2959C53F67A2}" type="parTrans" cxnId="{DC77C041-FFE4-49FD-9F8D-CD2DDDD976AA}">
      <dgm:prSet/>
      <dgm:spPr/>
      <dgm:t>
        <a:bodyPr/>
        <a:lstStyle/>
        <a:p>
          <a:endParaRPr lang="en-US"/>
        </a:p>
      </dgm:t>
    </dgm:pt>
    <dgm:pt modelId="{2A6E7345-F97A-4CDF-87A7-DA011B309E7E}" type="sibTrans" cxnId="{DC77C041-FFE4-49FD-9F8D-CD2DDDD976AA}">
      <dgm:prSet/>
      <dgm:spPr/>
      <dgm:t>
        <a:bodyPr/>
        <a:lstStyle/>
        <a:p>
          <a:endParaRPr lang="en-US"/>
        </a:p>
      </dgm:t>
    </dgm:pt>
    <dgm:pt modelId="{104EBB3C-D4C8-4B01-AA53-8B6B8CB806E8}" type="pres">
      <dgm:prSet presAssocID="{C44A27C1-5138-49E8-B1B6-6866BCB3C06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2431F1-BDAE-4169-8AD6-5A1DA988E1D4}" type="pres">
      <dgm:prSet presAssocID="{B1BFAD29-1F65-4FC2-ABD4-246758E4A6A0}" presName="parentLin" presStyleCnt="0"/>
      <dgm:spPr/>
    </dgm:pt>
    <dgm:pt modelId="{AA61DD6E-1D91-43CE-9C6C-D05BA64579AA}" type="pres">
      <dgm:prSet presAssocID="{B1BFAD29-1F65-4FC2-ABD4-246758E4A6A0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5D3D77FA-A7D8-4F3C-AA7A-4F17B994BBFC}" type="pres">
      <dgm:prSet presAssocID="{B1BFAD29-1F65-4FC2-ABD4-246758E4A6A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2DD7CB-8006-4515-B4B7-A230D28A8A57}" type="pres">
      <dgm:prSet presAssocID="{B1BFAD29-1F65-4FC2-ABD4-246758E4A6A0}" presName="negativeSpace" presStyleCnt="0"/>
      <dgm:spPr/>
    </dgm:pt>
    <dgm:pt modelId="{4610A528-814C-4187-884F-A0C507171A57}" type="pres">
      <dgm:prSet presAssocID="{B1BFAD29-1F65-4FC2-ABD4-246758E4A6A0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2DE727-0DC6-4923-BD5D-C6974FD7CB29}" type="pres">
      <dgm:prSet presAssocID="{F4710FD7-C263-425B-A286-5E6E981DC19E}" presName="spaceBetweenRectangles" presStyleCnt="0"/>
      <dgm:spPr/>
    </dgm:pt>
    <dgm:pt modelId="{4EF1CF54-DDEF-4EF7-BBA2-B3D44AAFAEC3}" type="pres">
      <dgm:prSet presAssocID="{5C0A4EBA-C0F8-4CE1-A8D8-491117A46CFF}" presName="parentLin" presStyleCnt="0"/>
      <dgm:spPr/>
    </dgm:pt>
    <dgm:pt modelId="{1CB8E6D7-0767-4EDB-A411-8AB171ED98FE}" type="pres">
      <dgm:prSet presAssocID="{5C0A4EBA-C0F8-4CE1-A8D8-491117A46CF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09BAD84E-BADB-4A98-A378-4F5C83F9BC5C}" type="pres">
      <dgm:prSet presAssocID="{5C0A4EBA-C0F8-4CE1-A8D8-491117A46CF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9956E0-A4C5-471F-A7AB-82092279860A}" type="pres">
      <dgm:prSet presAssocID="{5C0A4EBA-C0F8-4CE1-A8D8-491117A46CFF}" presName="negativeSpace" presStyleCnt="0"/>
      <dgm:spPr/>
    </dgm:pt>
    <dgm:pt modelId="{B0451808-E522-42D0-BEF8-DA61DF6BE2B1}" type="pres">
      <dgm:prSet presAssocID="{5C0A4EBA-C0F8-4CE1-A8D8-491117A46CFF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C84A58-BD1B-4065-A612-96A61818A4B1}" srcId="{C44A27C1-5138-49E8-B1B6-6866BCB3C06F}" destId="{B1BFAD29-1F65-4FC2-ABD4-246758E4A6A0}" srcOrd="0" destOrd="0" parTransId="{7E32636F-2603-41F1-8F64-AC5DA0C58F15}" sibTransId="{F4710FD7-C263-425B-A286-5E6E981DC19E}"/>
    <dgm:cxn modelId="{9E85C2D7-D09E-42BB-8D93-9508828E8058}" type="presOf" srcId="{B1BFAD29-1F65-4FC2-ABD4-246758E4A6A0}" destId="{AA61DD6E-1D91-43CE-9C6C-D05BA64579AA}" srcOrd="0" destOrd="0" presId="urn:microsoft.com/office/officeart/2005/8/layout/list1"/>
    <dgm:cxn modelId="{171AB942-A7FC-4C09-88AD-4290B8E9C07E}" srcId="{5C0A4EBA-C0F8-4CE1-A8D8-491117A46CFF}" destId="{64C1CB18-64EC-4F46-8094-4EB7BB14047A}" srcOrd="2" destOrd="0" parTransId="{398F18ED-7CEF-402B-A0B0-26CC9E3EBDE5}" sibTransId="{5E1D8333-E96D-4E0C-B4F6-5F4AA8C1B2ED}"/>
    <dgm:cxn modelId="{628AB8F1-13CC-4EDE-AFAE-1F4D878BAA26}" type="presOf" srcId="{C58BE8BE-36D3-4C69-9D4F-C516AC4391B3}" destId="{4610A528-814C-4187-884F-A0C507171A57}" srcOrd="0" destOrd="0" presId="urn:microsoft.com/office/officeart/2005/8/layout/list1"/>
    <dgm:cxn modelId="{17C2BA5B-D769-4D3D-9CBA-DCF2B293B577}" type="presOf" srcId="{B1BFAD29-1F65-4FC2-ABD4-246758E4A6A0}" destId="{5D3D77FA-A7D8-4F3C-AA7A-4F17B994BBFC}" srcOrd="1" destOrd="0" presId="urn:microsoft.com/office/officeart/2005/8/layout/list1"/>
    <dgm:cxn modelId="{B8DFDE6E-3B65-4B4C-BB2A-2F1A5A60D469}" srcId="{B1BFAD29-1F65-4FC2-ABD4-246758E4A6A0}" destId="{DA32B13F-4772-4465-B56D-54A75B25A2F6}" srcOrd="1" destOrd="0" parTransId="{5EFE162B-8D1F-41CC-815C-5F0634343403}" sibTransId="{554D1E5F-CF96-4BB7-BC82-ED43E66BC29A}"/>
    <dgm:cxn modelId="{77808DF1-EE4B-463C-B7A7-6A2FEE29A30D}" srcId="{5C0A4EBA-C0F8-4CE1-A8D8-491117A46CFF}" destId="{1498541B-B92E-4E3B-A4CD-8DB26F2F50C8}" srcOrd="1" destOrd="0" parTransId="{0D1303E5-1518-457B-A54B-9B1BAE8E7B43}" sibTransId="{FC859055-8225-4B9A-BC1E-58785EA892C0}"/>
    <dgm:cxn modelId="{DC77C041-FFE4-49FD-9F8D-CD2DDDD976AA}" srcId="{5C0A4EBA-C0F8-4CE1-A8D8-491117A46CFF}" destId="{AF2824FF-C514-4E3C-A99A-3C5678AEFCF1}" srcOrd="3" destOrd="0" parTransId="{EE3ADB12-548A-4726-9E32-2959C53F67A2}" sibTransId="{2A6E7345-F97A-4CDF-87A7-DA011B309E7E}"/>
    <dgm:cxn modelId="{1828D344-C0FE-42B1-B495-BEF8564335E0}" srcId="{C44A27C1-5138-49E8-B1B6-6866BCB3C06F}" destId="{5C0A4EBA-C0F8-4CE1-A8D8-491117A46CFF}" srcOrd="1" destOrd="0" parTransId="{F49209C0-DAFB-41DC-8E8E-4AF432EF92E2}" sibTransId="{41A44B6E-F055-4033-A6E2-9EADB48FFC87}"/>
    <dgm:cxn modelId="{095A3104-8A1A-4644-AEC5-C464D21BE0FB}" type="presOf" srcId="{5C0A4EBA-C0F8-4CE1-A8D8-491117A46CFF}" destId="{1CB8E6D7-0767-4EDB-A411-8AB171ED98FE}" srcOrd="0" destOrd="0" presId="urn:microsoft.com/office/officeart/2005/8/layout/list1"/>
    <dgm:cxn modelId="{75762317-ED84-412B-BE59-DBD6917D05B7}" srcId="{B1BFAD29-1F65-4FC2-ABD4-246758E4A6A0}" destId="{C58BE8BE-36D3-4C69-9D4F-C516AC4391B3}" srcOrd="0" destOrd="0" parTransId="{78685ED1-552B-4F06-9673-76B5F306577D}" sibTransId="{0B5DBF7F-A2CC-4FA4-B277-0E0D42A15F20}"/>
    <dgm:cxn modelId="{10A0F485-043A-4F02-B03E-347A05E0A027}" type="presOf" srcId="{1498541B-B92E-4E3B-A4CD-8DB26F2F50C8}" destId="{B0451808-E522-42D0-BEF8-DA61DF6BE2B1}" srcOrd="0" destOrd="1" presId="urn:microsoft.com/office/officeart/2005/8/layout/list1"/>
    <dgm:cxn modelId="{FAE0EA57-CD7F-49EE-9559-7E9C1831568B}" type="presOf" srcId="{DA32B13F-4772-4465-B56D-54A75B25A2F6}" destId="{4610A528-814C-4187-884F-A0C507171A57}" srcOrd="0" destOrd="1" presId="urn:microsoft.com/office/officeart/2005/8/layout/list1"/>
    <dgm:cxn modelId="{4640BD92-77C5-43FA-9A2A-69B16672AEA4}" type="presOf" srcId="{C44A27C1-5138-49E8-B1B6-6866BCB3C06F}" destId="{104EBB3C-D4C8-4B01-AA53-8B6B8CB806E8}" srcOrd="0" destOrd="0" presId="urn:microsoft.com/office/officeart/2005/8/layout/list1"/>
    <dgm:cxn modelId="{EE531F98-7647-425F-B142-98DD71E8AB6A}" type="presOf" srcId="{F7EE79D8-17F4-49ED-8879-31FEE5FDEDCE}" destId="{B0451808-E522-42D0-BEF8-DA61DF6BE2B1}" srcOrd="0" destOrd="0" presId="urn:microsoft.com/office/officeart/2005/8/layout/list1"/>
    <dgm:cxn modelId="{F740D19C-55A1-4343-AF9C-73C694781604}" type="presOf" srcId="{64C1CB18-64EC-4F46-8094-4EB7BB14047A}" destId="{B0451808-E522-42D0-BEF8-DA61DF6BE2B1}" srcOrd="0" destOrd="2" presId="urn:microsoft.com/office/officeart/2005/8/layout/list1"/>
    <dgm:cxn modelId="{94A40422-B22F-4692-9059-B797811ACA99}" type="presOf" srcId="{AF2824FF-C514-4E3C-A99A-3C5678AEFCF1}" destId="{B0451808-E522-42D0-BEF8-DA61DF6BE2B1}" srcOrd="0" destOrd="3" presId="urn:microsoft.com/office/officeart/2005/8/layout/list1"/>
    <dgm:cxn modelId="{750A8E03-7B7C-49ED-A704-DC090B868735}" srcId="{5C0A4EBA-C0F8-4CE1-A8D8-491117A46CFF}" destId="{F7EE79D8-17F4-49ED-8879-31FEE5FDEDCE}" srcOrd="0" destOrd="0" parTransId="{ACACC53A-7BBD-4C67-ACA3-041C12C47625}" sibTransId="{F34A5F30-EC7A-4AFD-A4A3-484C58278531}"/>
    <dgm:cxn modelId="{20B1BC50-2415-4845-8000-B68B0AC33962}" type="presOf" srcId="{5C0A4EBA-C0F8-4CE1-A8D8-491117A46CFF}" destId="{09BAD84E-BADB-4A98-A378-4F5C83F9BC5C}" srcOrd="1" destOrd="0" presId="urn:microsoft.com/office/officeart/2005/8/layout/list1"/>
    <dgm:cxn modelId="{92377B05-CBBF-4635-B3BE-6F5E1A9B4F64}" type="presParOf" srcId="{104EBB3C-D4C8-4B01-AA53-8B6B8CB806E8}" destId="{EF2431F1-BDAE-4169-8AD6-5A1DA988E1D4}" srcOrd="0" destOrd="0" presId="urn:microsoft.com/office/officeart/2005/8/layout/list1"/>
    <dgm:cxn modelId="{F9877B8A-8703-4769-B39A-E1C0146643E0}" type="presParOf" srcId="{EF2431F1-BDAE-4169-8AD6-5A1DA988E1D4}" destId="{AA61DD6E-1D91-43CE-9C6C-D05BA64579AA}" srcOrd="0" destOrd="0" presId="urn:microsoft.com/office/officeart/2005/8/layout/list1"/>
    <dgm:cxn modelId="{5B8B7999-54FB-4C1A-B2DE-34955407C9D6}" type="presParOf" srcId="{EF2431F1-BDAE-4169-8AD6-5A1DA988E1D4}" destId="{5D3D77FA-A7D8-4F3C-AA7A-4F17B994BBFC}" srcOrd="1" destOrd="0" presId="urn:microsoft.com/office/officeart/2005/8/layout/list1"/>
    <dgm:cxn modelId="{0B49A322-9E25-4BA7-AE41-D38353992D9B}" type="presParOf" srcId="{104EBB3C-D4C8-4B01-AA53-8B6B8CB806E8}" destId="{4D2DD7CB-8006-4515-B4B7-A230D28A8A57}" srcOrd="1" destOrd="0" presId="urn:microsoft.com/office/officeart/2005/8/layout/list1"/>
    <dgm:cxn modelId="{7804110F-79D6-4E64-89D4-6BA051696BA9}" type="presParOf" srcId="{104EBB3C-D4C8-4B01-AA53-8B6B8CB806E8}" destId="{4610A528-814C-4187-884F-A0C507171A57}" srcOrd="2" destOrd="0" presId="urn:microsoft.com/office/officeart/2005/8/layout/list1"/>
    <dgm:cxn modelId="{3672762C-59D7-4BA4-A539-BB6DC5761E58}" type="presParOf" srcId="{104EBB3C-D4C8-4B01-AA53-8B6B8CB806E8}" destId="{202DE727-0DC6-4923-BD5D-C6974FD7CB29}" srcOrd="3" destOrd="0" presId="urn:microsoft.com/office/officeart/2005/8/layout/list1"/>
    <dgm:cxn modelId="{29EB7A30-AFA0-4BD1-824E-A8DA3773B177}" type="presParOf" srcId="{104EBB3C-D4C8-4B01-AA53-8B6B8CB806E8}" destId="{4EF1CF54-DDEF-4EF7-BBA2-B3D44AAFAEC3}" srcOrd="4" destOrd="0" presId="urn:microsoft.com/office/officeart/2005/8/layout/list1"/>
    <dgm:cxn modelId="{244C5ADF-FFF2-418E-B7FE-B27A50FC460B}" type="presParOf" srcId="{4EF1CF54-DDEF-4EF7-BBA2-B3D44AAFAEC3}" destId="{1CB8E6D7-0767-4EDB-A411-8AB171ED98FE}" srcOrd="0" destOrd="0" presId="urn:microsoft.com/office/officeart/2005/8/layout/list1"/>
    <dgm:cxn modelId="{E96402B9-D49E-45BE-89B4-C7565227E99C}" type="presParOf" srcId="{4EF1CF54-DDEF-4EF7-BBA2-B3D44AAFAEC3}" destId="{09BAD84E-BADB-4A98-A378-4F5C83F9BC5C}" srcOrd="1" destOrd="0" presId="urn:microsoft.com/office/officeart/2005/8/layout/list1"/>
    <dgm:cxn modelId="{2FB8A189-08DC-4B56-AB84-4054278240E8}" type="presParOf" srcId="{104EBB3C-D4C8-4B01-AA53-8B6B8CB806E8}" destId="{119956E0-A4C5-471F-A7AB-82092279860A}" srcOrd="5" destOrd="0" presId="urn:microsoft.com/office/officeart/2005/8/layout/list1"/>
    <dgm:cxn modelId="{4CF718F5-31D9-4A0C-9DC2-CD02C3625D4E}" type="presParOf" srcId="{104EBB3C-D4C8-4B01-AA53-8B6B8CB806E8}" destId="{B0451808-E522-42D0-BEF8-DA61DF6BE2B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5D5BBC-0449-41E5-ACCE-F80D1C59AF45}" type="doc">
      <dgm:prSet loTypeId="urn:microsoft.com/office/officeart/2005/8/layout/default" loCatId="Inbo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03C4EC9-E8D0-42FB-B4B2-233106AD7EAB}">
      <dgm:prSet/>
      <dgm:spPr/>
      <dgm:t>
        <a:bodyPr/>
        <a:lstStyle/>
        <a:p>
          <a:r>
            <a:rPr lang="en-US"/>
            <a:t>New</a:t>
          </a:r>
        </a:p>
      </dgm:t>
    </dgm:pt>
    <dgm:pt modelId="{5E4FA59F-F262-413D-A65A-7B7DB3D13704}" type="parTrans" cxnId="{7CA10CC9-D87A-4F9B-9B3A-965851403973}">
      <dgm:prSet/>
      <dgm:spPr/>
      <dgm:t>
        <a:bodyPr/>
        <a:lstStyle/>
        <a:p>
          <a:endParaRPr lang="en-US"/>
        </a:p>
      </dgm:t>
    </dgm:pt>
    <dgm:pt modelId="{3E1103A1-6063-4650-B9F7-756F54471EAF}" type="sibTrans" cxnId="{7CA10CC9-D87A-4F9B-9B3A-965851403973}">
      <dgm:prSet/>
      <dgm:spPr/>
      <dgm:t>
        <a:bodyPr/>
        <a:lstStyle/>
        <a:p>
          <a:endParaRPr lang="en-US"/>
        </a:p>
      </dgm:t>
    </dgm:pt>
    <dgm:pt modelId="{A6ABCD67-6E85-47B2-B5B5-07AE34BF6C09}">
      <dgm:prSet/>
      <dgm:spPr/>
      <dgm:t>
        <a:bodyPr/>
        <a:lstStyle/>
        <a:p>
          <a:r>
            <a:rPr lang="en-US"/>
            <a:t>Renewal</a:t>
          </a:r>
        </a:p>
      </dgm:t>
    </dgm:pt>
    <dgm:pt modelId="{09A2E287-AC52-401B-B5FF-368660466D05}" type="parTrans" cxnId="{0812D367-36B2-483A-9AFF-2E43485F5404}">
      <dgm:prSet/>
      <dgm:spPr/>
      <dgm:t>
        <a:bodyPr/>
        <a:lstStyle/>
        <a:p>
          <a:endParaRPr lang="en-US"/>
        </a:p>
      </dgm:t>
    </dgm:pt>
    <dgm:pt modelId="{AD1C6843-C2EC-46CB-9205-8A25DD24EA63}" type="sibTrans" cxnId="{0812D367-36B2-483A-9AFF-2E43485F5404}">
      <dgm:prSet/>
      <dgm:spPr/>
      <dgm:t>
        <a:bodyPr/>
        <a:lstStyle/>
        <a:p>
          <a:endParaRPr lang="en-US"/>
        </a:p>
      </dgm:t>
    </dgm:pt>
    <dgm:pt modelId="{2738EF6B-640B-4C73-BF88-F0DBD3C34094}">
      <dgm:prSet/>
      <dgm:spPr/>
      <dgm:t>
        <a:bodyPr/>
        <a:lstStyle/>
        <a:p>
          <a:r>
            <a:rPr lang="en-US"/>
            <a:t>Resubmission</a:t>
          </a:r>
        </a:p>
      </dgm:t>
    </dgm:pt>
    <dgm:pt modelId="{47B0C7D4-2D02-4F56-9D89-C593F0B26B25}" type="parTrans" cxnId="{81C4352F-53AE-4C5E-A834-B4754379FC86}">
      <dgm:prSet/>
      <dgm:spPr/>
      <dgm:t>
        <a:bodyPr/>
        <a:lstStyle/>
        <a:p>
          <a:endParaRPr lang="en-US"/>
        </a:p>
      </dgm:t>
    </dgm:pt>
    <dgm:pt modelId="{5E1D7E92-DBDF-4F71-A2D8-4982340C2D25}" type="sibTrans" cxnId="{81C4352F-53AE-4C5E-A834-B4754379FC86}">
      <dgm:prSet/>
      <dgm:spPr/>
      <dgm:t>
        <a:bodyPr/>
        <a:lstStyle/>
        <a:p>
          <a:endParaRPr lang="en-US"/>
        </a:p>
      </dgm:t>
    </dgm:pt>
    <dgm:pt modelId="{9C8EFBEF-E8C3-411D-9C81-F52EDA443B19}">
      <dgm:prSet/>
      <dgm:spPr/>
      <dgm:t>
        <a:bodyPr/>
        <a:lstStyle/>
        <a:p>
          <a:r>
            <a:rPr lang="en-US"/>
            <a:t>Revision</a:t>
          </a:r>
        </a:p>
      </dgm:t>
    </dgm:pt>
    <dgm:pt modelId="{857425BF-F366-44D0-A258-EBEDF3BE7FA5}" type="parTrans" cxnId="{0B1EF9A5-6D6B-4BB9-9150-82FDA44ADE2F}">
      <dgm:prSet/>
      <dgm:spPr/>
      <dgm:t>
        <a:bodyPr/>
        <a:lstStyle/>
        <a:p>
          <a:endParaRPr lang="en-US"/>
        </a:p>
      </dgm:t>
    </dgm:pt>
    <dgm:pt modelId="{D41E0118-122E-4C65-957A-6FEA58FD8FF4}" type="sibTrans" cxnId="{0B1EF9A5-6D6B-4BB9-9150-82FDA44ADE2F}">
      <dgm:prSet/>
      <dgm:spPr/>
      <dgm:t>
        <a:bodyPr/>
        <a:lstStyle/>
        <a:p>
          <a:endParaRPr lang="en-US"/>
        </a:p>
      </dgm:t>
    </dgm:pt>
    <dgm:pt modelId="{72B740A8-ED13-4227-9AAF-7A1DA9828085}" type="pres">
      <dgm:prSet presAssocID="{615D5BBC-0449-41E5-ACCE-F80D1C59AF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3A2013-3DD4-4A2D-84A5-87D1BD111D75}" type="pres">
      <dgm:prSet presAssocID="{603C4EC9-E8D0-42FB-B4B2-233106AD7EA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961878-A0D2-4A63-B33D-DE893F81CB53}" type="pres">
      <dgm:prSet presAssocID="{3E1103A1-6063-4650-B9F7-756F54471EAF}" presName="sibTrans" presStyleCnt="0"/>
      <dgm:spPr/>
    </dgm:pt>
    <dgm:pt modelId="{FB032F87-E962-442F-9F9E-CDF2877D3A91}" type="pres">
      <dgm:prSet presAssocID="{A6ABCD67-6E85-47B2-B5B5-07AE34BF6C0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12216-0F4B-498E-92F9-1658980D3C5C}" type="pres">
      <dgm:prSet presAssocID="{AD1C6843-C2EC-46CB-9205-8A25DD24EA63}" presName="sibTrans" presStyleCnt="0"/>
      <dgm:spPr/>
    </dgm:pt>
    <dgm:pt modelId="{89872B14-F375-46B9-9083-4C13D7841B42}" type="pres">
      <dgm:prSet presAssocID="{2738EF6B-640B-4C73-BF88-F0DBD3C3409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28C966-4D0E-4F15-AAC3-86441AF2A365}" type="pres">
      <dgm:prSet presAssocID="{5E1D7E92-DBDF-4F71-A2D8-4982340C2D25}" presName="sibTrans" presStyleCnt="0"/>
      <dgm:spPr/>
    </dgm:pt>
    <dgm:pt modelId="{AFFFD549-CC6F-4B75-A5CF-756BC3A9E56A}" type="pres">
      <dgm:prSet presAssocID="{9C8EFBEF-E8C3-411D-9C81-F52EDA443B1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A10CC9-D87A-4F9B-9B3A-965851403973}" srcId="{615D5BBC-0449-41E5-ACCE-F80D1C59AF45}" destId="{603C4EC9-E8D0-42FB-B4B2-233106AD7EAB}" srcOrd="0" destOrd="0" parTransId="{5E4FA59F-F262-413D-A65A-7B7DB3D13704}" sibTransId="{3E1103A1-6063-4650-B9F7-756F54471EAF}"/>
    <dgm:cxn modelId="{0B1EF9A5-6D6B-4BB9-9150-82FDA44ADE2F}" srcId="{615D5BBC-0449-41E5-ACCE-F80D1C59AF45}" destId="{9C8EFBEF-E8C3-411D-9C81-F52EDA443B19}" srcOrd="3" destOrd="0" parTransId="{857425BF-F366-44D0-A258-EBEDF3BE7FA5}" sibTransId="{D41E0118-122E-4C65-957A-6FEA58FD8FF4}"/>
    <dgm:cxn modelId="{0812D367-36B2-483A-9AFF-2E43485F5404}" srcId="{615D5BBC-0449-41E5-ACCE-F80D1C59AF45}" destId="{A6ABCD67-6E85-47B2-B5B5-07AE34BF6C09}" srcOrd="1" destOrd="0" parTransId="{09A2E287-AC52-401B-B5FF-368660466D05}" sibTransId="{AD1C6843-C2EC-46CB-9205-8A25DD24EA63}"/>
    <dgm:cxn modelId="{87C7E19C-0E19-487D-B621-EED710BEFB21}" type="presOf" srcId="{2738EF6B-640B-4C73-BF88-F0DBD3C34094}" destId="{89872B14-F375-46B9-9083-4C13D7841B42}" srcOrd="0" destOrd="0" presId="urn:microsoft.com/office/officeart/2005/8/layout/default"/>
    <dgm:cxn modelId="{56646EE4-684C-4EA6-B832-B47DA2A00F2E}" type="presOf" srcId="{9C8EFBEF-E8C3-411D-9C81-F52EDA443B19}" destId="{AFFFD549-CC6F-4B75-A5CF-756BC3A9E56A}" srcOrd="0" destOrd="0" presId="urn:microsoft.com/office/officeart/2005/8/layout/default"/>
    <dgm:cxn modelId="{0B7D59D7-3CEF-49A5-B8B3-554A667DBAFD}" type="presOf" srcId="{A6ABCD67-6E85-47B2-B5B5-07AE34BF6C09}" destId="{FB032F87-E962-442F-9F9E-CDF2877D3A91}" srcOrd="0" destOrd="0" presId="urn:microsoft.com/office/officeart/2005/8/layout/default"/>
    <dgm:cxn modelId="{81C4352F-53AE-4C5E-A834-B4754379FC86}" srcId="{615D5BBC-0449-41E5-ACCE-F80D1C59AF45}" destId="{2738EF6B-640B-4C73-BF88-F0DBD3C34094}" srcOrd="2" destOrd="0" parTransId="{47B0C7D4-2D02-4F56-9D89-C593F0B26B25}" sibTransId="{5E1D7E92-DBDF-4F71-A2D8-4982340C2D25}"/>
    <dgm:cxn modelId="{CDB52F3E-2BF7-438B-B443-2B3D1C65D174}" type="presOf" srcId="{603C4EC9-E8D0-42FB-B4B2-233106AD7EAB}" destId="{A23A2013-3DD4-4A2D-84A5-87D1BD111D75}" srcOrd="0" destOrd="0" presId="urn:microsoft.com/office/officeart/2005/8/layout/default"/>
    <dgm:cxn modelId="{4013604E-71BE-456C-BE03-EF41894EDA65}" type="presOf" srcId="{615D5BBC-0449-41E5-ACCE-F80D1C59AF45}" destId="{72B740A8-ED13-4227-9AAF-7A1DA9828085}" srcOrd="0" destOrd="0" presId="urn:microsoft.com/office/officeart/2005/8/layout/default"/>
    <dgm:cxn modelId="{B17CC3D5-10C8-43F8-B7E2-886A00A0FB4A}" type="presParOf" srcId="{72B740A8-ED13-4227-9AAF-7A1DA9828085}" destId="{A23A2013-3DD4-4A2D-84A5-87D1BD111D75}" srcOrd="0" destOrd="0" presId="urn:microsoft.com/office/officeart/2005/8/layout/default"/>
    <dgm:cxn modelId="{324CFC7E-A57F-4E7E-8EA6-8F22861FEA25}" type="presParOf" srcId="{72B740A8-ED13-4227-9AAF-7A1DA9828085}" destId="{63961878-A0D2-4A63-B33D-DE893F81CB53}" srcOrd="1" destOrd="0" presId="urn:microsoft.com/office/officeart/2005/8/layout/default"/>
    <dgm:cxn modelId="{24E3E21A-18F3-4649-883D-1CCA698EC541}" type="presParOf" srcId="{72B740A8-ED13-4227-9AAF-7A1DA9828085}" destId="{FB032F87-E962-442F-9F9E-CDF2877D3A91}" srcOrd="2" destOrd="0" presId="urn:microsoft.com/office/officeart/2005/8/layout/default"/>
    <dgm:cxn modelId="{4BB6C062-85A3-4CF4-8C7C-AA35C12FACED}" type="presParOf" srcId="{72B740A8-ED13-4227-9AAF-7A1DA9828085}" destId="{E8B12216-0F4B-498E-92F9-1658980D3C5C}" srcOrd="3" destOrd="0" presId="urn:microsoft.com/office/officeart/2005/8/layout/default"/>
    <dgm:cxn modelId="{D62F5941-7336-41E4-A3D4-A47AE17724B0}" type="presParOf" srcId="{72B740A8-ED13-4227-9AAF-7A1DA9828085}" destId="{89872B14-F375-46B9-9083-4C13D7841B42}" srcOrd="4" destOrd="0" presId="urn:microsoft.com/office/officeart/2005/8/layout/default"/>
    <dgm:cxn modelId="{7C489E5D-452A-4DA4-83D3-43CBA3DCA7ED}" type="presParOf" srcId="{72B740A8-ED13-4227-9AAF-7A1DA9828085}" destId="{7928C966-4D0E-4F15-AAC3-86441AF2A365}" srcOrd="5" destOrd="0" presId="urn:microsoft.com/office/officeart/2005/8/layout/default"/>
    <dgm:cxn modelId="{F2BFE71F-FC8F-4E1E-8031-5239F6FDDF54}" type="presParOf" srcId="{72B740A8-ED13-4227-9AAF-7A1DA9828085}" destId="{AFFFD549-CC6F-4B75-A5CF-756BC3A9E56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0A528-814C-4187-884F-A0C507171A57}">
      <dsp:nvSpPr>
        <dsp:cNvPr id="0" name=""/>
        <dsp:cNvSpPr/>
      </dsp:nvSpPr>
      <dsp:spPr>
        <a:xfrm>
          <a:off x="0" y="304385"/>
          <a:ext cx="7576756" cy="1669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040" tIns="416560" rIns="5880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u="sng" kern="1200"/>
            <a:t>Solicit</a:t>
          </a:r>
          <a:r>
            <a:rPr lang="en-US" sz="2000" kern="1200"/>
            <a:t> applications in a well-defined scientific area to accomplish specific program objectives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Indicate the amount of set-aside funds and anticipated number of awards</a:t>
          </a:r>
        </a:p>
      </dsp:txBody>
      <dsp:txXfrm>
        <a:off x="0" y="304385"/>
        <a:ext cx="7576756" cy="1669500"/>
      </dsp:txXfrm>
    </dsp:sp>
    <dsp:sp modelId="{5D3D77FA-A7D8-4F3C-AA7A-4F17B994BBFC}">
      <dsp:nvSpPr>
        <dsp:cNvPr id="0" name=""/>
        <dsp:cNvSpPr/>
      </dsp:nvSpPr>
      <dsp:spPr>
        <a:xfrm>
          <a:off x="378837" y="9185"/>
          <a:ext cx="5303729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468" tIns="0" rIns="20046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Requests for Applications (RFAs)</a:t>
          </a:r>
        </a:p>
      </dsp:txBody>
      <dsp:txXfrm>
        <a:off x="407658" y="38006"/>
        <a:ext cx="5246087" cy="532758"/>
      </dsp:txXfrm>
    </dsp:sp>
    <dsp:sp modelId="{B0451808-E522-42D0-BEF8-DA61DF6BE2B1}">
      <dsp:nvSpPr>
        <dsp:cNvPr id="0" name=""/>
        <dsp:cNvSpPr/>
      </dsp:nvSpPr>
      <dsp:spPr>
        <a:xfrm>
          <a:off x="0" y="2377085"/>
          <a:ext cx="7576756" cy="233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712450"/>
              <a:satOff val="-1656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040" tIns="416560" rIns="5880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u="sng" kern="1200"/>
            <a:t>Encourages</a:t>
          </a:r>
          <a:r>
            <a:rPr lang="en-US" sz="2000" kern="1200"/>
            <a:t> applications for a new or ongoing extramural activity or program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/>
            <a:t>Formerly termed “unsolicited” applications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/>
            <a:t>PA</a:t>
          </a:r>
          <a:r>
            <a:rPr lang="en-US" sz="2000" u="sng" kern="1200"/>
            <a:t>S</a:t>
          </a:r>
          <a:r>
            <a:rPr lang="en-US" sz="2000" kern="1200"/>
            <a:t> - PA with set-aside funds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/>
            <a:t>PA</a:t>
          </a:r>
          <a:r>
            <a:rPr lang="en-US" sz="2000" u="sng" kern="1200"/>
            <a:t>R</a:t>
          </a:r>
          <a:r>
            <a:rPr lang="en-US" sz="2000" kern="1200"/>
            <a:t> - PA with special receipt, referral and/or review considerations</a:t>
          </a:r>
        </a:p>
      </dsp:txBody>
      <dsp:txXfrm>
        <a:off x="0" y="2377085"/>
        <a:ext cx="7576756" cy="2331000"/>
      </dsp:txXfrm>
    </dsp:sp>
    <dsp:sp modelId="{09BAD84E-BADB-4A98-A378-4F5C83F9BC5C}">
      <dsp:nvSpPr>
        <dsp:cNvPr id="0" name=""/>
        <dsp:cNvSpPr/>
      </dsp:nvSpPr>
      <dsp:spPr>
        <a:xfrm>
          <a:off x="378837" y="2081885"/>
          <a:ext cx="5303729" cy="590400"/>
        </a:xfrm>
        <a:prstGeom prst="round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468" tIns="0" rIns="20046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Program Announcements (PAs)</a:t>
          </a:r>
        </a:p>
      </dsp:txBody>
      <dsp:txXfrm>
        <a:off x="407658" y="2110706"/>
        <a:ext cx="5246087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A2013-3DD4-4A2D-84A5-87D1BD111D75}">
      <dsp:nvSpPr>
        <dsp:cNvPr id="0" name=""/>
        <dsp:cNvSpPr/>
      </dsp:nvSpPr>
      <dsp:spPr>
        <a:xfrm>
          <a:off x="304147" y="2241"/>
          <a:ext cx="3145383" cy="18872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/>
            <a:t>New</a:t>
          </a:r>
        </a:p>
      </dsp:txBody>
      <dsp:txXfrm>
        <a:off x="304147" y="2241"/>
        <a:ext cx="3145383" cy="1887229"/>
      </dsp:txXfrm>
    </dsp:sp>
    <dsp:sp modelId="{FB032F87-E962-442F-9F9E-CDF2877D3A91}">
      <dsp:nvSpPr>
        <dsp:cNvPr id="0" name=""/>
        <dsp:cNvSpPr/>
      </dsp:nvSpPr>
      <dsp:spPr>
        <a:xfrm>
          <a:off x="3764069" y="2241"/>
          <a:ext cx="3145383" cy="1887229"/>
        </a:xfrm>
        <a:prstGeom prst="rect">
          <a:avLst/>
        </a:prstGeom>
        <a:solidFill>
          <a:schemeClr val="accent2">
            <a:hueOff val="-904150"/>
            <a:satOff val="-552"/>
            <a:lumOff val="215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/>
            <a:t>Renewal</a:t>
          </a:r>
        </a:p>
      </dsp:txBody>
      <dsp:txXfrm>
        <a:off x="3764069" y="2241"/>
        <a:ext cx="3145383" cy="1887229"/>
      </dsp:txXfrm>
    </dsp:sp>
    <dsp:sp modelId="{89872B14-F375-46B9-9083-4C13D7841B42}">
      <dsp:nvSpPr>
        <dsp:cNvPr id="0" name=""/>
        <dsp:cNvSpPr/>
      </dsp:nvSpPr>
      <dsp:spPr>
        <a:xfrm>
          <a:off x="304147" y="2204010"/>
          <a:ext cx="3145383" cy="1887229"/>
        </a:xfrm>
        <a:prstGeom prst="rect">
          <a:avLst/>
        </a:prstGeom>
        <a:solidFill>
          <a:schemeClr val="accent2">
            <a:hueOff val="-1808300"/>
            <a:satOff val="-1104"/>
            <a:lumOff val="431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/>
            <a:t>Resubmission</a:t>
          </a:r>
        </a:p>
      </dsp:txBody>
      <dsp:txXfrm>
        <a:off x="304147" y="2204010"/>
        <a:ext cx="3145383" cy="1887229"/>
      </dsp:txXfrm>
    </dsp:sp>
    <dsp:sp modelId="{AFFFD549-CC6F-4B75-A5CF-756BC3A9E56A}">
      <dsp:nvSpPr>
        <dsp:cNvPr id="0" name=""/>
        <dsp:cNvSpPr/>
      </dsp:nvSpPr>
      <dsp:spPr>
        <a:xfrm>
          <a:off x="3764069" y="2204010"/>
          <a:ext cx="3145383" cy="1887229"/>
        </a:xfrm>
        <a:prstGeom prst="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/>
            <a:t>Revision</a:t>
          </a:r>
        </a:p>
      </dsp:txBody>
      <dsp:txXfrm>
        <a:off x="3764069" y="2204010"/>
        <a:ext cx="3145383" cy="1887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7DE7513-2A40-F441-82A7-7E96BB5D7C54}" type="datetimeFigureOut">
              <a:t>11/3/2017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3F2BD9B-6641-9C4A-A33D-68246303A55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80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56848F2-35D2-1E44-BFB7-A38C0B66D5AA}" type="datetimeFigureOut">
              <a:t>11/3/2017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124D5A1-52F5-1547-8357-687832436FA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899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Afternoon! </a:t>
            </a:r>
          </a:p>
          <a:p>
            <a:endParaRPr lang="en-US" dirty="0"/>
          </a:p>
          <a:p>
            <a:r>
              <a:rPr lang="en-US" dirty="0"/>
              <a:t>Welcome to FOA 101 </a:t>
            </a:r>
          </a:p>
          <a:p>
            <a:endParaRPr lang="en-US" dirty="0"/>
          </a:p>
          <a:p>
            <a:r>
              <a:rPr lang="en-US" dirty="0"/>
              <a:t>Today we are going to cover the ins and outs of Funding Opportunity announcements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70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41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Policy notice- announces a new policy</a:t>
            </a:r>
          </a:p>
          <a:p>
            <a:endParaRPr lang="en-US" dirty="0"/>
          </a:p>
          <a:p>
            <a:r>
              <a:rPr lang="en-US" dirty="0"/>
              <a:t>Notice of change to FOA: modifies an existing FOA</a:t>
            </a:r>
          </a:p>
          <a:p>
            <a:endParaRPr lang="en-US" dirty="0"/>
          </a:p>
          <a:p>
            <a:r>
              <a:rPr lang="en-US" dirty="0"/>
              <a:t>NOITP: alerts the community about an upcoming FOA</a:t>
            </a:r>
          </a:p>
          <a:p>
            <a:endParaRPr lang="en-US" dirty="0"/>
          </a:p>
          <a:p>
            <a:r>
              <a:rPr lang="en-US" dirty="0"/>
              <a:t>RFI: requests comments from the extramural community on a particular issue</a:t>
            </a:r>
          </a:p>
          <a:p>
            <a:endParaRPr lang="en-US" dirty="0"/>
          </a:p>
          <a:p>
            <a:r>
              <a:rPr lang="en-US" dirty="0"/>
              <a:t>RFP: announces a request for proposals for a contract award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32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1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4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04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76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27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44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56BDA-8E23-4A27-A373-8E5F3F6057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24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32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80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47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13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808" indent="-291465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5859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2203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8546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4890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1233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7576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3921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554507-5573-409B-93D2-A13344F297B1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98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73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27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808" indent="-291465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5859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2203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8546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4890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1233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7576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3921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3CD671-3EDC-4B82-8E83-B2B20F961CAB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65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93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464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808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dirty="0"/>
              <a:t>New</a:t>
            </a:r>
          </a:p>
          <a:p>
            <a:pPr rtl="0" eaLnBrk="1" fontAlgn="auto" latinLnBrk="0" hangingPunct="1"/>
            <a:r>
              <a:rPr lang="en-US" dirty="0"/>
              <a:t>application that has not received prior funding</a:t>
            </a:r>
          </a:p>
          <a:p>
            <a:pPr rtl="0" eaLnBrk="1" fontAlgn="t" latinLnBrk="0" hangingPunct="1"/>
            <a:r>
              <a:rPr lang="en-US" dirty="0"/>
              <a:t>Renewal</a:t>
            </a:r>
          </a:p>
          <a:p>
            <a:pPr rtl="0" eaLnBrk="1" fontAlgn="auto" latinLnBrk="0" hangingPunct="1"/>
            <a:r>
              <a:rPr lang="en-US" dirty="0"/>
              <a:t>application requesting funding for a period subsequent to that provided by a current award</a:t>
            </a:r>
          </a:p>
          <a:p>
            <a:pPr rtl="0" eaLnBrk="1" fontAlgn="t" latinLnBrk="0" hangingPunct="1"/>
            <a:r>
              <a:rPr lang="en-US" dirty="0"/>
              <a:t>Resubmission</a:t>
            </a:r>
          </a:p>
          <a:p>
            <a:pPr rtl="0" eaLnBrk="1" fontAlgn="auto" latinLnBrk="0" hangingPunct="1"/>
            <a:r>
              <a:rPr lang="en-US" dirty="0"/>
              <a:t>application that has been previously submitted, but was not funded, and is being resubmitted for new consideration</a:t>
            </a:r>
          </a:p>
          <a:p>
            <a:pPr rtl="0" eaLnBrk="1" fontAlgn="t" latinLnBrk="0" hangingPunct="1"/>
            <a:r>
              <a:rPr lang="en-US" dirty="0"/>
              <a:t>Revision</a:t>
            </a:r>
          </a:p>
          <a:p>
            <a:pPr rtl="0" eaLnBrk="1" fontAlgn="auto" latinLnBrk="0" hangingPunct="1"/>
            <a:r>
              <a:rPr lang="en-US" dirty="0"/>
              <a:t>application to request an increase in support for expansion of an award’s approved scope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50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24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789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808" indent="-291465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5859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2203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8546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4890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1233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7576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3921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3CD671-3EDC-4B82-8E83-B2B20F961CAB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51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808" indent="-291465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5859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2203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8546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4890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1233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7576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3921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3CD671-3EDC-4B82-8E83-B2B20F961CAB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09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808" indent="-291465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5859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2203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8546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4890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1233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7576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3921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273F68-8537-430E-888D-EE7CDF5A2A1D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26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64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16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808" indent="-291465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5859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2203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8546" indent="-233172" defTabSz="94240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4890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1233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7576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3921" indent="-233172" defTabSz="94240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49FCF6-D43D-499F-8B3F-F0E0644AE22B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35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938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222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67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622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992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113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541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366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712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620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257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10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92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56BDA-8E23-4A27-A373-8E5F3F6057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4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59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75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D5A1-52F5-1547-8357-687832436F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5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7849" y="5990157"/>
            <a:ext cx="6904544" cy="381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Presentation Title/Date Optional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19662" y="6022966"/>
            <a:ext cx="0" cy="182880"/>
          </a:xfrm>
          <a:prstGeom prst="line">
            <a:avLst/>
          </a:prstGeom>
          <a:ln w="12700">
            <a:solidFill>
              <a:srgbClr val="002A5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28" y="6014499"/>
            <a:ext cx="52493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pPr algn="r"/>
            <a:fld id="{8475E058-4C20-A242-8A48-FEF4035371A2}" type="slidenum">
              <a:rPr lang="en-US"/>
              <a:pPr algn="r"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0" y="549275"/>
            <a:ext cx="8267700" cy="51704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1000"/>
              </a:spcAft>
              <a:buNone/>
              <a:defRPr sz="3600" b="1">
                <a:solidFill>
                  <a:srgbClr val="4963AE"/>
                </a:solidFill>
                <a:latin typeface="Arial"/>
                <a:cs typeface="Arial"/>
              </a:defRPr>
            </a:lvl1pPr>
            <a:lvl2pPr marL="0" indent="0">
              <a:spcBef>
                <a:spcPts val="576"/>
              </a:spcBef>
              <a:spcAft>
                <a:spcPts val="500"/>
              </a:spcAft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latin typeface="Arial"/>
                <a:cs typeface="Arial"/>
              </a:defRPr>
            </a:lvl3pPr>
            <a:lvl4pPr marL="4572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buFont typeface="Arial"/>
              <a:buChar char="•"/>
              <a:defRPr sz="1600">
                <a:latin typeface="Arial"/>
                <a:cs typeface="Arial"/>
              </a:defRPr>
            </a:lvl4pPr>
            <a:lvl5pPr marL="9144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Add Headline</a:t>
            </a:r>
          </a:p>
          <a:p>
            <a:pPr lvl="1"/>
            <a:r>
              <a:rPr lang="en-US"/>
              <a:t>Level 1 Subhead</a:t>
            </a:r>
          </a:p>
          <a:p>
            <a:pPr lvl="2"/>
            <a:r>
              <a:rPr lang="en-US"/>
              <a:t>Body Text</a:t>
            </a:r>
          </a:p>
          <a:p>
            <a:pPr lvl="3"/>
            <a:r>
              <a:rPr lang="en-US"/>
              <a:t>Level 1 Bullet</a:t>
            </a:r>
          </a:p>
          <a:p>
            <a:pPr lvl="4"/>
            <a:r>
              <a:rPr lang="en-US"/>
              <a:t>Level 2 Bullet</a:t>
            </a:r>
          </a:p>
        </p:txBody>
      </p:sp>
    </p:spTree>
    <p:extLst>
      <p:ext uri="{BB962C8B-B14F-4D97-AF65-F5344CB8AC3E}">
        <p14:creationId xmlns:p14="http://schemas.microsoft.com/office/powerpoint/2010/main" val="3948649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title2.jpg"/>
          <p:cNvPicPr>
            <a:picLocks noChangeAspect="1"/>
          </p:cNvPicPr>
          <p:nvPr userDrawn="1"/>
        </p:nvPicPr>
        <p:blipFill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7991" y="2981912"/>
            <a:ext cx="4530433" cy="1927225"/>
          </a:xfrm>
        </p:spPr>
        <p:txBody>
          <a:bodyPr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Friday, November 03,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107918" y="6938034"/>
            <a:ext cx="203608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360758" y="601033"/>
            <a:ext cx="3458589" cy="1102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  <a:latin typeface="Avenir Black"/>
                <a:cs typeface="Avenir Black"/>
              </a:rPr>
              <a:t>Office of Extramural</a:t>
            </a:r>
          </a:p>
          <a:p>
            <a:pPr>
              <a:lnSpc>
                <a:spcPct val="90000"/>
              </a:lnSpc>
            </a:pPr>
            <a:r>
              <a:rPr lang="en-US" sz="5000" dirty="0">
                <a:solidFill>
                  <a:srgbClr val="FFFFFF"/>
                </a:solidFill>
                <a:latin typeface="Avenir Black"/>
                <a:cs typeface="Avenir Black"/>
              </a:rPr>
              <a:t>Research</a:t>
            </a:r>
          </a:p>
        </p:txBody>
      </p:sp>
      <p:pic>
        <p:nvPicPr>
          <p:cNvPr id="15" name="Picture 14" title="HHS Logo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lum bright="70000" contrast="-70000"/>
            <a:alphaModFix amt="93000"/>
          </a:blip>
          <a:srcRect r="80282"/>
          <a:stretch>
            <a:fillRect/>
          </a:stretch>
        </p:blipFill>
        <p:spPr bwMode="auto">
          <a:xfrm>
            <a:off x="136377" y="6205605"/>
            <a:ext cx="541401" cy="515617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alphaModFix amt="93000"/>
          </a:blip>
          <a:stretch>
            <a:fillRect/>
          </a:stretch>
        </p:blipFill>
        <p:spPr>
          <a:xfrm>
            <a:off x="707085" y="6097033"/>
            <a:ext cx="682980" cy="8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9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nal w/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4286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63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5905" y="6356350"/>
            <a:ext cx="490780" cy="365125"/>
          </a:xfrm>
          <a:prstGeom prst="rect">
            <a:avLst/>
          </a:prstGeom>
        </p:spPr>
        <p:txBody>
          <a:bodyPr/>
          <a:lstStyle/>
          <a:p>
            <a:fld id="{0E672CBA-1F15-4F34-9466-2A2663F0CC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69900" y="917505"/>
            <a:ext cx="8293100" cy="0"/>
          </a:xfrm>
          <a:prstGeom prst="line">
            <a:avLst/>
          </a:prstGeom>
          <a:ln w="12700">
            <a:solidFill>
              <a:srgbClr val="9CC5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976313"/>
            <a:ext cx="83058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2400">
                <a:latin typeface="Arial" pitchFamily="34" charset="0"/>
                <a:cs typeface="Arial" pitchFamily="34" charset="0"/>
              </a:defRPr>
            </a:lvl1pPr>
            <a:lvl2pPr marL="742950" indent="-28575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buFont typeface="Courier New" pitchFamily="49" charset="0"/>
              <a:buChar char="o"/>
              <a:defRPr sz="1600">
                <a:latin typeface="Arial" pitchFamily="34" charset="0"/>
                <a:cs typeface="Arial" pitchFamily="34" charset="0"/>
              </a:defRPr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50790" y="6356350"/>
            <a:ext cx="5169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84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7849" y="5990157"/>
            <a:ext cx="6904544" cy="381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Presentation Title/Date Optional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19662" y="6022966"/>
            <a:ext cx="0" cy="182880"/>
          </a:xfrm>
          <a:prstGeom prst="line">
            <a:avLst/>
          </a:prstGeom>
          <a:ln w="12700">
            <a:solidFill>
              <a:srgbClr val="002A5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28" y="6014499"/>
            <a:ext cx="52493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pPr algn="r"/>
            <a:fld id="{8475E058-4C20-A242-8A48-FEF4035371A2}" type="slidenum">
              <a:rPr lang="en-US"/>
              <a:pPr algn="r"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0" y="549275"/>
            <a:ext cx="8267700" cy="51704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1000"/>
              </a:spcAft>
              <a:buNone/>
              <a:defRPr sz="3600" b="1">
                <a:solidFill>
                  <a:srgbClr val="4963AE"/>
                </a:solidFill>
                <a:latin typeface="Arial"/>
                <a:cs typeface="Arial"/>
              </a:defRPr>
            </a:lvl1pPr>
            <a:lvl2pPr marL="0" indent="0">
              <a:spcBef>
                <a:spcPts val="576"/>
              </a:spcBef>
              <a:spcAft>
                <a:spcPts val="500"/>
              </a:spcAft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latin typeface="Arial"/>
                <a:cs typeface="Arial"/>
              </a:defRPr>
            </a:lvl3pPr>
            <a:lvl4pPr marL="4572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buFont typeface="Arial"/>
              <a:buChar char="•"/>
              <a:defRPr sz="1600">
                <a:latin typeface="Arial"/>
                <a:cs typeface="Arial"/>
              </a:defRPr>
            </a:lvl4pPr>
            <a:lvl5pPr marL="9144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Add Headline</a:t>
            </a:r>
          </a:p>
          <a:p>
            <a:pPr lvl="1"/>
            <a:r>
              <a:rPr lang="en-US"/>
              <a:t>Level 1 Subhead</a:t>
            </a:r>
          </a:p>
          <a:p>
            <a:pPr lvl="2"/>
            <a:r>
              <a:rPr lang="en-US"/>
              <a:t>Body Text</a:t>
            </a:r>
          </a:p>
          <a:p>
            <a:pPr lvl="3"/>
            <a:r>
              <a:rPr lang="en-US"/>
              <a:t>Level 1 Bullet</a:t>
            </a:r>
          </a:p>
          <a:p>
            <a:pPr lvl="4"/>
            <a:r>
              <a:rPr lang="en-US"/>
              <a:t>Level 2 Bullet</a:t>
            </a:r>
          </a:p>
        </p:txBody>
      </p:sp>
    </p:spTree>
    <p:extLst>
      <p:ext uri="{BB962C8B-B14F-4D97-AF65-F5344CB8AC3E}">
        <p14:creationId xmlns:p14="http://schemas.microsoft.com/office/powerpoint/2010/main" val="2408083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51301" y="1001176"/>
            <a:ext cx="4686300" cy="353272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900" b="1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001176"/>
            <a:ext cx="2781300" cy="353272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buNone/>
              <a:defRPr sz="1500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0">
              <a:buNone/>
              <a:defRPr sz="1500">
                <a:solidFill>
                  <a:schemeClr val="bg1"/>
                </a:solidFill>
                <a:latin typeface="Arial"/>
                <a:cs typeface="Arial"/>
              </a:defRPr>
            </a:lvl3pPr>
            <a:lvl4pPr marL="0" indent="0">
              <a:buNone/>
              <a:defRPr sz="1500">
                <a:solidFill>
                  <a:schemeClr val="bg1"/>
                </a:solidFill>
                <a:latin typeface="Arial"/>
                <a:cs typeface="Arial"/>
              </a:defRPr>
            </a:lvl4pPr>
            <a:lvl5pPr marL="0" indent="0">
              <a:buNone/>
              <a:defRPr sz="15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Speaker Name</a:t>
            </a:r>
          </a:p>
          <a:p>
            <a:pPr lvl="1"/>
            <a:r>
              <a:rPr lang="en-US"/>
              <a:t>Speaker Title</a:t>
            </a:r>
          </a:p>
          <a:p>
            <a:pPr lvl="2"/>
            <a:r>
              <a:rPr lang="en-US"/>
              <a:t>Affiliation Name</a:t>
            </a:r>
          </a:p>
          <a:p>
            <a:pPr lvl="3"/>
            <a:r>
              <a:rPr lang="en-US"/>
              <a:t>Date (optional)</a:t>
            </a:r>
          </a:p>
        </p:txBody>
      </p:sp>
    </p:spTree>
    <p:extLst>
      <p:ext uri="{BB962C8B-B14F-4D97-AF65-F5344CB8AC3E}">
        <p14:creationId xmlns:p14="http://schemas.microsoft.com/office/powerpoint/2010/main" val="2090616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25700" y="1396999"/>
            <a:ext cx="5029200" cy="21336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Contact Name</a:t>
            </a:r>
            <a:br>
              <a:rPr lang="en-US"/>
            </a:br>
            <a:r>
              <a:rPr lang="en-US"/>
              <a:t>Contact Phone/E-mail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http://www.nigms.nih.gov</a:t>
            </a:r>
          </a:p>
        </p:txBody>
      </p:sp>
    </p:spTree>
    <p:extLst>
      <p:ext uri="{BB962C8B-B14F-4D97-AF65-F5344CB8AC3E}">
        <p14:creationId xmlns:p14="http://schemas.microsoft.com/office/powerpoint/2010/main" val="2553648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g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66938"/>
            <a:ext cx="8229600" cy="11430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Add Tagline</a:t>
            </a:r>
          </a:p>
        </p:txBody>
      </p:sp>
    </p:spTree>
    <p:extLst>
      <p:ext uri="{BB962C8B-B14F-4D97-AF65-F5344CB8AC3E}">
        <p14:creationId xmlns:p14="http://schemas.microsoft.com/office/powerpoint/2010/main" val="1253210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A80CB818-7379-467D-8E76-EF9D9074A26C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6200" y="6400800"/>
            <a:ext cx="747713" cy="365125"/>
          </a:xfrm>
        </p:spPr>
        <p:txBody>
          <a:bodyPr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98411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066800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229600" cy="43243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8000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22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0CB818-7379-467D-8E76-EF9D9074A26C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7437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DESIGN SAMPLE DEC 1</a:t>
            </a:r>
          </a:p>
        </p:txBody>
      </p:sp>
    </p:spTree>
    <p:extLst>
      <p:ext uri="{BB962C8B-B14F-4D97-AF65-F5344CB8AC3E}">
        <p14:creationId xmlns:p14="http://schemas.microsoft.com/office/powerpoint/2010/main" val="342060413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with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7849" y="5990157"/>
            <a:ext cx="6904544" cy="381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Presentation Title/Date Optional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28" y="6014499"/>
            <a:ext cx="52493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pPr algn="r"/>
            <a:fld id="{8475E058-4C20-A242-8A48-FEF4035371A2}" type="slidenum">
              <a:rPr lang="en-US"/>
              <a:pPr algn="r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69900" y="1188720"/>
            <a:ext cx="8293100" cy="0"/>
          </a:xfrm>
          <a:prstGeom prst="line">
            <a:avLst/>
          </a:prstGeom>
          <a:ln w="12700">
            <a:solidFill>
              <a:srgbClr val="9CC5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0" y="549275"/>
            <a:ext cx="8267700" cy="51704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1000"/>
              </a:spcAft>
              <a:buNone/>
              <a:defRPr sz="3600" b="1">
                <a:solidFill>
                  <a:srgbClr val="4963AE"/>
                </a:solidFill>
                <a:latin typeface="Arial"/>
                <a:cs typeface="Arial"/>
              </a:defRPr>
            </a:lvl1pPr>
            <a:lvl2pPr marL="0" indent="0">
              <a:spcBef>
                <a:spcPts val="576"/>
              </a:spcBef>
              <a:spcAft>
                <a:spcPts val="500"/>
              </a:spcAft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latin typeface="Arial"/>
                <a:cs typeface="Arial"/>
              </a:defRPr>
            </a:lvl3pPr>
            <a:lvl4pPr marL="4572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buFont typeface="Arial"/>
              <a:buChar char="•"/>
              <a:defRPr sz="1600">
                <a:latin typeface="Arial"/>
                <a:cs typeface="Arial"/>
              </a:defRPr>
            </a:lvl4pPr>
            <a:lvl5pPr marL="9144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Add Headline</a:t>
            </a:r>
          </a:p>
          <a:p>
            <a:pPr lvl="1"/>
            <a:r>
              <a:rPr lang="en-US"/>
              <a:t>Level 1 Subhead</a:t>
            </a:r>
          </a:p>
          <a:p>
            <a:pPr lvl="2"/>
            <a:r>
              <a:rPr lang="en-US"/>
              <a:t>Body Text</a:t>
            </a:r>
          </a:p>
          <a:p>
            <a:pPr lvl="3"/>
            <a:r>
              <a:rPr lang="en-US"/>
              <a:t>Level 1 Bullet</a:t>
            </a:r>
          </a:p>
          <a:p>
            <a:pPr lvl="4"/>
            <a:r>
              <a:rPr lang="en-US"/>
              <a:t>Level 2 Bullet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19662" y="6022966"/>
            <a:ext cx="0" cy="182880"/>
          </a:xfrm>
          <a:prstGeom prst="line">
            <a:avLst/>
          </a:prstGeom>
          <a:ln w="12700">
            <a:solidFill>
              <a:srgbClr val="002A5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852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514600"/>
            <a:ext cx="9144000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048000"/>
            <a:ext cx="9144000" cy="1295400"/>
          </a:xfrm>
        </p:spPr>
        <p:txBody>
          <a:bodyPr anchor="b">
            <a:noAutofit/>
          </a:bodyPr>
          <a:lstStyle>
            <a:lvl1pPr algn="ctr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5257800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People and Places" title="NIH Photo Bann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152400"/>
            <a:ext cx="9144000" cy="281120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648200"/>
            <a:ext cx="9124950" cy="457200"/>
          </a:xfrm>
        </p:spPr>
        <p:txBody>
          <a:bodyPr/>
          <a:lstStyle>
            <a:lvl1pPr marL="109537" indent="0" algn="ctr">
              <a:buNone/>
              <a:defRPr sz="2000">
                <a:solidFill>
                  <a:srgbClr val="008000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976001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4FD32-8A89-4C39-AC22-70DB10DEAE0E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409632-6213-469D-B256-BCBD27ABD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1592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E9EEE91C-3D56-4CA3-A824-AC31CE75F59C}" type="datetime4">
              <a:rPr lang="en-US" smtClean="0"/>
              <a:t>November 3,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72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4FD32-8A89-4C39-AC22-70DB10DEAE0E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409632-6213-469D-B256-BCBD27ABD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9191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w/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4286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63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5905" y="6356350"/>
            <a:ext cx="490780" cy="365125"/>
          </a:xfrm>
          <a:prstGeom prst="rect">
            <a:avLst/>
          </a:prstGeom>
        </p:spPr>
        <p:txBody>
          <a:bodyPr/>
          <a:lstStyle/>
          <a:p>
            <a:fld id="{0E672CBA-1F15-4F34-9466-2A2663F0CC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69900" y="917505"/>
            <a:ext cx="8293100" cy="0"/>
          </a:xfrm>
          <a:prstGeom prst="line">
            <a:avLst/>
          </a:prstGeom>
          <a:ln w="12700">
            <a:solidFill>
              <a:srgbClr val="9CC5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976313"/>
            <a:ext cx="83058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2400">
                <a:latin typeface="Arial" pitchFamily="34" charset="0"/>
                <a:cs typeface="Arial" pitchFamily="34" charset="0"/>
              </a:defRPr>
            </a:lvl1pPr>
            <a:lvl2pPr marL="742950" indent="-28575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buFont typeface="Courier New" pitchFamily="49" charset="0"/>
              <a:buChar char="o"/>
              <a:defRPr sz="1600">
                <a:latin typeface="Arial" pitchFamily="34" charset="0"/>
                <a:cs typeface="Arial" pitchFamily="34" charset="0"/>
              </a:defRPr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50790" y="6356350"/>
            <a:ext cx="5169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62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7849" y="5990157"/>
            <a:ext cx="6904544" cy="381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Presentation Title/Date Optional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19662" y="6022966"/>
            <a:ext cx="0" cy="182880"/>
          </a:xfrm>
          <a:prstGeom prst="line">
            <a:avLst/>
          </a:prstGeom>
          <a:ln w="12700">
            <a:solidFill>
              <a:srgbClr val="002A5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28" y="6014499"/>
            <a:ext cx="52493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pPr algn="r"/>
            <a:fld id="{8475E058-4C20-A242-8A48-FEF4035371A2}" type="slidenum">
              <a:rPr lang="en-US"/>
              <a:pPr algn="r"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0" y="549275"/>
            <a:ext cx="8267700" cy="51704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1000"/>
              </a:spcAft>
              <a:buNone/>
              <a:defRPr sz="3600" b="1">
                <a:solidFill>
                  <a:srgbClr val="4963AE"/>
                </a:solidFill>
                <a:latin typeface="Arial"/>
                <a:cs typeface="Arial"/>
              </a:defRPr>
            </a:lvl1pPr>
            <a:lvl2pPr marL="0" indent="0">
              <a:spcBef>
                <a:spcPts val="576"/>
              </a:spcBef>
              <a:spcAft>
                <a:spcPts val="500"/>
              </a:spcAft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latin typeface="Arial"/>
                <a:cs typeface="Arial"/>
              </a:defRPr>
            </a:lvl3pPr>
            <a:lvl4pPr marL="4572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buFont typeface="Arial"/>
              <a:buChar char="•"/>
              <a:defRPr sz="1600">
                <a:latin typeface="Arial"/>
                <a:cs typeface="Arial"/>
              </a:defRPr>
            </a:lvl4pPr>
            <a:lvl5pPr marL="9144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Add Headline</a:t>
            </a:r>
          </a:p>
          <a:p>
            <a:pPr lvl="1"/>
            <a:r>
              <a:rPr lang="en-US"/>
              <a:t>Level 1 Subhead</a:t>
            </a:r>
          </a:p>
          <a:p>
            <a:pPr lvl="2"/>
            <a:r>
              <a:rPr lang="en-US"/>
              <a:t>Body Text</a:t>
            </a:r>
          </a:p>
          <a:p>
            <a:pPr lvl="3"/>
            <a:r>
              <a:rPr lang="en-US"/>
              <a:t>Level 1 Bullet</a:t>
            </a:r>
          </a:p>
          <a:p>
            <a:pPr lvl="4"/>
            <a:r>
              <a:rPr lang="en-US"/>
              <a:t>Level 2 Bullet</a:t>
            </a:r>
          </a:p>
        </p:txBody>
      </p:sp>
    </p:spTree>
    <p:extLst>
      <p:ext uri="{BB962C8B-B14F-4D97-AF65-F5344CB8AC3E}">
        <p14:creationId xmlns:p14="http://schemas.microsoft.com/office/powerpoint/2010/main" val="1907429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title2.jpg"/>
          <p:cNvPicPr>
            <a:picLocks noChangeAspect="1"/>
          </p:cNvPicPr>
          <p:nvPr userDrawn="1"/>
        </p:nvPicPr>
        <p:blipFill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7991" y="2981912"/>
            <a:ext cx="4530433" cy="1927225"/>
          </a:xfrm>
        </p:spPr>
        <p:txBody>
          <a:bodyPr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Friday, November 03,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107918" y="6938034"/>
            <a:ext cx="203608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360758" y="601033"/>
            <a:ext cx="3458589" cy="1102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FFFFFF"/>
                </a:solidFill>
                <a:latin typeface="Avenir Black"/>
                <a:cs typeface="Avenir Black"/>
              </a:rPr>
              <a:t>Office of Extramural</a:t>
            </a:r>
          </a:p>
          <a:p>
            <a:pPr>
              <a:lnSpc>
                <a:spcPct val="90000"/>
              </a:lnSpc>
            </a:pPr>
            <a:r>
              <a:rPr lang="en-US" sz="5000" dirty="0">
                <a:solidFill>
                  <a:srgbClr val="FFFFFF"/>
                </a:solidFill>
                <a:latin typeface="Avenir Black"/>
                <a:cs typeface="Avenir Black"/>
              </a:rPr>
              <a:t>Research</a:t>
            </a:r>
          </a:p>
        </p:txBody>
      </p:sp>
      <p:pic>
        <p:nvPicPr>
          <p:cNvPr id="15" name="Picture 14" title="HHS Logo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lum bright="70000" contrast="-70000"/>
            <a:alphaModFix amt="93000"/>
          </a:blip>
          <a:srcRect r="80282"/>
          <a:stretch>
            <a:fillRect/>
          </a:stretch>
        </p:blipFill>
        <p:spPr bwMode="auto">
          <a:xfrm>
            <a:off x="136377" y="6205605"/>
            <a:ext cx="541401" cy="515617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alphaModFix amt="93000"/>
          </a:blip>
          <a:stretch>
            <a:fillRect/>
          </a:stretch>
        </p:blipFill>
        <p:spPr>
          <a:xfrm>
            <a:off x="707085" y="6097033"/>
            <a:ext cx="682980" cy="8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6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0D10-542A-447B-87CA-BD3ADA618F6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13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627A0-52BE-49C3-90CB-787EE860760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4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44F9A-9CE8-4653-A3D7-6121B0D6C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37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7849" y="5990157"/>
            <a:ext cx="6904544" cy="381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Presentation Title/Date Optional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9900" y="548640"/>
            <a:ext cx="8196580" cy="6908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1000"/>
              </a:spcAft>
              <a:buNone/>
              <a:defRPr sz="3600" b="1">
                <a:solidFill>
                  <a:srgbClr val="4963AE"/>
                </a:solidFill>
                <a:latin typeface="Arial"/>
                <a:cs typeface="Arial"/>
              </a:defRPr>
            </a:lvl1pPr>
            <a:lvl2pPr marL="0" indent="0">
              <a:spcAft>
                <a:spcPts val="500"/>
              </a:spcAft>
              <a:buFont typeface="Arial"/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457200" indent="-182880"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914400" indent="-182880"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 normalizeH="0" baseline="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28" y="6014499"/>
            <a:ext cx="52493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pPr algn="r"/>
            <a:fld id="{8475E058-4C20-A242-8A48-FEF4035371A2}" type="slidenum">
              <a:rPr lang="en-US"/>
              <a:pPr algn="r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785043" y="1289050"/>
            <a:ext cx="3881437" cy="45196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500"/>
              </a:spcAft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  <a:defRPr sz="1600" baseline="0">
                <a:latin typeface="Arial"/>
                <a:cs typeface="Arial"/>
              </a:defRPr>
            </a:lvl2pPr>
            <a:lvl3pPr marL="0" indent="0">
              <a:lnSpc>
                <a:spcPct val="125000"/>
              </a:lnSpc>
              <a:spcAft>
                <a:spcPts val="0"/>
              </a:spcAft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3pPr>
            <a:lvl4pPr marL="18288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buFont typeface="Arial"/>
              <a:buChar char="•"/>
              <a:defRPr sz="1600" baseline="0">
                <a:latin typeface="Arial"/>
                <a:cs typeface="Arial"/>
              </a:defRPr>
            </a:lvl4pPr>
            <a:lvl5pPr marL="4572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Add Subhead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Level 2 Subhead</a:t>
            </a:r>
          </a:p>
          <a:p>
            <a:pPr lvl="3"/>
            <a:r>
              <a:rPr lang="en-US"/>
              <a:t>Level 1 Bullet</a:t>
            </a:r>
          </a:p>
          <a:p>
            <a:pPr lvl="4"/>
            <a:r>
              <a:rPr lang="en-US"/>
              <a:t>Level 2 Bullet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9583" y="1289050"/>
            <a:ext cx="3881437" cy="45196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500"/>
              </a:spcAft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  <a:defRPr sz="1600" baseline="0">
                <a:latin typeface="Arial"/>
                <a:cs typeface="Arial"/>
              </a:defRPr>
            </a:lvl2pPr>
            <a:lvl3pPr marL="0" indent="0">
              <a:lnSpc>
                <a:spcPct val="125000"/>
              </a:lnSpc>
              <a:spcAft>
                <a:spcPts val="0"/>
              </a:spcAft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3pPr>
            <a:lvl4pPr marL="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buFont typeface="Arial"/>
              <a:buChar char="•"/>
              <a:defRPr sz="1600">
                <a:latin typeface="Arial"/>
                <a:cs typeface="Arial"/>
              </a:defRPr>
            </a:lvl4pPr>
            <a:lvl5pPr marL="4572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Add Subhead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Level 2 Subhead</a:t>
            </a:r>
          </a:p>
          <a:p>
            <a:pPr lvl="3"/>
            <a:r>
              <a:rPr lang="en-US"/>
              <a:t>Level 1 Bullet</a:t>
            </a:r>
          </a:p>
          <a:p>
            <a:pPr lvl="4"/>
            <a:r>
              <a:rPr lang="en-US"/>
              <a:t>Level 2 Bullet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19662" y="6022966"/>
            <a:ext cx="0" cy="182880"/>
          </a:xfrm>
          <a:prstGeom prst="line">
            <a:avLst/>
          </a:prstGeom>
          <a:ln w="12700">
            <a:solidFill>
              <a:srgbClr val="002A5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349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515FC-D72B-4CAF-A499-034D60B6BD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45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7974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E8EE1-BCC5-4FFC-9D02-CA3B4831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34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76949-AF80-435D-9E97-14B6AAF2E0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47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8180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93506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11952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42151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78030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68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7849" y="5990157"/>
            <a:ext cx="6904544" cy="381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Presentation Title/Date Optional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102100" y="548640"/>
            <a:ext cx="4564379" cy="6908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1000"/>
              </a:spcAft>
              <a:buNone/>
              <a:defRPr sz="3600" b="1">
                <a:solidFill>
                  <a:srgbClr val="4963AE"/>
                </a:solidFill>
                <a:latin typeface="Arial"/>
                <a:cs typeface="Arial"/>
              </a:defRPr>
            </a:lvl1pPr>
            <a:lvl2pPr marL="0" indent="0">
              <a:spcAft>
                <a:spcPts val="500"/>
              </a:spcAft>
              <a:buFont typeface="Arial"/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457200" indent="-182880"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914400" indent="-182880"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 normalizeH="0" baseline="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28" y="6014499"/>
            <a:ext cx="52493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pPr algn="r"/>
            <a:fld id="{8475E058-4C20-A242-8A48-FEF4035371A2}" type="slidenum">
              <a:rPr lang="en-US"/>
              <a:pPr algn="r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102101" y="1289050"/>
            <a:ext cx="4564380" cy="45196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500"/>
              </a:spcAft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  <a:defRPr sz="1600" baseline="0">
                <a:latin typeface="Arial"/>
                <a:cs typeface="Arial"/>
              </a:defRPr>
            </a:lvl2pPr>
            <a:lvl3pPr marL="0" indent="0">
              <a:lnSpc>
                <a:spcPct val="125000"/>
              </a:lnSpc>
              <a:spcAft>
                <a:spcPts val="0"/>
              </a:spcAft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3pPr>
            <a:lvl4pPr marL="18288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buFont typeface="Arial"/>
              <a:buChar char="•"/>
              <a:defRPr sz="1600" baseline="0">
                <a:latin typeface="Arial"/>
                <a:cs typeface="Arial"/>
              </a:defRPr>
            </a:lvl4pPr>
            <a:lvl5pPr marL="4572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Add Subhead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Level 2 Subhead</a:t>
            </a:r>
          </a:p>
          <a:p>
            <a:pPr lvl="3"/>
            <a:r>
              <a:rPr lang="en-US"/>
              <a:t>Level 1 Bullet</a:t>
            </a:r>
          </a:p>
          <a:p>
            <a:pPr lvl="4"/>
            <a:r>
              <a:rPr lang="en-US"/>
              <a:t>Level 2 Bullet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9583" y="549275"/>
            <a:ext cx="3200717" cy="52593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19662" y="6022966"/>
            <a:ext cx="0" cy="182880"/>
          </a:xfrm>
          <a:prstGeom prst="line">
            <a:avLst/>
          </a:prstGeom>
          <a:ln w="12700">
            <a:solidFill>
              <a:srgbClr val="002A5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8053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68414-309D-1545-8516-4272FDA8BB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2581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409632-6213-469D-B256-BCBD27ABD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58325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5035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08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409632-6213-469D-B256-BCBD27ABD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8226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3008313" cy="101959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10191"/>
            <a:ext cx="3008313" cy="41159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07123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66799"/>
            <a:ext cx="5486400" cy="3660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08313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2447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219200"/>
            <a:ext cx="2076450" cy="4724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76950" cy="4724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9685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w/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4286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63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5905" y="6356350"/>
            <a:ext cx="490780" cy="365125"/>
          </a:xfrm>
          <a:prstGeom prst="rect">
            <a:avLst/>
          </a:prstGeom>
        </p:spPr>
        <p:txBody>
          <a:bodyPr/>
          <a:lstStyle/>
          <a:p>
            <a:fld id="{0E672CBA-1F15-4F34-9466-2A2663F0CC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69900" y="917505"/>
            <a:ext cx="8293100" cy="0"/>
          </a:xfrm>
          <a:prstGeom prst="line">
            <a:avLst/>
          </a:prstGeom>
          <a:ln w="12700">
            <a:solidFill>
              <a:srgbClr val="9CC5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976313"/>
            <a:ext cx="83058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2400">
                <a:latin typeface="Arial" pitchFamily="34" charset="0"/>
                <a:cs typeface="Arial" pitchFamily="34" charset="0"/>
              </a:defRPr>
            </a:lvl1pPr>
            <a:lvl2pPr marL="742950" indent="-28575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buFont typeface="Courier New" pitchFamily="49" charset="0"/>
              <a:buChar char="o"/>
              <a:defRPr sz="1600">
                <a:latin typeface="Arial" pitchFamily="34" charset="0"/>
                <a:cs typeface="Arial" pitchFamily="34" charset="0"/>
              </a:defRPr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50790" y="6356350"/>
            <a:ext cx="5169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5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with Chart or Lar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7849" y="5990157"/>
            <a:ext cx="6904544" cy="381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Presentation Title/Date Optional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9584" y="548640"/>
            <a:ext cx="8196896" cy="69088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1000"/>
              </a:spcAft>
              <a:buNone/>
              <a:defRPr sz="3600" b="1">
                <a:solidFill>
                  <a:srgbClr val="4963AE"/>
                </a:solidFill>
                <a:latin typeface="Arial"/>
                <a:cs typeface="Arial"/>
              </a:defRPr>
            </a:lvl1pPr>
            <a:lvl2pPr marL="0" indent="0">
              <a:spcAft>
                <a:spcPts val="500"/>
              </a:spcAft>
              <a:buFont typeface="Arial"/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457200" indent="-182880"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914400" indent="-182880"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 normalizeH="0" baseline="0">
                <a:latin typeface="Arial"/>
                <a:cs typeface="Arial"/>
              </a:defRPr>
            </a:lvl4pPr>
            <a:lvl5pPr marL="0" indent="0">
              <a:buFont typeface="Arial"/>
              <a:buNone/>
              <a:defRPr sz="1800">
                <a:solidFill>
                  <a:srgbClr val="002A5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28" y="6014499"/>
            <a:ext cx="52493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pPr algn="r"/>
            <a:fld id="{8475E058-4C20-A242-8A48-FEF4035371A2}" type="slidenum">
              <a:rPr lang="en-US"/>
              <a:pPr algn="r"/>
              <a:t>‹#›</a:t>
            </a:fld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469900" y="1289050"/>
            <a:ext cx="8196579" cy="45196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19662" y="6022966"/>
            <a:ext cx="0" cy="182880"/>
          </a:xfrm>
          <a:prstGeom prst="line">
            <a:avLst/>
          </a:prstGeom>
          <a:ln w="12700">
            <a:solidFill>
              <a:srgbClr val="002A5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059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7849" y="5990157"/>
            <a:ext cx="6904544" cy="381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Presentation Title/Date Optional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19662" y="6022966"/>
            <a:ext cx="0" cy="182880"/>
          </a:xfrm>
          <a:prstGeom prst="line">
            <a:avLst/>
          </a:prstGeom>
          <a:ln w="12700">
            <a:solidFill>
              <a:srgbClr val="002A5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28" y="6014499"/>
            <a:ext cx="52493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pPr algn="r"/>
            <a:fld id="{8475E058-4C20-A242-8A48-FEF4035371A2}" type="slidenum">
              <a:rPr lang="en-US"/>
              <a:pPr algn="r"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0" y="549275"/>
            <a:ext cx="8267700" cy="51704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1000"/>
              </a:spcAft>
              <a:buNone/>
              <a:defRPr sz="3600" b="1">
                <a:solidFill>
                  <a:srgbClr val="4963AE"/>
                </a:solidFill>
                <a:latin typeface="Arial"/>
                <a:cs typeface="Arial"/>
              </a:defRPr>
            </a:lvl1pPr>
            <a:lvl2pPr marL="0" indent="0">
              <a:spcBef>
                <a:spcPts val="576"/>
              </a:spcBef>
              <a:spcAft>
                <a:spcPts val="500"/>
              </a:spcAft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latin typeface="Arial"/>
                <a:cs typeface="Arial"/>
              </a:defRPr>
            </a:lvl3pPr>
            <a:lvl4pPr marL="4572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buFont typeface="Arial"/>
              <a:buChar char="•"/>
              <a:defRPr sz="1600">
                <a:latin typeface="Arial"/>
                <a:cs typeface="Arial"/>
              </a:defRPr>
            </a:lvl4pPr>
            <a:lvl5pPr marL="9144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Add Headline</a:t>
            </a:r>
          </a:p>
          <a:p>
            <a:pPr lvl="1"/>
            <a:r>
              <a:rPr lang="en-US"/>
              <a:t>Level 1 Subhead</a:t>
            </a:r>
          </a:p>
          <a:p>
            <a:pPr lvl="2"/>
            <a:r>
              <a:rPr lang="en-US"/>
              <a:t>Body Text</a:t>
            </a:r>
          </a:p>
          <a:p>
            <a:pPr lvl="3"/>
            <a:r>
              <a:rPr lang="en-US"/>
              <a:t>Level 1 Bullet</a:t>
            </a:r>
          </a:p>
          <a:p>
            <a:pPr lvl="4"/>
            <a:r>
              <a:rPr lang="en-US"/>
              <a:t>Level 2 Bullet</a:t>
            </a:r>
          </a:p>
        </p:txBody>
      </p:sp>
    </p:spTree>
    <p:extLst>
      <p:ext uri="{BB962C8B-B14F-4D97-AF65-F5344CB8AC3E}">
        <p14:creationId xmlns:p14="http://schemas.microsoft.com/office/powerpoint/2010/main" val="3852603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590001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Friday, November 03,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055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38681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pPr/>
              <a:t>Friday, November 03,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9632-6213-469D-B256-BCBD27ABD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4008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pPr/>
              <a:t>Friday, November 03, 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45820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Friday, November 03,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51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Friday, November 03,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09632-6213-469D-B256-BCBD27ABD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87742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Friday, November 03,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9248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Friday, November 03,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0993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w/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4286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63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5905" y="6356350"/>
            <a:ext cx="490780" cy="365125"/>
          </a:xfrm>
          <a:prstGeom prst="rect">
            <a:avLst/>
          </a:prstGeom>
        </p:spPr>
        <p:txBody>
          <a:bodyPr/>
          <a:lstStyle/>
          <a:p>
            <a:fld id="{0E672CBA-1F15-4F34-9466-2A2663F0CC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69900" y="917505"/>
            <a:ext cx="8293100" cy="0"/>
          </a:xfrm>
          <a:prstGeom prst="line">
            <a:avLst/>
          </a:prstGeom>
          <a:ln w="12700">
            <a:solidFill>
              <a:srgbClr val="9CC5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976313"/>
            <a:ext cx="83058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2400">
                <a:latin typeface="Arial" pitchFamily="34" charset="0"/>
                <a:cs typeface="Arial" pitchFamily="34" charset="0"/>
              </a:defRPr>
            </a:lvl1pPr>
            <a:lvl2pPr marL="742950" indent="-28575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buFont typeface="Courier New" pitchFamily="49" charset="0"/>
              <a:buChar char="o"/>
              <a:defRPr sz="1600">
                <a:latin typeface="Arial" pitchFamily="34" charset="0"/>
                <a:cs typeface="Arial" pitchFamily="34" charset="0"/>
              </a:defRPr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50790" y="6356350"/>
            <a:ext cx="5169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747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185967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8620032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76960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1631139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Friday, November 03,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13397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Friday, November 03,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77694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Friday, November 03,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07754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w/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4286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63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5905" y="6356350"/>
            <a:ext cx="490780" cy="365125"/>
          </a:xfrm>
          <a:prstGeom prst="rect">
            <a:avLst/>
          </a:prstGeom>
        </p:spPr>
        <p:txBody>
          <a:bodyPr/>
          <a:lstStyle/>
          <a:p>
            <a:fld id="{0E672CBA-1F15-4F34-9466-2A2663F0CC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69900" y="917505"/>
            <a:ext cx="8293100" cy="0"/>
          </a:xfrm>
          <a:prstGeom prst="line">
            <a:avLst/>
          </a:prstGeom>
          <a:ln w="12700">
            <a:solidFill>
              <a:srgbClr val="9CC5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976313"/>
            <a:ext cx="83058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2400">
                <a:latin typeface="Arial" pitchFamily="34" charset="0"/>
                <a:cs typeface="Arial" pitchFamily="34" charset="0"/>
              </a:defRPr>
            </a:lvl1pPr>
            <a:lvl2pPr marL="742950" indent="-28575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buFont typeface="Courier New" pitchFamily="49" charset="0"/>
              <a:buChar char="o"/>
              <a:defRPr sz="1600">
                <a:latin typeface="Arial" pitchFamily="34" charset="0"/>
                <a:cs typeface="Arial" pitchFamily="34" charset="0"/>
              </a:defRPr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50790" y="6356350"/>
            <a:ext cx="5169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05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7849" y="5990157"/>
            <a:ext cx="6904544" cy="381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5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Presentation Title/Date Optional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19662" y="6022966"/>
            <a:ext cx="0" cy="182880"/>
          </a:xfrm>
          <a:prstGeom prst="line">
            <a:avLst/>
          </a:prstGeom>
          <a:ln w="12700">
            <a:solidFill>
              <a:srgbClr val="002A5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328" y="6014499"/>
            <a:ext cx="524933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002A5C"/>
                </a:solidFill>
                <a:latin typeface="Arial"/>
                <a:cs typeface="Arial"/>
              </a:defRPr>
            </a:lvl1pPr>
          </a:lstStyle>
          <a:p>
            <a:pPr algn="r"/>
            <a:fld id="{8475E058-4C20-A242-8A48-FEF4035371A2}" type="slidenum">
              <a:rPr lang="en-US"/>
              <a:pPr algn="r"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0" y="549275"/>
            <a:ext cx="8267700" cy="51704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Aft>
                <a:spcPts val="1000"/>
              </a:spcAft>
              <a:buNone/>
              <a:defRPr sz="3600" b="1">
                <a:solidFill>
                  <a:srgbClr val="4963AE"/>
                </a:solidFill>
                <a:latin typeface="Arial"/>
                <a:cs typeface="Arial"/>
              </a:defRPr>
            </a:lvl1pPr>
            <a:lvl2pPr marL="0" indent="0">
              <a:spcBef>
                <a:spcPts val="576"/>
              </a:spcBef>
              <a:spcAft>
                <a:spcPts val="500"/>
              </a:spcAft>
              <a:buNone/>
              <a:defRPr sz="2400">
                <a:solidFill>
                  <a:srgbClr val="002A5C"/>
                </a:solidFill>
                <a:latin typeface="Arial"/>
                <a:cs typeface="Arial"/>
              </a:defRPr>
            </a:lvl2pPr>
            <a:lvl3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latin typeface="Arial"/>
                <a:cs typeface="Arial"/>
              </a:defRPr>
            </a:lvl3pPr>
            <a:lvl4pPr marL="4572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002A5C"/>
              </a:buClr>
              <a:buSzPct val="135000"/>
              <a:buFont typeface="Arial"/>
              <a:buChar char="•"/>
              <a:defRPr sz="1600">
                <a:latin typeface="Arial"/>
                <a:cs typeface="Arial"/>
              </a:defRPr>
            </a:lvl4pPr>
            <a:lvl5pPr marL="914400" indent="-18288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85000"/>
              <a:buFont typeface="Courier New"/>
              <a:buChar char="o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Add Headline</a:t>
            </a:r>
          </a:p>
          <a:p>
            <a:pPr lvl="1"/>
            <a:r>
              <a:rPr lang="en-US"/>
              <a:t>Level 1 Subhead</a:t>
            </a:r>
          </a:p>
          <a:p>
            <a:pPr lvl="2"/>
            <a:r>
              <a:rPr lang="en-US"/>
              <a:t>Body Text</a:t>
            </a:r>
          </a:p>
          <a:p>
            <a:pPr lvl="3"/>
            <a:r>
              <a:rPr lang="en-US"/>
              <a:t>Level 1 Bullet</a:t>
            </a:r>
          </a:p>
          <a:p>
            <a:pPr lvl="4"/>
            <a:r>
              <a:rPr lang="en-US"/>
              <a:t>Level 2 Bullet</a:t>
            </a:r>
          </a:p>
        </p:txBody>
      </p:sp>
    </p:spTree>
    <p:extLst>
      <p:ext uri="{BB962C8B-B14F-4D97-AF65-F5344CB8AC3E}">
        <p14:creationId xmlns:p14="http://schemas.microsoft.com/office/powerpoint/2010/main" val="174652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51794" cy="4373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073-0E54-411A-ADC2-75A76582D08F}" type="datetime4">
              <a:rPr lang="en-US" smtClean="0"/>
              <a:t>November 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43163" y="6492875"/>
            <a:ext cx="3942523" cy="2986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4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EE91C-3D56-4CA3-A824-AC31CE75F59C}" type="datetime4">
              <a:rPr lang="en-US" smtClean="0"/>
              <a:t>November 3,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43163" y="6492875"/>
            <a:ext cx="3942523" cy="2986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3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8AF4-1D3B-410C-A2CA-E75FBF50C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54FEE6-6E27-491C-83D3-7B0E64F76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5D529-4390-439B-B5D2-9C088690D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8E9A-EEE7-4590-90E8-7BF3F980055D}" type="datetime1">
              <a:rPr lang="en-US" smtClean="0"/>
              <a:t>11/3/2017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B1B93-DFCA-45C8-8D90-F46F7A6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A9B8B-BFF9-49B3-8139-27DBC245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41175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7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1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InteriorSlide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788" r:id="rId9"/>
    <p:sldLayoutId id="2147483789" r:id="rId10"/>
    <p:sldLayoutId id="2147483785" r:id="rId11"/>
    <p:sldLayoutId id="2147483786" r:id="rId12"/>
    <p:sldLayoutId id="2147483649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act-TaglineSl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7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81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/>
              <a:t>DESIGN SAMPLE DEC 1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52400" y="6324600"/>
            <a:ext cx="762000" cy="36671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8F09152-4AE8-43EA-B2CC-655DE9FC6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1600" y="101600"/>
            <a:ext cx="8940800" cy="6662057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6" name="Picture 15" title="HHS Logo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80282"/>
          <a:stretch>
            <a:fillRect/>
          </a:stretch>
        </p:blipFill>
        <p:spPr bwMode="auto">
          <a:xfrm>
            <a:off x="7000874" y="6321576"/>
            <a:ext cx="403226" cy="384024"/>
          </a:xfrm>
          <a:prstGeom prst="rect">
            <a:avLst/>
          </a:prstGeom>
          <a:ln>
            <a:noFill/>
          </a:ln>
        </p:spPr>
      </p:pic>
      <p:pic>
        <p:nvPicPr>
          <p:cNvPr id="2" name="Picture 1" descr="NIH_OER_Master_Logo_2Color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363696"/>
            <a:ext cx="1524000" cy="30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02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CBCBFF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CBCBFF"/>
        </a:buClr>
        <a:buFont typeface="Georgia" pitchFamily="18" charset="0"/>
        <a:buChar char="▫"/>
        <a:defRPr sz="2000" kern="1200">
          <a:solidFill>
            <a:srgbClr val="CBCBFF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top_header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"/>
            <a:ext cx="8559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New investigator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F09152-4AE8-43EA-B2CC-655DE9FC6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600" y="101600"/>
            <a:ext cx="8940800" cy="6662057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3" name="Picture 2" descr="NIH_OER_Master_Logo_2Color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72200"/>
            <a:ext cx="1651000" cy="28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9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op_header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9174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0000"/>
                </a:solidFill>
              </a:defRPr>
            </a:lvl1pPr>
          </a:lstStyle>
          <a:p>
            <a:fld id="{2C626EB7-FB23-9946-AC03-BE678F8DC9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2" name="Picture 8" descr="logo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429315"/>
            <a:ext cx="310957" cy="313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OER_Master_Logo_2blu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400800"/>
            <a:ext cx="191124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4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hf sldNum="0"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5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nts.gov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funding/index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url_redirect.htm?id=11116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2.xml"/><Relationship Id="rId4" Type="http://schemas.openxmlformats.org/officeDocument/2006/relationships/hyperlink" Target="#_Components_of_Participati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url_redirect.htm?id=11116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2.xml"/><Relationship Id="rId4" Type="http://schemas.openxmlformats.org/officeDocument/2006/relationships/hyperlink" Target="#_Components_of_Participati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policy/clinical-trials.ht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&amp;ehk=FzRGPpqAHmHv51PzKtoYtQ&amp;r=0&amp;pid=OfficeInsert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://matematicandoinsieme.wordpress.com/2013/11/25/un-rapido-sguardo-nel-mondo-dei-numeri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&amp;ehk=PSWpTABUTcTVSjNrzid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&amp;ehk=WqgPpc4Ns5J91cJwkTLynA&amp;r=0&amp;pid=OfficeInsert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duskyillusions.com/niche-niche-question/man-with-question-04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&amp;ehk=DYzctwP90Y4PbIsHQoyLmw&amp;r=0&amp;pid=OfficeInsert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://www.justintarte.com/2011/12/top-10-questions-to-ask-yourself-in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&amp;ehk=51M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parent_announcements.ht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lossary.htm#I32%23I3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6.png"/><Relationship Id="rId4" Type="http://schemas.openxmlformats.org/officeDocument/2006/relationships/hyperlink" Target="http://grants.nih.gov/grants/guide/pa-files/PA-07-070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Finding and Understanding Funding Opportunity Announcements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Amy Mistretta, MPH	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NIH Guide Policy Officer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NIH Guide to Grants and Contracts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3811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D4CF2-BB0D-439D-89A8-49146AAD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Understanding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Notices</a:t>
            </a:r>
            <a:r>
              <a:rPr lang="en-US" dirty="0"/>
              <a:t> 	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103CBE0-23EE-445D-8724-1A15A56642C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42119" y="3322001"/>
            <a:ext cx="8305800" cy="19977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C84EC3-1F23-4708-9240-BEA511D69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7281"/>
            <a:ext cx="89820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84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Types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of Notices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106630-0B6E-45F8-8F9A-010F582512E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buClr>
                <a:srgbClr val="00B0F0"/>
              </a:buClr>
            </a:pPr>
            <a:r>
              <a:rPr lang="en-US" dirty="0">
                <a:solidFill>
                  <a:schemeClr val="tx1"/>
                </a:solidFill>
              </a:rPr>
              <a:t>Policy Notice</a:t>
            </a:r>
          </a:p>
          <a:p>
            <a:pPr>
              <a:buClr>
                <a:srgbClr val="00B0F0"/>
              </a:buClr>
            </a:pPr>
            <a:r>
              <a:rPr lang="en-US" dirty="0"/>
              <a:t>Notice of Change to FOA</a:t>
            </a:r>
          </a:p>
          <a:p>
            <a:pPr>
              <a:buClr>
                <a:srgbClr val="00B0F0"/>
              </a:buClr>
            </a:pPr>
            <a:r>
              <a:rPr lang="en-US" dirty="0"/>
              <a:t>Notice of Information</a:t>
            </a:r>
          </a:p>
          <a:p>
            <a:pPr>
              <a:buClr>
                <a:srgbClr val="00B0F0"/>
              </a:buClr>
            </a:pPr>
            <a:r>
              <a:rPr lang="en-US" dirty="0"/>
              <a:t>Notice of Intent to Publish (NOITP)</a:t>
            </a:r>
          </a:p>
          <a:p>
            <a:pPr>
              <a:buClr>
                <a:srgbClr val="00B0F0"/>
              </a:buClr>
            </a:pPr>
            <a:r>
              <a:rPr lang="en-US" dirty="0"/>
              <a:t>Request for information (RFI)</a:t>
            </a:r>
          </a:p>
          <a:p>
            <a:pPr>
              <a:buClr>
                <a:srgbClr val="00B0F0"/>
              </a:buClr>
            </a:pPr>
            <a:r>
              <a:rPr lang="en-US" dirty="0"/>
              <a:t>Request for Proposals (RFP)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74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D4CF2-BB0D-439D-89A8-49146AAD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Understanding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Notices</a:t>
            </a:r>
            <a:r>
              <a:rPr lang="en-US" dirty="0"/>
              <a:t> 	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EF8155-8821-4123-B71B-E4B06B8F7C6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57200" y="1332733"/>
            <a:ext cx="665797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81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Finding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Funding Opportunity Announcements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54896-B741-47B4-9B43-3F12B9ED95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99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7E8AC-4D49-4544-AD34-278A3B3FB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FOA Publication Sites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6F008-2B84-4A4D-8359-A440672FE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www.grants.gov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NIH Guide to Grants and Contracts </a:t>
            </a:r>
          </a:p>
        </p:txBody>
      </p:sp>
      <p:pic>
        <p:nvPicPr>
          <p:cNvPr id="5" name="Picture 4" descr="NIH Guide to Grants and Contracts - Google Chrome">
            <a:extLst>
              <a:ext uri="{FF2B5EF4-FFF2-40B4-BE49-F238E27FC236}">
                <a16:creationId xmlns:a16="http://schemas.microsoft.com/office/drawing/2014/main" id="{F54DEEDF-D447-4CD6-A5EA-2AA2B78FC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927" y="3921151"/>
            <a:ext cx="3229804" cy="2350402"/>
          </a:xfrm>
          <a:prstGeom prst="rect">
            <a:avLst/>
          </a:prstGeom>
        </p:spPr>
      </p:pic>
      <p:pic>
        <p:nvPicPr>
          <p:cNvPr id="7" name="Picture 6" descr="Home | GRANTS.GOV - Google Chrome">
            <a:extLst>
              <a:ext uri="{FF2B5EF4-FFF2-40B4-BE49-F238E27FC236}">
                <a16:creationId xmlns:a16="http://schemas.microsoft.com/office/drawing/2014/main" id="{894DC7B4-2CBB-430B-BB0D-EEAB3C6E4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274" y="1270000"/>
            <a:ext cx="3115512" cy="226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6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6442"/>
            <a:ext cx="9144000" cy="5445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9675" y="5391509"/>
            <a:ext cx="733246" cy="9144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075"/>
            <a:ext cx="9144000" cy="5261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27274" y="3666226"/>
            <a:ext cx="1259457" cy="11559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3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3" y="83004"/>
            <a:ext cx="8855680" cy="677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46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350" y="5232101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http://grants.nih.gov/funding/index.htm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5093"/>
          <a:stretch/>
        </p:blipFill>
        <p:spPr>
          <a:xfrm>
            <a:off x="107350" y="294275"/>
            <a:ext cx="8910746" cy="48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55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627DF-7DCF-4457-9789-9AEE96EFA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TOC and Email Lists</a:t>
            </a:r>
          </a:p>
        </p:txBody>
      </p:sp>
      <p:pic>
        <p:nvPicPr>
          <p:cNvPr id="5" name="Content Placeholder 4" descr="About the NIH Guide for Grants and Contracts | grants.nih.gov - Google Chrome">
            <a:extLst>
              <a:ext uri="{FF2B5EF4-FFF2-40B4-BE49-F238E27FC236}">
                <a16:creationId xmlns:a16="http://schemas.microsoft.com/office/drawing/2014/main" id="{73D37DCE-A805-4557-8CA9-2A757FF90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295" r="1861" b="32094"/>
          <a:stretch/>
        </p:blipFill>
        <p:spPr>
          <a:xfrm>
            <a:off x="609599" y="1543664"/>
            <a:ext cx="6951407" cy="3175821"/>
          </a:xfrm>
        </p:spPr>
      </p:pic>
    </p:spTree>
    <p:extLst>
      <p:ext uri="{BB962C8B-B14F-4D97-AF65-F5344CB8AC3E}">
        <p14:creationId xmlns:p14="http://schemas.microsoft.com/office/powerpoint/2010/main" val="2193271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Learning Objectives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57200" y="976313"/>
            <a:ext cx="7650480" cy="4065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Upon completion of this session, participants will be able to find funding opportunity announcements (FOA) of interest and navigate the FOA efficiently to identify all the elements required to submit a responsive, compliant, and complete application.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523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48046" y="293297"/>
            <a:ext cx="8589553" cy="5341149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Timeframe between Publication and First Due Date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1832029037"/>
              </p:ext>
            </p:extLst>
          </p:nvPr>
        </p:nvGraphicFramePr>
        <p:xfrm>
          <a:off x="385408" y="1674104"/>
          <a:ext cx="7067905" cy="35356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889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7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733">
                <a:tc>
                  <a:txBody>
                    <a:bodyPr/>
                    <a:lstStyle/>
                    <a:p>
                      <a:r>
                        <a:rPr lang="en-US" sz="2800" dirty="0"/>
                        <a:t>Announcement</a:t>
                      </a:r>
                    </a:p>
                  </a:txBody>
                  <a:tcPr marL="91070" marR="910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Days</a:t>
                      </a:r>
                    </a:p>
                  </a:txBody>
                  <a:tcPr marL="91070" marR="910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33">
                <a:tc>
                  <a:txBody>
                    <a:bodyPr/>
                    <a:lstStyle/>
                    <a:p>
                      <a:r>
                        <a:rPr lang="en-US" sz="2800" dirty="0"/>
                        <a:t>RFAs</a:t>
                      </a:r>
                    </a:p>
                  </a:txBody>
                  <a:tcPr marL="91070" marR="910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60 </a:t>
                      </a:r>
                    </a:p>
                  </a:txBody>
                  <a:tcPr marL="91070" marR="910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33">
                <a:tc>
                  <a:txBody>
                    <a:bodyPr/>
                    <a:lstStyle/>
                    <a:p>
                      <a:r>
                        <a:rPr lang="en-US" sz="2800" dirty="0"/>
                        <a:t>New PA, PAR, or</a:t>
                      </a:r>
                      <a:r>
                        <a:rPr lang="en-US" sz="2800" baseline="0" dirty="0"/>
                        <a:t> PAS</a:t>
                      </a:r>
                      <a:endParaRPr lang="en-US" sz="2800" dirty="0"/>
                    </a:p>
                  </a:txBody>
                  <a:tcPr marL="91070" marR="910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60</a:t>
                      </a:r>
                    </a:p>
                  </a:txBody>
                  <a:tcPr marL="91070" marR="910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33">
                <a:tc>
                  <a:txBody>
                    <a:bodyPr/>
                    <a:lstStyle/>
                    <a:p>
                      <a:r>
                        <a:rPr lang="en-US" sz="2800" dirty="0"/>
                        <a:t>Reissuance</a:t>
                      </a:r>
                      <a:r>
                        <a:rPr lang="en-US" sz="2800" baseline="0" dirty="0"/>
                        <a:t> of active PA, PAR, or PAS</a:t>
                      </a:r>
                      <a:endParaRPr lang="en-US" sz="2800" dirty="0"/>
                    </a:p>
                  </a:txBody>
                  <a:tcPr marL="91070" marR="910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30</a:t>
                      </a:r>
                    </a:p>
                  </a:txBody>
                  <a:tcPr marL="91070" marR="910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33">
                <a:tc>
                  <a:txBody>
                    <a:bodyPr/>
                    <a:lstStyle/>
                    <a:p>
                      <a:r>
                        <a:rPr lang="en-US" sz="2800" dirty="0"/>
                        <a:t>Notice of Change to PA, PAR, or PAS</a:t>
                      </a:r>
                    </a:p>
                  </a:txBody>
                  <a:tcPr marL="91070" marR="910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30</a:t>
                      </a:r>
                    </a:p>
                  </a:txBody>
                  <a:tcPr marL="91070" marR="910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733">
                <a:tc>
                  <a:txBody>
                    <a:bodyPr/>
                    <a:lstStyle/>
                    <a:p>
                      <a:r>
                        <a:rPr lang="en-US" sz="2800" dirty="0"/>
                        <a:t>Notice of Change to RFA</a:t>
                      </a:r>
                    </a:p>
                  </a:txBody>
                  <a:tcPr marL="91070" marR="910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60</a:t>
                      </a:r>
                    </a:p>
                  </a:txBody>
                  <a:tcPr marL="91070" marR="910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656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How to Follow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Funding Opportunity Announcements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93810-33F0-4106-82AB-E8B0660EF8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46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86327" y="267854"/>
            <a:ext cx="6347713" cy="1320800"/>
          </a:xfrm>
        </p:spPr>
        <p:txBody>
          <a:bodyPr>
            <a:normAutofit/>
          </a:bodyPr>
          <a:lstStyle/>
          <a:p>
            <a:r>
              <a:rPr lang="en-US" altLang="en-US" sz="4400" b="1" dirty="0">
                <a:effectLst/>
              </a:rPr>
              <a:t>FOA Table of Contents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75491" y="1384737"/>
            <a:ext cx="8682181" cy="2947118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US" altLang="en-US" sz="2800" dirty="0"/>
              <a:t>Part 1. Overview Information</a:t>
            </a:r>
          </a:p>
          <a:p>
            <a:pPr marL="292100" lvl="1" indent="0">
              <a:buFontTx/>
              <a:buNone/>
            </a:pPr>
            <a:r>
              <a:rPr lang="en-US" altLang="en-US" sz="2400" dirty="0"/>
              <a:t>Key Dates</a:t>
            </a:r>
          </a:p>
          <a:p>
            <a:pPr marL="0" indent="0">
              <a:buFontTx/>
              <a:buNone/>
            </a:pPr>
            <a:r>
              <a:rPr lang="en-US" altLang="en-US" sz="2800" dirty="0"/>
              <a:t>Part 2. Full Text of the Announcement</a:t>
            </a:r>
          </a:p>
          <a:p>
            <a:pPr marL="292100" lvl="1" indent="0">
              <a:buFontTx/>
              <a:buNone/>
            </a:pPr>
            <a:r>
              <a:rPr lang="en-US" altLang="en-US" sz="2400" dirty="0"/>
              <a:t>Section I. Funding Opportunity Description</a:t>
            </a:r>
            <a:br>
              <a:rPr lang="en-US" altLang="en-US" sz="2400" dirty="0"/>
            </a:br>
            <a:r>
              <a:rPr lang="en-US" altLang="en-US" sz="2400" dirty="0"/>
              <a:t>Section II. Award Information</a:t>
            </a:r>
            <a:br>
              <a:rPr lang="en-US" altLang="en-US" sz="2400" dirty="0"/>
            </a:br>
            <a:r>
              <a:rPr lang="en-US" altLang="en-US" sz="2400" dirty="0"/>
              <a:t>Section III. Eligibility Information</a:t>
            </a:r>
            <a:br>
              <a:rPr lang="en-US" altLang="en-US" sz="2400" dirty="0"/>
            </a:br>
            <a:r>
              <a:rPr lang="en-US" altLang="en-US" sz="2400" dirty="0"/>
              <a:t>Section IV. Application and Submission Information</a:t>
            </a:r>
            <a:br>
              <a:rPr lang="en-US" altLang="en-US" sz="2400" dirty="0"/>
            </a:br>
            <a:r>
              <a:rPr lang="en-US" altLang="en-US" sz="2400" dirty="0"/>
              <a:t>Section V. Application Review Information</a:t>
            </a:r>
            <a:br>
              <a:rPr lang="en-US" altLang="en-US" sz="2400" dirty="0"/>
            </a:br>
            <a:r>
              <a:rPr lang="en-US" altLang="en-US" sz="2400" dirty="0"/>
              <a:t>Section VI. Award Administration Information</a:t>
            </a:r>
            <a:br>
              <a:rPr lang="en-US" altLang="en-US" sz="2400" dirty="0"/>
            </a:br>
            <a:r>
              <a:rPr lang="en-US" altLang="en-US" sz="2400" dirty="0"/>
              <a:t>Section VII. Agency Contacts</a:t>
            </a:r>
            <a:br>
              <a:rPr lang="en-US" altLang="en-US" sz="2400" dirty="0"/>
            </a:br>
            <a:r>
              <a:rPr lang="en-US" altLang="en-US" sz="2400" dirty="0"/>
              <a:t>Section VIII.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892582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81756"/>
            <a:ext cx="8267700" cy="592431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00B0F0"/>
                </a:solidFill>
              </a:rPr>
              <a:t>Part 1. Overview Information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FD4757-09B0-424C-AE53-481C1450D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2" y="1018020"/>
            <a:ext cx="8546995" cy="567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42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ABB79-DD82-46B7-9959-51B0C86231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4CCD0-02A9-4265-A887-0A7A1DE11B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Part 1. Key Dates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9A08E-E225-4719-B4D7-2F9078D3C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44" y="1173018"/>
            <a:ext cx="8201056" cy="50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99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81273" y="288324"/>
            <a:ext cx="7204365" cy="13208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/>
              <a:t>Part 2. Section I</a:t>
            </a:r>
            <a:br>
              <a:rPr lang="en-US" altLang="en-US" sz="4000" b="1" dirty="0"/>
            </a:br>
            <a:r>
              <a:rPr lang="en-US" altLang="en-US" sz="4000" b="1" dirty="0"/>
              <a:t>Funding </a:t>
            </a:r>
            <a:r>
              <a:rPr lang="en-US" altLang="en-US" sz="4000" b="1" dirty="0">
                <a:effectLst/>
              </a:rPr>
              <a:t>Opportunity Description</a:t>
            </a:r>
            <a:r>
              <a:rPr lang="en-US" altLang="en-US" b="1" dirty="0">
                <a:effectLst/>
              </a:rPr>
              <a:t/>
            </a:r>
            <a:br>
              <a:rPr lang="en-US" altLang="en-US" b="1" dirty="0">
                <a:effectLst/>
              </a:rPr>
            </a:br>
            <a:endParaRPr lang="en-US" altLang="en-US" b="1" dirty="0">
              <a:effectLst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sz="2600" b="1" dirty="0"/>
              <a:t>Purpose: </a:t>
            </a:r>
            <a:r>
              <a:rPr lang="en-US" altLang="en-US" sz="2600" dirty="0"/>
              <a:t>Goals of the funding opportunity</a:t>
            </a:r>
          </a:p>
          <a:p>
            <a:r>
              <a:rPr lang="en-US" altLang="en-US" sz="2600" b="1" dirty="0"/>
              <a:t>Background:</a:t>
            </a:r>
            <a:r>
              <a:rPr lang="en-US" altLang="en-US" sz="2600" dirty="0"/>
              <a:t> Relevant background information and the importance of the funding opportunity</a:t>
            </a:r>
          </a:p>
          <a:p>
            <a:r>
              <a:rPr lang="en-US" altLang="en-US" sz="2600" b="1" dirty="0"/>
              <a:t>Research Objectives: </a:t>
            </a:r>
            <a:r>
              <a:rPr lang="en-US" altLang="en-US" sz="2600" dirty="0"/>
              <a:t>Description of specific areas of research interest; examples of targeted research topics and/or and experimental approaches that are being sought to achieve the objectives.</a:t>
            </a:r>
          </a:p>
        </p:txBody>
      </p:sp>
    </p:spTree>
    <p:extLst>
      <p:ext uri="{BB962C8B-B14F-4D97-AF65-F5344CB8AC3E}">
        <p14:creationId xmlns:p14="http://schemas.microsoft.com/office/powerpoint/2010/main" val="2307195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26" y="138545"/>
            <a:ext cx="7823201" cy="1320800"/>
          </a:xfrm>
        </p:spPr>
        <p:txBody>
          <a:bodyPr>
            <a:normAutofit/>
          </a:bodyPr>
          <a:lstStyle/>
          <a:p>
            <a:r>
              <a:rPr lang="en-US" b="1" dirty="0"/>
              <a:t>Understanding Responsiveness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1030148"/>
            <a:ext cx="8839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x-none" sz="1600" b="1" dirty="0">
                <a:solidFill>
                  <a:srgbClr val="000000"/>
                </a:solidFill>
                <a:latin typeface="Verdana"/>
              </a:rPr>
              <a:t>Specific Areas of Research Interest</a:t>
            </a:r>
            <a:endParaRPr lang="en-US" sz="1600" b="1" dirty="0">
              <a:solidFill>
                <a:srgbClr val="000000"/>
              </a:solidFill>
              <a:latin typeface="Verdana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This FOA will support the development of assays, devices, or monitoring tools and clinical studies to validate their use in measuring ARV adherence.  Early-stage clinical trials designed to examine feasibility, acceptability, and the preliminary impact on ARV adherence can also be supported.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  <a:ea typeface="Times New Roman"/>
                <a:cs typeface="Times New Roman"/>
              </a:rPr>
              <a:t>Applicants are encouraged to test feasibility and acceptability in populations known to be challenged by adherence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, such as those with mental health disorders or adolescents. Clinical populations in the United States or international settings may be appropriate for research proposed under this FOA.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  <a:ea typeface="Times New Roman"/>
                <a:cs typeface="Times New Roman"/>
              </a:rPr>
              <a:t>Examples of projects of interest under this FOA include: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6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Development and validation of ARV metabolite assays in clinical specimens followed by feasibility and acceptability testing in a clinic population.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6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Development and validation of medication </a:t>
            </a:r>
            <a:r>
              <a:rPr lang="en-US" sz="1600" dirty="0" err="1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taggants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 followed by feasibility and acceptability testing in a clinic population.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6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Prospective studies that test feasibility and acceptability of ARV adherence monitoring approaches that provide confirmation of oral medication ingestion through ingestion sensors or other metabolite detection systems………</a:t>
            </a:r>
          </a:p>
        </p:txBody>
      </p:sp>
    </p:spTree>
    <p:extLst>
      <p:ext uri="{BB962C8B-B14F-4D97-AF65-F5344CB8AC3E}">
        <p14:creationId xmlns:p14="http://schemas.microsoft.com/office/powerpoint/2010/main" val="1223504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1295400"/>
            <a:ext cx="88392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000" b="1" dirty="0"/>
              <a:t>Non-responsive Areas of Research</a:t>
            </a:r>
            <a:endParaRPr lang="en-US" sz="2000" b="1" dirty="0"/>
          </a:p>
          <a:p>
            <a:r>
              <a:rPr lang="en-US" dirty="0">
                <a:solidFill>
                  <a:srgbClr val="FF0000"/>
                </a:solidFill>
              </a:rPr>
              <a:t>Applications proposing any of the following research topics will be identified as non-responsive and will not be reviewed.  </a:t>
            </a:r>
          </a:p>
          <a:p>
            <a:r>
              <a:rPr lang="en-US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Clinical trials designed to test efficacy or effectiveness in improving adherence behavior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Research focusing exclusively on self-reported measures of adherence (via questionnaires, text messages, etc.).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Electronic drug monitoring devices that lack wireless capacities.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Use of assays that involve invasive specimen collection (e.g., tissue biopsies, collection of cerebrospinal fluid) that would impact acceptability to patients.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Studies focusing exclusively on clinic- or home-based pill count approaches to adherence assessment.</a:t>
            </a:r>
          </a:p>
          <a:p>
            <a:r>
              <a:rPr lang="en-US" dirty="0"/>
              <a:t> </a:t>
            </a:r>
          </a:p>
          <a:p>
            <a:r>
              <a:rPr lang="en-US" dirty="0">
                <a:solidFill>
                  <a:srgbClr val="FF0000"/>
                </a:solidFill>
              </a:rPr>
              <a:t>Applicants are strongly encouraged to contact the Scientific/Research Contact(s), listed in Section VII of this FOA, to discuss the appropriateness of the scope of the proposed project.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b="0" dirty="0">
                <a:solidFill>
                  <a:srgbClr val="00B0F0"/>
                </a:solidFill>
              </a:rPr>
              <a:t>Understanding</a:t>
            </a:r>
            <a:r>
              <a:rPr lang="en-US" sz="3800" dirty="0">
                <a:solidFill>
                  <a:srgbClr val="00B0F0"/>
                </a:solidFill>
              </a:rPr>
              <a:t> </a:t>
            </a:r>
            <a:r>
              <a:rPr lang="en-US" sz="3800" b="0" dirty="0">
                <a:solidFill>
                  <a:srgbClr val="00B0F0"/>
                </a:solidFill>
              </a:rPr>
              <a:t>Responsiveness</a:t>
            </a:r>
          </a:p>
        </p:txBody>
      </p:sp>
    </p:spTree>
    <p:extLst>
      <p:ext uri="{BB962C8B-B14F-4D97-AF65-F5344CB8AC3E}">
        <p14:creationId xmlns:p14="http://schemas.microsoft.com/office/powerpoint/2010/main" val="2537261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6326" y="203200"/>
            <a:ext cx="6347713" cy="13208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Part 2. Section II</a:t>
            </a:r>
            <a:br>
              <a:rPr lang="en-US" altLang="en-US" sz="3600" dirty="0"/>
            </a:br>
            <a:r>
              <a:rPr lang="en-US" altLang="en-US" sz="3600" dirty="0"/>
              <a:t>Award Information</a:t>
            </a:r>
            <a:endParaRPr lang="en-US" sz="3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0242A5-0593-41F9-B679-938EB1D8E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275618"/>
              </p:ext>
            </p:extLst>
          </p:nvPr>
        </p:nvGraphicFramePr>
        <p:xfrm>
          <a:off x="152400" y="1524000"/>
          <a:ext cx="8763000" cy="4714578"/>
        </p:xfrm>
        <a:graphic>
          <a:graphicData uri="http://schemas.openxmlformats.org/drawingml/2006/table">
            <a:tbl>
              <a:tblPr firstRow="1" firstCol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1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Funding Instrument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</a:rPr>
                        <a:t>Grant: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 support mechanism providing money, property, or both to an eligible entity to carry out an approved project or activity. </a:t>
                      </a: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Application Types Allowed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</a:rPr>
                        <a:t>New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</a:rPr>
                        <a:t>The </a:t>
                      </a:r>
                      <a:r>
                        <a:rPr lang="en-US" sz="1600" u="sng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  <a:hlinkClick r:id="rId3"/>
                        </a:rPr>
                        <a:t>OER Glossary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</a:rPr>
                        <a:t> and the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SF424 (R&amp;R) Application Guide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</a:rPr>
                        <a:t>provide details on these application types.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7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Funds Available and Anticipated Number of Awards 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Issuing IC and partner </a:t>
                      </a:r>
                      <a:r>
                        <a:rPr lang="en-US" sz="1600" u="sng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  <a:hlinkClick r:id="rId4" action="ppaction://hlinkfile"/>
                        </a:rPr>
                        <a:t>component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 intend to commit an estimated total of $7 million to fund 6-8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 awards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. </a:t>
                      </a: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4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Award Budget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Application budgets are not limited but need to reflect the actual needs of the proposed project. </a:t>
                      </a: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4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Award Project Period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The scope of the proposed project should determine the project period. The project period can be 3-5 years.  </a:t>
                      </a: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" y="1524000"/>
            <a:ext cx="87630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" y="2514600"/>
            <a:ext cx="8763000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7CDE17-06F4-4FCE-8BFE-AD89EACB709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64534B-C7D9-476B-876D-0A9259D5027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27E124-CDC8-4D04-848D-E43E18F4254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A768FF94-39B1-44FB-9670-D6F5007FB8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FCE6337A-0F72-4D0B-81DA-748DC80AB66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972CF86-A510-4E29-8CED-C0612D080F1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51B0A8D9-B28B-4CE3-8AB6-6633ADD997A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525DA9CC-B1B1-4F33-9ED2-89012EA5B49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6AE546F2-92C0-4C9C-BF28-052A7D0A3B7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1111385C-91E7-44E8-AAE5-019E48D76FF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4455A30-C651-4002-BE70-2A0F05BA38B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5B71F80-1F92-4074-84D9-16A062B215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7209C9DA-6E0D-46D9-8275-C52222D8CC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EB57A4D-E0D0-46DA-B339-F24CA46FA7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0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199" y="609600"/>
            <a:ext cx="7648121" cy="10994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accent1"/>
                </a:solidFill>
                <a:latin typeface="+mj-lt"/>
                <a:cs typeface="+mj-cs"/>
              </a:rPr>
              <a:t>Application Types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839321009"/>
              </p:ext>
            </p:extLst>
          </p:nvPr>
        </p:nvGraphicFramePr>
        <p:xfrm>
          <a:off x="965199" y="1948543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2250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Funding Opportunity Announcement Fundamentals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A4C07D-855A-4B8D-858A-352A79B3B0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76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204" y="127000"/>
            <a:ext cx="6347713" cy="13208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Part 2. Section II</a:t>
            </a:r>
            <a:br>
              <a:rPr lang="en-US" altLang="en-US" sz="3600" dirty="0"/>
            </a:br>
            <a:r>
              <a:rPr lang="en-US" altLang="en-US" sz="3600" dirty="0"/>
              <a:t>Award Information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901465"/>
              </p:ext>
            </p:extLst>
          </p:nvPr>
        </p:nvGraphicFramePr>
        <p:xfrm>
          <a:off x="152400" y="1533822"/>
          <a:ext cx="8763000" cy="4714578"/>
        </p:xfrm>
        <a:graphic>
          <a:graphicData uri="http://schemas.openxmlformats.org/drawingml/2006/table">
            <a:tbl>
              <a:tblPr firstRow="1" firstCol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34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Funding Instrument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</a:rPr>
                        <a:t>Grant: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 support mechanism providing money, property, or both to an eligible entity to carry out an approved project or activity. </a:t>
                      </a: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Application Types Allowed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</a:rPr>
                        <a:t>New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</a:rPr>
                        <a:t>The </a:t>
                      </a:r>
                      <a:r>
                        <a:rPr lang="en-US" sz="1600" u="sng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  <a:hlinkClick r:id="rId3"/>
                        </a:rPr>
                        <a:t>OER Glossary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</a:rPr>
                        <a:t> and the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SF424 (R&amp;R) Application Guide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Batang"/>
                          <a:cs typeface="Times New Roman"/>
                        </a:rPr>
                        <a:t>provide details on these application types.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7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Funds Available and Anticipated Number of Awards 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Issuing IC and partner </a:t>
                      </a:r>
                      <a:r>
                        <a:rPr lang="en-US" sz="1600" u="sng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  <a:hlinkClick r:id="rId4" action="ppaction://hlinkfile"/>
                        </a:rPr>
                        <a:t>component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 intend to commit an estimated total of $7 million to fund 6-8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 awards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. </a:t>
                      </a: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4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Award Budget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Application budgets are not limited but need to reflect the actual needs of the proposed project. </a:t>
                      </a: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4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x-none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Award Project Period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The scope of the proposed project should determine the project period. The project period can be 3-5 years.  </a:t>
                      </a:r>
                    </a:p>
                  </a:txBody>
                  <a:tcPr marL="110337" marR="110337" marT="110337" marB="1103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52400" y="2514600"/>
            <a:ext cx="8763000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3657600"/>
            <a:ext cx="8763000" cy="1066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4800600"/>
            <a:ext cx="87630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2400" y="5486400"/>
            <a:ext cx="8763000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9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800" dirty="0"/>
              <a:t>Part 2. Section III</a:t>
            </a:r>
            <a:br>
              <a:rPr lang="en-US" altLang="en-US" sz="3800" dirty="0"/>
            </a:br>
            <a:r>
              <a:rPr lang="en-US" altLang="en-US" sz="3800" dirty="0"/>
              <a:t>Eligibility Information</a:t>
            </a:r>
            <a:r>
              <a:rPr lang="en-US" altLang="en-US" sz="3800" dirty="0">
                <a:effectLst/>
              </a:rPr>
              <a:t/>
            </a:r>
            <a:br>
              <a:rPr lang="en-US" altLang="en-US" sz="3800" dirty="0">
                <a:effectLst/>
              </a:rPr>
            </a:br>
            <a:endParaRPr lang="en-US" altLang="en-US" sz="3800" dirty="0">
              <a:effectLst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Eligible institutions</a:t>
            </a:r>
          </a:p>
          <a:p>
            <a:pPr lvl="1"/>
            <a:r>
              <a:rPr lang="en-US" altLang="en-US" sz="2000" dirty="0"/>
              <a:t>Application is submitted by institution</a:t>
            </a:r>
          </a:p>
          <a:p>
            <a:r>
              <a:rPr lang="en-US" altLang="en-US" dirty="0"/>
              <a:t>Eligible individuals</a:t>
            </a:r>
          </a:p>
          <a:p>
            <a:pPr lvl="1"/>
            <a:r>
              <a:rPr lang="en-US" altLang="en-US" sz="2000" dirty="0"/>
              <a:t>Only applicable for PD/PI</a:t>
            </a:r>
          </a:p>
          <a:p>
            <a:pPr lvl="1"/>
            <a:r>
              <a:rPr lang="en-US" altLang="en-US" sz="2000" dirty="0"/>
              <a:t>Multiple PD/PI applications: Eligibility requirements apply to all PD/PIs</a:t>
            </a:r>
          </a:p>
          <a:p>
            <a:r>
              <a:rPr lang="en-US" altLang="en-US" dirty="0"/>
              <a:t>Number of applications</a:t>
            </a:r>
          </a:p>
          <a:p>
            <a:pPr lvl="1"/>
            <a:r>
              <a:rPr lang="en-US" altLang="en-US" sz="2000" dirty="0"/>
              <a:t>Usually only limited to avoid </a:t>
            </a:r>
            <a:r>
              <a:rPr lang="en-US" sz="2000" dirty="0"/>
              <a:t>duplicate or highly overlapping applications </a:t>
            </a:r>
            <a:endParaRPr lang="en-US" altLang="en-US" sz="2000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lvl="1"/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089967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338767"/>
            <a:ext cx="8305800" cy="642867"/>
          </a:xfrm>
        </p:spPr>
        <p:txBody>
          <a:bodyPr>
            <a:normAutofit fontScale="90000"/>
          </a:bodyPr>
          <a:lstStyle/>
          <a:p>
            <a:r>
              <a:rPr lang="en-US" altLang="en-US" sz="3300" dirty="0">
                <a:solidFill>
                  <a:srgbClr val="00B0F0"/>
                </a:solidFill>
              </a:rPr>
              <a:t>Part 2. Section IV</a:t>
            </a:r>
            <a:br>
              <a:rPr lang="en-US" altLang="en-US" sz="3300" dirty="0">
                <a:solidFill>
                  <a:srgbClr val="00B0F0"/>
                </a:solidFill>
              </a:rPr>
            </a:br>
            <a:r>
              <a:rPr lang="x-none" sz="3300" dirty="0">
                <a:solidFill>
                  <a:srgbClr val="00B0F0"/>
                </a:solidFill>
              </a:rPr>
              <a:t>Application </a:t>
            </a:r>
            <a:r>
              <a:rPr lang="en-US" sz="3300" dirty="0">
                <a:solidFill>
                  <a:srgbClr val="00B0F0"/>
                </a:solidFill>
              </a:rPr>
              <a:t>&amp;</a:t>
            </a:r>
            <a:r>
              <a:rPr lang="x-none" sz="3300" dirty="0">
                <a:solidFill>
                  <a:srgbClr val="00B0F0"/>
                </a:solidFill>
              </a:rPr>
              <a:t> Submission</a:t>
            </a:r>
            <a:r>
              <a:rPr lang="en-US" sz="3300" dirty="0">
                <a:solidFill>
                  <a:srgbClr val="00B0F0"/>
                </a:solidFill>
              </a:rPr>
              <a:t> </a:t>
            </a:r>
            <a:r>
              <a:rPr lang="x-none" sz="3300" dirty="0">
                <a:solidFill>
                  <a:srgbClr val="00B0F0"/>
                </a:solidFill>
              </a:rPr>
              <a:t>Information</a:t>
            </a:r>
            <a:r>
              <a:rPr lang="en-US" sz="3300" dirty="0"/>
              <a:t/>
            </a:r>
            <a:br>
              <a:rPr lang="en-US" sz="3300" dirty="0"/>
            </a:br>
            <a:r>
              <a:rPr lang="en-US" altLang="en-US" sz="3300" dirty="0">
                <a:effectLst/>
              </a:rPr>
              <a:t/>
            </a:r>
            <a:br>
              <a:rPr lang="en-US" altLang="en-US" sz="3300" dirty="0">
                <a:effectLst/>
              </a:rPr>
            </a:br>
            <a:endParaRPr lang="en-US" altLang="en-US" sz="3300" dirty="0">
              <a:effectLst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quarter" idx="12"/>
          </p:nvPr>
        </p:nvSpPr>
        <p:spPr>
          <a:xfrm>
            <a:off x="457200" y="1406105"/>
            <a:ext cx="8305800" cy="16735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dirty="0"/>
              <a:t>Letters of Intent</a:t>
            </a:r>
          </a:p>
          <a:p>
            <a:pPr lvl="1"/>
            <a:r>
              <a:rPr lang="en-US" altLang="en-US" sz="2000" dirty="0"/>
              <a:t>Requested in some FOAs to help with planning the review</a:t>
            </a:r>
          </a:p>
          <a:p>
            <a:pPr lvl="1"/>
            <a:r>
              <a:rPr lang="en-US" altLang="en-US" sz="2000" dirty="0"/>
              <a:t>Not required; does not impact review</a:t>
            </a:r>
          </a:p>
          <a:p>
            <a:endParaRPr lang="en-US" altLang="en-US" sz="1600" dirty="0"/>
          </a:p>
          <a:p>
            <a:endParaRPr lang="en-US" altLang="en-US" sz="1600" dirty="0"/>
          </a:p>
          <a:p>
            <a:endParaRPr lang="en-US" altLang="en-US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82" y="3285705"/>
            <a:ext cx="861890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052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9533" y="382889"/>
            <a:ext cx="7446189" cy="1320800"/>
          </a:xfrm>
        </p:spPr>
        <p:txBody>
          <a:bodyPr>
            <a:normAutofit fontScale="90000"/>
          </a:bodyPr>
          <a:lstStyle/>
          <a:p>
            <a:r>
              <a:rPr lang="en-US" altLang="en-US" sz="3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2. Section IV</a:t>
            </a:r>
            <a:br>
              <a:rPr lang="en-US" altLang="en-US" sz="3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x-none" sz="3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</a:t>
            </a:r>
            <a:r>
              <a:rPr lang="en-US" sz="3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x-none" sz="3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Submission</a:t>
            </a:r>
            <a:r>
              <a:rPr lang="en-US" sz="3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33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3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33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33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en-US" sz="2800" dirty="0"/>
              <a:t>Instructions for Application Submission</a:t>
            </a:r>
          </a:p>
          <a:p>
            <a:pPr lvl="1"/>
            <a:r>
              <a:rPr lang="en-US" altLang="en-US" sz="2400" dirty="0"/>
              <a:t>Lists of all the forms available in the application package </a:t>
            </a:r>
          </a:p>
          <a:p>
            <a:pPr lvl="1"/>
            <a:r>
              <a:rPr lang="en-US" altLang="en-US" sz="2400" dirty="0"/>
              <a:t>Instructs applicant to follow instructions in the SF 424 (R&amp;R) Application Guide in addition to </a:t>
            </a:r>
            <a:r>
              <a:rPr lang="en-US" altLang="en-US" sz="2400" u="sng" dirty="0"/>
              <a:t>FOA-specific instructions</a:t>
            </a: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An applicant should be able to prepare an application by reading the SF424 (R&amp;R) Application Guide and this section only</a:t>
            </a:r>
          </a:p>
          <a:p>
            <a:pPr marL="457200" lvl="1" indent="0">
              <a:buNone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61148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Understanding Completeness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914400"/>
            <a:ext cx="86868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dirty="0"/>
              <a:t>PHS 398 Research Plan</a:t>
            </a:r>
            <a:endParaRPr lang="en-US" sz="2400" b="1" dirty="0"/>
          </a:p>
          <a:p>
            <a:r>
              <a:rPr lang="en-US" sz="2000" dirty="0">
                <a:solidFill>
                  <a:srgbClr val="FF0000"/>
                </a:solidFill>
              </a:rPr>
              <a:t>All instructions in the SF424 (R&amp;R) Application Guide must be followed, with the following additional instructions:  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dirty="0"/>
              <a:t>Research Strategy:  </a:t>
            </a:r>
            <a:r>
              <a:rPr lang="en-US" sz="2000" dirty="0"/>
              <a:t>As part of the Research Strategy, </a:t>
            </a:r>
            <a:r>
              <a:rPr lang="en-US" sz="2000" dirty="0">
                <a:solidFill>
                  <a:srgbClr val="FF0000"/>
                </a:solidFill>
              </a:rPr>
              <a:t>applicants should clearly describe how the assay, device, or tool for monitoring ARV adherence will address all or most of the following characteristics:</a:t>
            </a:r>
          </a:p>
          <a:p>
            <a:r>
              <a:rPr lang="en-US" sz="2000" dirty="0"/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Indicate that oral medication ingestion occurred;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Offer real-time monitoring of adherence behavior in ecological settings;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Allow for discernment of longitudinal patterns of adherence; and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Provide timely feedback on adherence patterns so that HIV preventative and therapeutic outcomes can be optimized.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>
                <a:solidFill>
                  <a:srgbClr val="FF0000"/>
                </a:solidFill>
              </a:rPr>
              <a:t>Applicants must include a Management Plan with milestones and timelines. </a:t>
            </a:r>
            <a:r>
              <a:rPr lang="en-US" sz="2000" dirty="0"/>
              <a:t>This plan should outline any pre-clinical development of the bioanalytical adherence assay or monitoring tool, if applicable…..</a:t>
            </a:r>
          </a:p>
        </p:txBody>
      </p:sp>
    </p:spTree>
    <p:extLst>
      <p:ext uri="{BB962C8B-B14F-4D97-AF65-F5344CB8AC3E}">
        <p14:creationId xmlns:p14="http://schemas.microsoft.com/office/powerpoint/2010/main" val="3628847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Understanding Completeness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00B0F0"/>
              </a:buClr>
            </a:pPr>
            <a:r>
              <a:rPr lang="en-US" dirty="0"/>
              <a:t>Is an application complete if the Research Strategy does not describe one of the characteristics outlined in the FOA?</a:t>
            </a:r>
          </a:p>
          <a:p>
            <a:pPr marL="109537" indent="0">
              <a:buNone/>
            </a:pPr>
            <a:endParaRPr lang="en-US" dirty="0"/>
          </a:p>
          <a:p>
            <a:pPr>
              <a:buClr>
                <a:srgbClr val="00B0F0"/>
              </a:buClr>
            </a:pPr>
            <a:r>
              <a:rPr lang="en-US" dirty="0"/>
              <a:t>Is an application complete if the Research Strategy does not include a Management Plan?</a:t>
            </a:r>
          </a:p>
          <a:p>
            <a:pPr marL="109537" indent="0">
              <a:buNone/>
            </a:pPr>
            <a:endParaRPr lang="en-US" dirty="0"/>
          </a:p>
          <a:p>
            <a:pPr>
              <a:buClr>
                <a:srgbClr val="00B0F0"/>
              </a:buClr>
            </a:pPr>
            <a:r>
              <a:rPr lang="en-US" dirty="0"/>
              <a:t>Is an application complete if the Research Strategy includes a Management Plan with milestones and timelines that are not reasonable?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65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Part 2. Section V</a:t>
            </a:r>
            <a:b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Application Review Information</a:t>
            </a:r>
            <a:endParaRPr lang="en-US" alt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Review criteria</a:t>
            </a:r>
          </a:p>
          <a:p>
            <a:pPr lvl="1"/>
            <a:r>
              <a:rPr lang="en-US" altLang="en-US" sz="2000" dirty="0"/>
              <a:t>Standard review criteria used to </a:t>
            </a:r>
            <a:r>
              <a:rPr lang="en-US" sz="2000" dirty="0"/>
              <a:t>evaluate scientific and technical merit</a:t>
            </a:r>
            <a:endParaRPr lang="en-US" altLang="en-US" sz="2000" dirty="0"/>
          </a:p>
          <a:p>
            <a:pPr lvl="1"/>
            <a:r>
              <a:rPr lang="en-US" altLang="en-US" sz="2000" dirty="0"/>
              <a:t>Only PARs and RFAs may have non-standard review criteria</a:t>
            </a:r>
          </a:p>
          <a:p>
            <a:pPr lvl="1"/>
            <a:r>
              <a:rPr lang="en-US" altLang="en-US" sz="2000" dirty="0"/>
              <a:t>Each additional review question must map to an expectation that has been explained to applicants earlier in the FOA</a:t>
            </a:r>
          </a:p>
          <a:p>
            <a:r>
              <a:rPr lang="en-US" altLang="en-US" dirty="0"/>
              <a:t>Review and selection process</a:t>
            </a:r>
          </a:p>
          <a:p>
            <a:pPr lvl="1"/>
            <a:r>
              <a:rPr lang="en-US" altLang="en-US" sz="2000" dirty="0"/>
              <a:t>Minimal information about peer review process</a:t>
            </a:r>
          </a:p>
          <a:p>
            <a:pPr lvl="1"/>
            <a:r>
              <a:rPr lang="en-US" altLang="en-US" sz="2000" dirty="0"/>
              <a:t>Considerations for funding decisions</a:t>
            </a:r>
          </a:p>
        </p:txBody>
      </p:sp>
    </p:spTree>
    <p:extLst>
      <p:ext uri="{BB962C8B-B14F-4D97-AF65-F5344CB8AC3E}">
        <p14:creationId xmlns:p14="http://schemas.microsoft.com/office/powerpoint/2010/main" val="3849472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93" y="549144"/>
            <a:ext cx="7000325" cy="13208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Part 2. </a:t>
            </a:r>
            <a:r>
              <a:rPr lang="x-none" sz="3200" b="1" dirty="0">
                <a:latin typeface="Arial" panose="020B0604020202020204" pitchFamily="34" charset="0"/>
                <a:cs typeface="Arial" panose="020B0604020202020204" pitchFamily="34" charset="0"/>
              </a:rPr>
              <a:t>Section VI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x-none" sz="3200" b="1" dirty="0">
                <a:latin typeface="Arial" panose="020B0604020202020204" pitchFamily="34" charset="0"/>
                <a:cs typeface="Arial" panose="020B0604020202020204" pitchFamily="34" charset="0"/>
              </a:rPr>
              <a:t>Award Administration Information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Award Notices</a:t>
            </a:r>
          </a:p>
          <a:p>
            <a:pPr lvl="1"/>
            <a:r>
              <a:rPr lang="en-US" sz="2000" dirty="0"/>
              <a:t>FOA-specific provisions to be included in Notice of Award</a:t>
            </a:r>
          </a:p>
          <a:p>
            <a:r>
              <a:rPr lang="en-US" sz="2800" dirty="0"/>
              <a:t>Cooperative Agreement Terms and Conditions of Award (only for U activity codes)</a:t>
            </a:r>
          </a:p>
          <a:p>
            <a:r>
              <a:rPr lang="en-US" sz="2800" dirty="0"/>
              <a:t>Reporting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299388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89" y="418221"/>
            <a:ext cx="8305800" cy="6428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Part 2. </a:t>
            </a:r>
            <a:r>
              <a:rPr lang="x-none" dirty="0">
                <a:solidFill>
                  <a:srgbClr val="00B0F0"/>
                </a:solidFill>
              </a:rPr>
              <a:t>Section VII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x-none" dirty="0">
                <a:solidFill>
                  <a:srgbClr val="00B0F0"/>
                </a:solidFill>
              </a:rPr>
              <a:t>Agency Contacts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57200" y="1554281"/>
            <a:ext cx="8305800" cy="5029200"/>
          </a:xfrm>
        </p:spPr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en-US" sz="2800" dirty="0"/>
              <a:t>Application Submission Contacts</a:t>
            </a:r>
          </a:p>
          <a:p>
            <a:pPr lvl="1"/>
            <a:r>
              <a:rPr lang="en-US" sz="2000" dirty="0" err="1"/>
              <a:t>eRA</a:t>
            </a:r>
            <a:r>
              <a:rPr lang="en-US" sz="2000" dirty="0"/>
              <a:t> Service Desk: ASSIST, </a:t>
            </a:r>
            <a:r>
              <a:rPr lang="en-US" sz="2000" dirty="0" err="1"/>
              <a:t>eRA</a:t>
            </a:r>
            <a:r>
              <a:rPr lang="en-US" sz="2000" dirty="0"/>
              <a:t> Commons registration, submitting and tracking an application, documenting system problems that threaten submission by the due date, post submission issues)</a:t>
            </a:r>
          </a:p>
          <a:p>
            <a:pPr lvl="1"/>
            <a:r>
              <a:rPr lang="en-US" sz="2000" dirty="0"/>
              <a:t>Grants.gov Customer Support: Grants.gov registration and submission, downloading forms and application packages</a:t>
            </a:r>
          </a:p>
          <a:p>
            <a:pPr lvl="1"/>
            <a:r>
              <a:rPr lang="en-US" sz="2000" dirty="0" err="1"/>
              <a:t>GrantsInfo</a:t>
            </a:r>
            <a:r>
              <a:rPr lang="en-US" sz="2000" dirty="0"/>
              <a:t>: Application instructions and process, finding NIH grant resources</a:t>
            </a:r>
          </a:p>
        </p:txBody>
      </p:sp>
    </p:spTree>
    <p:extLst>
      <p:ext uri="{BB962C8B-B14F-4D97-AF65-F5344CB8AC3E}">
        <p14:creationId xmlns:p14="http://schemas.microsoft.com/office/powerpoint/2010/main" val="3221130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Part 2. </a:t>
            </a:r>
            <a:r>
              <a:rPr lang="x-none" dirty="0">
                <a:solidFill>
                  <a:srgbClr val="00B0F0"/>
                </a:solidFill>
              </a:rPr>
              <a:t>Section VII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x-none" dirty="0">
                <a:solidFill>
                  <a:srgbClr val="00B0F0"/>
                </a:solidFill>
              </a:rPr>
              <a:t>Agency Contacts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57200" y="1544125"/>
            <a:ext cx="8305800" cy="3935173"/>
          </a:xfrm>
        </p:spPr>
        <p:txBody>
          <a:bodyPr/>
          <a:lstStyle/>
          <a:p>
            <a:pPr>
              <a:buClr>
                <a:srgbClr val="00B0F0"/>
              </a:buClr>
            </a:pPr>
            <a:r>
              <a:rPr lang="en-US" sz="2800" dirty="0"/>
              <a:t>FOA-specific contacts</a:t>
            </a:r>
          </a:p>
          <a:p>
            <a:pPr lvl="1"/>
            <a:r>
              <a:rPr lang="en-US" sz="2000" dirty="0"/>
              <a:t>Scientific/Research</a:t>
            </a:r>
          </a:p>
          <a:p>
            <a:pPr lvl="1"/>
            <a:r>
              <a:rPr lang="en-US" sz="2000" dirty="0"/>
              <a:t>Peer Review</a:t>
            </a:r>
          </a:p>
          <a:p>
            <a:pPr lvl="1"/>
            <a:r>
              <a:rPr lang="en-US" sz="2000" dirty="0"/>
              <a:t>Financial</a:t>
            </a:r>
            <a:r>
              <a:rPr lang="en-US" sz="1800" dirty="0"/>
              <a:t>/Grants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332B4-389C-47FD-AFC5-DBA178620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78" y="1544125"/>
            <a:ext cx="33718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80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is a FOA?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NIH advertises availability of grant support through funding opportunity announcements (FOAs)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Each FOA includes all pertinent information and requirements for an applicant to assess their eligibility, competency, and interest in the funding opportunity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Organization and content of a FOA is defined by the Office of Management and Budget (OMB)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FOA Key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noFill/>
        </p:spPr>
        <p:txBody>
          <a:bodyPr>
            <a:noAutofit/>
          </a:bodyPr>
          <a:lstStyle/>
          <a:p>
            <a:pPr>
              <a:buClr>
                <a:srgbClr val="00B0F0"/>
              </a:buClr>
            </a:pPr>
            <a:r>
              <a:rPr lang="en-US" dirty="0"/>
              <a:t>Understanding options and requirements</a:t>
            </a:r>
          </a:p>
          <a:p>
            <a:pPr lvl="1"/>
            <a:r>
              <a:rPr lang="en-US" sz="2000" dirty="0"/>
              <a:t>Encouraged</a:t>
            </a:r>
          </a:p>
          <a:p>
            <a:pPr lvl="1"/>
            <a:r>
              <a:rPr lang="en-US" sz="2000" dirty="0"/>
              <a:t>Expected</a:t>
            </a:r>
          </a:p>
          <a:p>
            <a:pPr lvl="1"/>
            <a:r>
              <a:rPr lang="en-US" sz="2000" dirty="0"/>
              <a:t>Should</a:t>
            </a:r>
          </a:p>
          <a:p>
            <a:pPr lvl="1"/>
            <a:r>
              <a:rPr lang="en-US" sz="2000" dirty="0"/>
              <a:t>Must and Required</a:t>
            </a:r>
          </a:p>
          <a:p>
            <a:pPr>
              <a:buClr>
                <a:srgbClr val="00B0F0"/>
              </a:buClr>
            </a:pPr>
            <a:r>
              <a:rPr lang="en-US" dirty="0"/>
              <a:t>Requirements for successful submission</a:t>
            </a:r>
          </a:p>
          <a:p>
            <a:pPr lvl="1"/>
            <a:r>
              <a:rPr lang="en-US" sz="2000" dirty="0"/>
              <a:t>Responsiveness: Section I – Scope </a:t>
            </a:r>
          </a:p>
          <a:p>
            <a:pPr lvl="2">
              <a:buClr>
                <a:srgbClr val="00B0F0"/>
              </a:buClr>
            </a:pPr>
            <a:r>
              <a:rPr lang="en-US" sz="2000" dirty="0"/>
              <a:t>Only applicable to RFAs </a:t>
            </a:r>
          </a:p>
          <a:p>
            <a:pPr lvl="1"/>
            <a:r>
              <a:rPr lang="en-US" sz="2000" dirty="0"/>
              <a:t>Compliance: Section II – Budget, Project Period</a:t>
            </a:r>
          </a:p>
          <a:p>
            <a:pPr lvl="1"/>
            <a:r>
              <a:rPr lang="en-US" sz="2000" dirty="0"/>
              <a:t>Eligibility: Section III – Institution, PD/PI, Number of applications </a:t>
            </a:r>
          </a:p>
          <a:p>
            <a:pPr lvl="1"/>
            <a:r>
              <a:rPr lang="en-US" sz="2000" dirty="0"/>
              <a:t>Completeness: Section IV – Application Instructions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9273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3CF5-DB56-41E8-A1F3-86105B7B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Clinical Trial Requirements for Grants and Contracts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83894-DD9D-4AA2-B62E-2EC54A1F2DE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NIH is launching a series of initiatives that are rolling out in 2017-2018 to enhance the accountability and transparency of clinical research. These initiatives target key points along the whole clinical trial lifecycle from concept to results reporting.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657CE6-0F12-4ED3-A50D-B39660072E09}"/>
              </a:ext>
            </a:extLst>
          </p:cNvPr>
          <p:cNvSpPr/>
          <p:nvPr/>
        </p:nvSpPr>
        <p:spPr>
          <a:xfrm>
            <a:off x="1593541" y="5600460"/>
            <a:ext cx="6174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https://grants.nih.gov/policy/clinical-trials.htm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2FA49-FFB0-4B78-971F-4D9891A5C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68" y="3404069"/>
            <a:ext cx="7018542" cy="213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19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3CF5-DB56-41E8-A1F3-86105B7B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Clinical Trial Requirements for Grants and Contracts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F7D4A-1048-445D-B40A-527011C2D55D}"/>
              </a:ext>
            </a:extLst>
          </p:cNvPr>
          <p:cNvSpPr txBox="1"/>
          <p:nvPr/>
        </p:nvSpPr>
        <p:spPr>
          <a:xfrm>
            <a:off x="290930" y="1642369"/>
            <a:ext cx="80629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Beginning for January 25, 2018 due dates, all applications proposing clinical trials must be submitted through a FOA designated specifically for clinical trials.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review criteria will be used to evaluate applications proposing clinical trials or clinical trial research experience.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new Human Subjects and Clinical Trial Information form will be required for all human subjects and/or clinical trial research beginning for January 25, 2018 due dates. </a:t>
            </a:r>
          </a:p>
        </p:txBody>
      </p:sp>
    </p:spTree>
    <p:extLst>
      <p:ext uri="{BB962C8B-B14F-4D97-AF65-F5344CB8AC3E}">
        <p14:creationId xmlns:p14="http://schemas.microsoft.com/office/powerpoint/2010/main" val="470142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5271FF-F689-4B45-B8ED-CCFA1566F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3302" y="3637934"/>
            <a:ext cx="3923071" cy="1002891"/>
          </a:xfrm>
        </p:spPr>
        <p:txBody>
          <a:bodyPr/>
          <a:lstStyle/>
          <a:p>
            <a:r>
              <a:rPr lang="en-US" sz="6000" dirty="0"/>
              <a:t>POP QUIZ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6434CD-DCDA-45A0-BE94-5C47AEE35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029007" y="672588"/>
            <a:ext cx="28384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2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824EC0-64C4-4C60-99B4-10C65B3F6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548" y="2628480"/>
            <a:ext cx="5826719" cy="1646302"/>
          </a:xfrm>
        </p:spPr>
        <p:txBody>
          <a:bodyPr/>
          <a:lstStyle/>
          <a:p>
            <a:pPr algn="ctr"/>
            <a:r>
              <a:rPr lang="en-US" dirty="0"/>
              <a:t>How many application types are there? 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2A3995-B305-4F0D-BA89-2FC4D5615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663" y="3657599"/>
            <a:ext cx="3148614" cy="236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55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50DF8A-17E7-42CA-9E20-8052C29708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Where can I find all the active FOAs?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22585DD-5FDC-45F9-899A-5C21F95549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LEGO, toy&#10;&#10;Description generated with high confidence">
            <a:extLst>
              <a:ext uri="{FF2B5EF4-FFF2-40B4-BE49-F238E27FC236}">
                <a16:creationId xmlns:a16="http://schemas.microsoft.com/office/drawing/2014/main" id="{109E9D97-ECFB-4015-B4D1-C358FA310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11700" y="3107186"/>
            <a:ext cx="3402367" cy="3222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FCD9CF-A75B-4BAA-9283-5F821F6C8BC2}"/>
              </a:ext>
            </a:extLst>
          </p:cNvPr>
          <p:cNvSpPr txBox="1"/>
          <p:nvPr/>
        </p:nvSpPr>
        <p:spPr>
          <a:xfrm>
            <a:off x="411701" y="7576885"/>
            <a:ext cx="282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duskyillusions.com/niche-niche-question/man-with-question-04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11515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409BC9-A013-4D8E-922F-A3941CD585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How many types of notices does NIH publish? </a:t>
            </a:r>
          </a:p>
        </p:txBody>
      </p:sp>
      <p:pic>
        <p:nvPicPr>
          <p:cNvPr id="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1D952681-0351-422C-B2FE-ACD9A295D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79393" y="4050834"/>
            <a:ext cx="2601157" cy="2601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963925-7E3E-40AE-AF60-E5B34C388753}"/>
              </a:ext>
            </a:extLst>
          </p:cNvPr>
          <p:cNvSpPr txBox="1"/>
          <p:nvPr/>
        </p:nvSpPr>
        <p:spPr>
          <a:xfrm>
            <a:off x="479393" y="6810592"/>
            <a:ext cx="260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www.justintarte.com/2011/12/top-10-questions-to-ask-yourself-in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4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25485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91DF-71A9-4953-ADBA-37F72290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1586C-D501-4E99-A76D-80CBCE84C47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-83127"/>
            <a:ext cx="9144000" cy="7035590"/>
          </a:xfrm>
          <a:solidFill>
            <a:srgbClr val="0070C0"/>
          </a:solidFill>
        </p:spPr>
        <p:txBody>
          <a:bodyPr/>
          <a:lstStyle/>
          <a:p>
            <a:pPr marL="0" indent="0" algn="ctr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7200" dirty="0">
                <a:solidFill>
                  <a:schemeClr val="bg2"/>
                </a:solidFill>
              </a:rPr>
              <a:t>Questions?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E17B6-40D4-4DED-BBD8-AC9CBF9A9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529" y="3370034"/>
            <a:ext cx="3275890" cy="213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62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9032-E549-41CB-AB9E-04C5B084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Understanding FOAs</a:t>
            </a:r>
          </a:p>
        </p:txBody>
      </p:sp>
      <p:pic>
        <p:nvPicPr>
          <p:cNvPr id="5" name="Content Placeholder 4" descr="Understand Funding Opportunities | grants.nih.gov - Google Chrome">
            <a:extLst>
              <a:ext uri="{FF2B5EF4-FFF2-40B4-BE49-F238E27FC236}">
                <a16:creationId xmlns:a16="http://schemas.microsoft.com/office/drawing/2014/main" id="{21373DF0-B51A-49C2-A4D0-DE452CEF6CC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t="8100"/>
          <a:stretch/>
        </p:blipFill>
        <p:spPr>
          <a:xfrm>
            <a:off x="457200" y="1133554"/>
            <a:ext cx="6888566" cy="4763642"/>
          </a:xfrm>
        </p:spPr>
      </p:pic>
    </p:spTree>
    <p:extLst>
      <p:ext uri="{BB962C8B-B14F-4D97-AF65-F5344CB8AC3E}">
        <p14:creationId xmlns:p14="http://schemas.microsoft.com/office/powerpoint/2010/main" val="3766798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62" y="221673"/>
            <a:ext cx="7648121" cy="10994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  <a:cs typeface="+mj-cs"/>
              </a:rPr>
              <a:t>Types of Announcements 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860920930"/>
              </p:ext>
            </p:extLst>
          </p:nvPr>
        </p:nvGraphicFramePr>
        <p:xfrm>
          <a:off x="549562" y="979055"/>
          <a:ext cx="7576756" cy="4717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6784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Parent Announcements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57200" y="976313"/>
            <a:ext cx="8600536" cy="50292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Trans-NIH FOA enabling applicants to submit an investigator-initiated application for a specific activity code</a:t>
            </a:r>
          </a:p>
          <a:p>
            <a:r>
              <a:rPr lang="en-US" dirty="0"/>
              <a:t>ICs may not participate in all Parent Announcements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Check the FOA</a:t>
            </a:r>
          </a:p>
          <a:p>
            <a:r>
              <a:rPr lang="en-US" dirty="0"/>
              <a:t>View Contacts and Special Interests websites for each Parent Announcement for IC-specific information</a:t>
            </a:r>
          </a:p>
          <a:p>
            <a:r>
              <a:rPr lang="en-US" dirty="0"/>
              <a:t>List of all Parent Announcements:  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Parent Announcements for Unsolicited or Investigator-Initiated Applications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15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D4CF2-BB0D-439D-89A8-49146AAD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Parent Announcements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60EB8-4147-4573-829C-DF48ED8AAE8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7362" y="1694231"/>
            <a:ext cx="830580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The term ‘parent announcement’ refers to an NIH-wide FOA enabling applicants to electronically submit </a:t>
            </a:r>
            <a:r>
              <a:rPr lang="en-US" dirty="0">
                <a:hlinkClick r:id="rId3"/>
              </a:rPr>
              <a:t>investigator-initiated</a:t>
            </a:r>
            <a:r>
              <a:rPr lang="en-US" dirty="0"/>
              <a:t> grant application for a specific activity code, e.g., </a:t>
            </a:r>
            <a:r>
              <a:rPr lang="en-US" dirty="0">
                <a:hlinkClick r:id="rId4"/>
              </a:rPr>
              <a:t>Research Project Grant (Parent R01</a:t>
            </a:r>
            <a:r>
              <a:rPr lang="en-US" dirty="0"/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18FCB-E82D-4A57-9A37-CBD5BE74C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68" y="4075755"/>
            <a:ext cx="7200349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4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D4CF2-BB0D-439D-89A8-49146AAD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Parent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Announcements</a:t>
            </a:r>
            <a:r>
              <a:rPr lang="en-US" dirty="0"/>
              <a:t> 	</a:t>
            </a:r>
          </a:p>
        </p:txBody>
      </p:sp>
      <p:pic>
        <p:nvPicPr>
          <p:cNvPr id="8" name="Content Placeholder 7" descr="Funding | grants.nih.gov - Google Chrome">
            <a:extLst>
              <a:ext uri="{FF2B5EF4-FFF2-40B4-BE49-F238E27FC236}">
                <a16:creationId xmlns:a16="http://schemas.microsoft.com/office/drawing/2014/main" id="{E2F95D22-DA8B-4546-83A1-5E48B9CD312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57200" y="1084468"/>
            <a:ext cx="6910873" cy="5029200"/>
          </a:xfr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D09A2E4B-719F-4A14-AB4A-FA32A470E16C}"/>
              </a:ext>
            </a:extLst>
          </p:cNvPr>
          <p:cNvSpPr/>
          <p:nvPr/>
        </p:nvSpPr>
        <p:spPr>
          <a:xfrm>
            <a:off x="4768645" y="359906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7655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Interio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act-Taglin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Urban">
  <a:themeElements>
    <a:clrScheme name="Custom 1">
      <a:dk1>
        <a:sysClr val="windowText" lastClr="000000"/>
      </a:dk1>
      <a:lt1>
        <a:sysClr val="window" lastClr="FFFFFF"/>
      </a:lt1>
      <a:dk2>
        <a:srgbClr val="00359E"/>
      </a:dk2>
      <a:lt2>
        <a:srgbClr val="EEECE1"/>
      </a:lt2>
      <a:accent1>
        <a:srgbClr val="00359E"/>
      </a:accent1>
      <a:accent2>
        <a:srgbClr val="007635"/>
      </a:accent2>
      <a:accent3>
        <a:srgbClr val="CBCBFF"/>
      </a:accent3>
      <a:accent4>
        <a:srgbClr val="E36C09"/>
      </a:accent4>
      <a:accent5>
        <a:srgbClr val="4BACC6"/>
      </a:accent5>
      <a:accent6>
        <a:srgbClr val="F79646"/>
      </a:accent6>
      <a:hlink>
        <a:srgbClr val="FFC000"/>
      </a:hlink>
      <a:folHlink>
        <a:srgbClr val="FFC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ER PowerPoint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ordertemplaterevised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5D613EADAA394888FF91EF8217DB42" ma:contentTypeVersion="0" ma:contentTypeDescription="Create a new document." ma:contentTypeScope="" ma:versionID="6259e07d416621346a10c588f78135e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A4E54F-72E4-4322-A8C3-B2F2E2D023BE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E2929AE-5586-4D3A-8C58-469260E01C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C547BD-734A-4269-B4BB-9C885C5979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NIGMS-PowerPoint-Template-B</Template>
  <TotalTime>8137</TotalTime>
  <Words>1480</Words>
  <Application>Microsoft Office PowerPoint</Application>
  <PresentationFormat>On-screen Show (4:3)</PresentationFormat>
  <Paragraphs>291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67" baseType="lpstr">
      <vt:lpstr>Batang</vt:lpstr>
      <vt:lpstr>MS PGothic</vt:lpstr>
      <vt:lpstr>Arial</vt:lpstr>
      <vt:lpstr>Avenir Black</vt:lpstr>
      <vt:lpstr>Calibri</vt:lpstr>
      <vt:lpstr>Courier New</vt:lpstr>
      <vt:lpstr>Georgia</vt:lpstr>
      <vt:lpstr>Symbol</vt:lpstr>
      <vt:lpstr>Times New Roman</vt:lpstr>
      <vt:lpstr>Trebuchet MS</vt:lpstr>
      <vt:lpstr>Verdana</vt:lpstr>
      <vt:lpstr>Wingdings</vt:lpstr>
      <vt:lpstr>Wingdings 2</vt:lpstr>
      <vt:lpstr>Wingdings 3</vt:lpstr>
      <vt:lpstr>Interior Slide</vt:lpstr>
      <vt:lpstr>Contact-Tagline Slide</vt:lpstr>
      <vt:lpstr>Urban</vt:lpstr>
      <vt:lpstr>OER PowerPoint template</vt:lpstr>
      <vt:lpstr>bordertemplaterevised</vt:lpstr>
      <vt:lpstr>Facet</vt:lpstr>
      <vt:lpstr>Finding and Understanding Funding Opportunity Announcements</vt:lpstr>
      <vt:lpstr>Learning Objectives</vt:lpstr>
      <vt:lpstr>Funding Opportunity Announcement Fundamentals</vt:lpstr>
      <vt:lpstr>What is a FOA? </vt:lpstr>
      <vt:lpstr>Understanding FOAs</vt:lpstr>
      <vt:lpstr>Types of Announcements </vt:lpstr>
      <vt:lpstr>Parent Announcements </vt:lpstr>
      <vt:lpstr>Parent Announcements  </vt:lpstr>
      <vt:lpstr>Parent Announcements  </vt:lpstr>
      <vt:lpstr>Understanding Notices  </vt:lpstr>
      <vt:lpstr>Types of Notices</vt:lpstr>
      <vt:lpstr>Understanding Notices  </vt:lpstr>
      <vt:lpstr>Finding  Funding Opportunity Announcements</vt:lpstr>
      <vt:lpstr>FOA Publication Sites </vt:lpstr>
      <vt:lpstr>PowerPoint Presentation</vt:lpstr>
      <vt:lpstr>PowerPoint Presentation</vt:lpstr>
      <vt:lpstr>PowerPoint Presentation</vt:lpstr>
      <vt:lpstr>PowerPoint Presentation</vt:lpstr>
      <vt:lpstr>The TOC and Email Lists</vt:lpstr>
      <vt:lpstr>PowerPoint Presentation</vt:lpstr>
      <vt:lpstr>How to Follow Funding Opportunity Announcements</vt:lpstr>
      <vt:lpstr>FOA Table of Contents</vt:lpstr>
      <vt:lpstr>PowerPoint Presentation</vt:lpstr>
      <vt:lpstr>PowerPoint Presentation</vt:lpstr>
      <vt:lpstr>Part 2. Section I Funding Opportunity Description </vt:lpstr>
      <vt:lpstr>Understanding Responsiveness</vt:lpstr>
      <vt:lpstr>Understanding Responsiveness</vt:lpstr>
      <vt:lpstr>Part 2. Section II Award Information</vt:lpstr>
      <vt:lpstr>Application Types</vt:lpstr>
      <vt:lpstr>Part 2. Section II Award Information</vt:lpstr>
      <vt:lpstr>Part 2. Section III Eligibility Information </vt:lpstr>
      <vt:lpstr>Part 2. Section IV Application &amp; Submission Information  </vt:lpstr>
      <vt:lpstr>Part 2. Section IV Application &amp; Submission Information  </vt:lpstr>
      <vt:lpstr>Understanding Completeness</vt:lpstr>
      <vt:lpstr>Understanding Completeness</vt:lpstr>
      <vt:lpstr>Part 2. Section V Application Review Information</vt:lpstr>
      <vt:lpstr>Part 2. Section VI  Award Administration Information</vt:lpstr>
      <vt:lpstr>Part 2. Section VII Agency Contacts</vt:lpstr>
      <vt:lpstr>Part 2. Section VII Agency Contacts</vt:lpstr>
      <vt:lpstr>FOA Key Terms</vt:lpstr>
      <vt:lpstr>Clinical Trial Requirements for Grants and Contracts</vt:lpstr>
      <vt:lpstr>Clinical Trial Requirements for Grants and Contracts</vt:lpstr>
      <vt:lpstr>POP QUIZ</vt:lpstr>
      <vt:lpstr>How many application types are there?  </vt:lpstr>
      <vt:lpstr>Where can I find all the active FOAs?</vt:lpstr>
      <vt:lpstr>How many types of notices does NIH publish? </vt:lpstr>
      <vt:lpstr>PowerPoint Presentation</vt:lpstr>
    </vt:vector>
  </TitlesOfParts>
  <Company>NIGMS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and Understanding FOA - April 2017</dc:title>
  <dc:creator>NIGMS</dc:creator>
  <cp:keywords/>
  <dc:description/>
  <cp:lastModifiedBy>Smith, Eric (smithep)</cp:lastModifiedBy>
  <cp:revision>52</cp:revision>
  <cp:lastPrinted>2017-10-25T19:23:18Z</cp:lastPrinted>
  <dcterms:created xsi:type="dcterms:W3CDTF">2013-01-30T19:36:36Z</dcterms:created>
  <dcterms:modified xsi:type="dcterms:W3CDTF">2017-11-03T17:11:12Z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c9c183f5-2050-4111-bce6-3944b501ba72</vt:lpwstr>
  </property>
  <property fmtid="{D5CDD505-2E9C-101B-9397-08002B2CF9AE}" pid="3" name="ContentTypeId">
    <vt:lpwstr>0x0101002A5D613EADAA394888FF91EF8217DB42</vt:lpwstr>
  </property>
</Properties>
</file>