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717" r:id="rId2"/>
    <p:sldId id="1700" r:id="rId3"/>
    <p:sldId id="708" r:id="rId4"/>
    <p:sldId id="531" r:id="rId5"/>
    <p:sldId id="534" r:id="rId6"/>
    <p:sldId id="1706" r:id="rId7"/>
    <p:sldId id="1708" r:id="rId8"/>
    <p:sldId id="341" r:id="rId9"/>
    <p:sldId id="353" r:id="rId10"/>
    <p:sldId id="381" r:id="rId11"/>
    <p:sldId id="1724" r:id="rId12"/>
    <p:sldId id="316" r:id="rId13"/>
    <p:sldId id="315" r:id="rId14"/>
    <p:sldId id="1725" r:id="rId15"/>
    <p:sldId id="1723" r:id="rId16"/>
    <p:sldId id="330" r:id="rId17"/>
    <p:sldId id="331" r:id="rId18"/>
    <p:sldId id="332" r:id="rId19"/>
    <p:sldId id="384" r:id="rId20"/>
    <p:sldId id="377" r:id="rId21"/>
    <p:sldId id="334" r:id="rId22"/>
    <p:sldId id="1726" r:id="rId23"/>
    <p:sldId id="404" r:id="rId24"/>
    <p:sldId id="362" r:id="rId25"/>
    <p:sldId id="363" r:id="rId26"/>
    <p:sldId id="364" r:id="rId27"/>
    <p:sldId id="365" r:id="rId28"/>
    <p:sldId id="369" r:id="rId29"/>
    <p:sldId id="370" r:id="rId30"/>
    <p:sldId id="1727" r:id="rId31"/>
    <p:sldId id="1710" r:id="rId32"/>
    <p:sldId id="1711" r:id="rId33"/>
    <p:sldId id="707" r:id="rId34"/>
    <p:sldId id="1701" r:id="rId35"/>
    <p:sldId id="533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3A80B-D7D0-4DF1-96C4-DC901E2D401F}" v="2" dt="2023-08-08T15:30:39.894"/>
    <p1510:client id="{A094369A-56D3-4D34-9772-011787A73AB0}" v="13" dt="2023-08-08T16:02:29.010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1"/>
    <p:restoredTop sz="94431" autoAdjust="0"/>
  </p:normalViewPr>
  <p:slideViewPr>
    <p:cSldViewPr>
      <p:cViewPr varScale="1">
        <p:scale>
          <a:sx n="68" d="100"/>
          <a:sy n="68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98"/>
    </p:cViewPr>
  </p:sorterViewPr>
  <p:notesViewPr>
    <p:cSldViewPr>
      <p:cViewPr varScale="1">
        <p:scale>
          <a:sx n="75" d="100"/>
          <a:sy n="75" d="100"/>
        </p:scale>
        <p:origin x="-17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e, Jennifer" userId="61a2c370-e11a-4c15-8b3b-d548eafeda1b" providerId="ADAL" clId="{8909D29F-758E-4427-8C35-A959D2498414}"/>
    <pc:docChg chg="delSld">
      <pc:chgData name="Rowe, Jennifer" userId="61a2c370-e11a-4c15-8b3b-d548eafeda1b" providerId="ADAL" clId="{8909D29F-758E-4427-8C35-A959D2498414}" dt="2023-08-07T17:18:33.667" v="1" actId="47"/>
      <pc:docMkLst>
        <pc:docMk/>
      </pc:docMkLst>
      <pc:sldChg chg="del">
        <pc:chgData name="Rowe, Jennifer" userId="61a2c370-e11a-4c15-8b3b-d548eafeda1b" providerId="ADAL" clId="{8909D29F-758E-4427-8C35-A959D2498414}" dt="2023-08-07T17:18:30.424" v="0" actId="47"/>
        <pc:sldMkLst>
          <pc:docMk/>
          <pc:sldMk cId="3969124195" sldId="1704"/>
        </pc:sldMkLst>
      </pc:sldChg>
      <pc:sldChg chg="del">
        <pc:chgData name="Rowe, Jennifer" userId="61a2c370-e11a-4c15-8b3b-d548eafeda1b" providerId="ADAL" clId="{8909D29F-758E-4427-8C35-A959D2498414}" dt="2023-08-07T17:18:33.667" v="1" actId="47"/>
        <pc:sldMkLst>
          <pc:docMk/>
          <pc:sldMk cId="1424267958" sldId="1722"/>
        </pc:sldMkLst>
      </pc:sldChg>
    </pc:docChg>
  </pc:docChgLst>
  <pc:docChgLst>
    <pc:chgData name="Rowe, Jennifer" userId="61a2c370-e11a-4c15-8b3b-d548eafeda1b" providerId="ADAL" clId="{48D3A80B-D7D0-4DF1-96C4-DC901E2D401F}"/>
    <pc:docChg chg="undo custSel addSld delSld modSld modShowInfo">
      <pc:chgData name="Rowe, Jennifer" userId="61a2c370-e11a-4c15-8b3b-d548eafeda1b" providerId="ADAL" clId="{48D3A80B-D7D0-4DF1-96C4-DC901E2D401F}" dt="2023-08-08T15:38:17.360" v="4" actId="2890"/>
      <pc:docMkLst>
        <pc:docMk/>
      </pc:docMkLst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2845905381" sldId="315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2375956595" sldId="316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1698855473" sldId="330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2450893648" sldId="331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611530735" sldId="332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2491979537" sldId="334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2707161168" sldId="341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316095671" sldId="353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3724886940" sldId="362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2079532484" sldId="363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591307100" sldId="364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4002652486" sldId="365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1048736246" sldId="369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236571518" sldId="370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2225540976" sldId="377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4215060939" sldId="381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1077665854" sldId="384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500338313" sldId="404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0" sldId="531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1966519621" sldId="533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0" sldId="534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1000488392" sldId="707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0" sldId="708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0" sldId="717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0" sldId="1700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3052358953" sldId="1701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492603618" sldId="1706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1132401777" sldId="1708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1229747125" sldId="1710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4080975101" sldId="1711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1999045168" sldId="1723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3650307352" sldId="1724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343594934" sldId="1725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3623424780" sldId="1726"/>
        </pc:sldMkLst>
      </pc:sldChg>
      <pc:sldChg chg="modTransition">
        <pc:chgData name="Rowe, Jennifer" userId="61a2c370-e11a-4c15-8b3b-d548eafeda1b" providerId="ADAL" clId="{48D3A80B-D7D0-4DF1-96C4-DC901E2D401F}" dt="2023-08-08T15:30:39.894" v="0"/>
        <pc:sldMkLst>
          <pc:docMk/>
          <pc:sldMk cId="3248997499" sldId="1727"/>
        </pc:sldMkLst>
      </pc:sldChg>
      <pc:sldChg chg="add del">
        <pc:chgData name="Rowe, Jennifer" userId="61a2c370-e11a-4c15-8b3b-d548eafeda1b" providerId="ADAL" clId="{48D3A80B-D7D0-4DF1-96C4-DC901E2D401F}" dt="2023-08-08T15:38:17.360" v="4" actId="2890"/>
        <pc:sldMkLst>
          <pc:docMk/>
          <pc:sldMk cId="2466700455" sldId="1728"/>
        </pc:sldMkLst>
      </pc:sldChg>
    </pc:docChg>
  </pc:docChgLst>
  <pc:docChgLst>
    <pc:chgData name="Rowe, Jennifer" userId="61a2c370-e11a-4c15-8b3b-d548eafeda1b" providerId="ADAL" clId="{A094369A-56D3-4D34-9772-011787A73AB0}"/>
    <pc:docChg chg="custSel modSld">
      <pc:chgData name="Rowe, Jennifer" userId="61a2c370-e11a-4c15-8b3b-d548eafeda1b" providerId="ADAL" clId="{A094369A-56D3-4D34-9772-011787A73AB0}" dt="2023-08-08T16:02:29.009" v="88" actId="1076"/>
      <pc:docMkLst>
        <pc:docMk/>
      </pc:docMkLst>
      <pc:sldChg chg="addSp delSp modSp mod modAnim">
        <pc:chgData name="Rowe, Jennifer" userId="61a2c370-e11a-4c15-8b3b-d548eafeda1b" providerId="ADAL" clId="{A094369A-56D3-4D34-9772-011787A73AB0}" dt="2023-08-08T16:02:29.009" v="88" actId="1076"/>
        <pc:sldMkLst>
          <pc:docMk/>
          <pc:sldMk cId="4080975101" sldId="1711"/>
        </pc:sldMkLst>
        <pc:spChg chg="add mod">
          <ac:chgData name="Rowe, Jennifer" userId="61a2c370-e11a-4c15-8b3b-d548eafeda1b" providerId="ADAL" clId="{A094369A-56D3-4D34-9772-011787A73AB0}" dt="2023-08-08T16:02:29.009" v="88" actId="1076"/>
          <ac:spMkLst>
            <pc:docMk/>
            <pc:sldMk cId="4080975101" sldId="1711"/>
            <ac:spMk id="3" creationId="{A3C1FA0C-4BFC-6D51-B70D-A257405A7DAB}"/>
          </ac:spMkLst>
        </pc:spChg>
        <pc:spChg chg="add del mod">
          <ac:chgData name="Rowe, Jennifer" userId="61a2c370-e11a-4c15-8b3b-d548eafeda1b" providerId="ADAL" clId="{A094369A-56D3-4D34-9772-011787A73AB0}" dt="2023-08-08T15:59:22.733" v="3" actId="22"/>
          <ac:spMkLst>
            <pc:docMk/>
            <pc:sldMk cId="4080975101" sldId="1711"/>
            <ac:spMk id="3" creationId="{C825E2F2-D18C-F15A-5306-72B526741441}"/>
          </ac:spMkLst>
        </pc:spChg>
        <pc:picChg chg="del">
          <ac:chgData name="Rowe, Jennifer" userId="61a2c370-e11a-4c15-8b3b-d548eafeda1b" providerId="ADAL" clId="{A094369A-56D3-4D34-9772-011787A73AB0}" dt="2023-08-08T15:59:19.324" v="2" actId="478"/>
          <ac:picMkLst>
            <pc:docMk/>
            <pc:sldMk cId="4080975101" sldId="1711"/>
            <ac:picMk id="5" creationId="{685E9304-A78B-D01E-C881-CAE62BF128CD}"/>
          </ac:picMkLst>
        </pc:picChg>
        <pc:picChg chg="add mod ord">
          <ac:chgData name="Rowe, Jennifer" userId="61a2c370-e11a-4c15-8b3b-d548eafeda1b" providerId="ADAL" clId="{A094369A-56D3-4D34-9772-011787A73AB0}" dt="2023-08-08T15:59:27.674" v="4" actId="1076"/>
          <ac:picMkLst>
            <pc:docMk/>
            <pc:sldMk cId="4080975101" sldId="1711"/>
            <ac:picMk id="7" creationId="{A76A5E97-15D5-63DE-9035-BE73DDA7DEE9}"/>
          </ac:picMkLst>
        </pc:picChg>
      </pc:sldChg>
      <pc:sldChg chg="addSp delSp modSp mod delAnim">
        <pc:chgData name="Rowe, Jennifer" userId="61a2c370-e11a-4c15-8b3b-d548eafeda1b" providerId="ADAL" clId="{A094369A-56D3-4D34-9772-011787A73AB0}" dt="2023-08-08T16:02:12.018" v="85" actId="14100"/>
        <pc:sldMkLst>
          <pc:docMk/>
          <pc:sldMk cId="1999045168" sldId="1723"/>
        </pc:sldMkLst>
        <pc:spChg chg="add mod">
          <ac:chgData name="Rowe, Jennifer" userId="61a2c370-e11a-4c15-8b3b-d548eafeda1b" providerId="ADAL" clId="{A094369A-56D3-4D34-9772-011787A73AB0}" dt="2023-08-08T16:02:12.018" v="85" actId="14100"/>
          <ac:spMkLst>
            <pc:docMk/>
            <pc:sldMk cId="1999045168" sldId="1723"/>
            <ac:spMk id="2" creationId="{C821B5E4-A043-D786-B7DA-F5165F3830D1}"/>
          </ac:spMkLst>
        </pc:spChg>
        <pc:picChg chg="del">
          <ac:chgData name="Rowe, Jennifer" userId="61a2c370-e11a-4c15-8b3b-d548eafeda1b" providerId="ADAL" clId="{A094369A-56D3-4D34-9772-011787A73AB0}" dt="2023-08-08T15:58:52.086" v="0" actId="478"/>
          <ac:picMkLst>
            <pc:docMk/>
            <pc:sldMk cId="1999045168" sldId="1723"/>
            <ac:picMk id="2" creationId="{247BF70B-5A98-0B16-EE79-1D221FE88CF7}"/>
          </ac:picMkLst>
        </pc:picChg>
        <pc:picChg chg="add">
          <ac:chgData name="Rowe, Jennifer" userId="61a2c370-e11a-4c15-8b3b-d548eafeda1b" providerId="ADAL" clId="{A094369A-56D3-4D34-9772-011787A73AB0}" dt="2023-08-08T15:58:54.441" v="1" actId="22"/>
          <ac:picMkLst>
            <pc:docMk/>
            <pc:sldMk cId="1999045168" sldId="1723"/>
            <ac:picMk id="4" creationId="{3C1F7A2B-C1D0-C5E0-17F4-D682FA4B916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Causes of Death Postpartum</a:t>
            </a:r>
          </a:p>
          <a:p>
            <a:pPr>
              <a:defRPr sz="2400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2013-2017</a:t>
            </a:r>
          </a:p>
        </c:rich>
      </c:tx>
      <c:layout>
        <c:manualLayout>
          <c:xMode val="edge"/>
          <c:yMode val="edge"/>
          <c:x val="0.284726735183845"/>
          <c:y val="6.0857786738981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Overdose</c:v>
                </c:pt>
                <c:pt idx="1">
                  <c:v>Cardiovascular</c:v>
                </c:pt>
                <c:pt idx="2">
                  <c:v>Other</c:v>
                </c:pt>
                <c:pt idx="3">
                  <c:v>Trauma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7-43FD-8AEC-25B12DE81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466880"/>
        <c:axId val="74467272"/>
      </c:barChart>
      <c:catAx>
        <c:axId val="7446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67272"/>
        <c:crosses val="autoZero"/>
        <c:auto val="1"/>
        <c:lblAlgn val="ctr"/>
        <c:lblOffset val="100"/>
        <c:noMultiLvlLbl val="0"/>
      </c:catAx>
      <c:valAx>
        <c:axId val="74467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Number of Deaths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6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99D867-606B-4527-95EB-8F985F0C1E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2E99999-D6D7-424F-A6F8-A709C79668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93100A1-EFE2-4241-9A54-83204113E9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02B6A95-6E5E-489C-8805-1FD888985E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AFBB12C-935E-40AB-9052-B4EF15E4B3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Verdana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0CE8E41-3D92-4F02-94CA-4B2F49A21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54DBC6-0302-4196-8623-95E42A19A2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-107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9411CC1-2BDC-4878-B6AB-73480C1BE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FBB2552-F1AF-4EE4-8A79-90DC60D4C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A8931CE-6A68-43BB-967A-A6FD1CE74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BC9C47-3F16-45DA-8EF7-B9C915CC0239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Nichole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FA5-C72D-4EB0-B4FE-8FD0A36084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FA5-C72D-4EB0-B4FE-8FD0A36084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4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4DBC6-0302-4196-8623-95E42A19A227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0527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4DBC6-0302-4196-8623-95E42A19A227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457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A2DD5-CAF3-4CF2-85AF-4E56D477D30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99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FA5-C72D-4EB0-B4FE-8FD0A36084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53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A2DD5-CAF3-4CF2-85AF-4E56D477D3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61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66D2F-4FE3-41C3-BB5B-B6CFC948BEB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59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A2DD5-CAF3-4CF2-85AF-4E56D477D30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99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A2DD5-CAF3-4CF2-85AF-4E56D477D30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5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BE785F9-15B5-464E-AAF7-4BAB43E562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11FBD2E-0B58-486A-B5CF-DB26ED15B7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EB5B1B5A-1F84-4235-9921-B08BB7AF4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9C58DE5A-C494-4410-B4FF-045922C64945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4DBC6-0302-4196-8623-95E42A19A227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8409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FA5-C72D-4EB0-B4FE-8FD0A36084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31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FA5-C72D-4EB0-B4FE-8FD0A36084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31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5A2D0-CC64-49A7-85FD-E6FB1326C3E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59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5A2D0-CC64-49A7-85FD-E6FB1326C3E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77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5A2D0-CC64-49A7-85FD-E6FB1326C3E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48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CAF93-875A-465F-B577-DD4F6BB6A8D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07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5A2D0-CC64-49A7-85FD-E6FB1326C3E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98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4DBC6-0302-4196-8623-95E42A19A227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8699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6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07420F78-3119-468E-97ED-CE0D65FAB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C8F1CD5-82A6-45E7-980F-9632E0E97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76B0CB3-4E5C-422C-A50A-E5CE5C014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7D3240-B262-4C00-A9EF-4F0D58B5614B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4596-151C-4310-8969-24029ACD857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9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9707A403-0105-4364-97E0-982ABEB00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D839619-1F9E-40FD-BB45-5DABE445B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950491A8-FFD2-47CF-BB89-15C0C577C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851816-46A2-4533-8D23-3B58BBAAB49A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35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0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C07EFD4-3C62-4600-AE89-CA51165B84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1D941D8-4C01-4BB3-A1FA-5B6126C9E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D91317B-0D31-4B62-93F6-8F1481D87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45CD036-7805-4B9B-9A67-B1CB051F8D83}" type="slidenum">
              <a:rPr lang="en-US" altLang="en-US" smtClean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CE61FCA-A470-45F7-8544-F9783EEA7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E0FF66F-1719-4116-975E-062430F7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B1F696E-86CA-4BF9-8E52-715AA12A1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1295B-FE23-4E07-8DEE-8590F03E39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3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8BF6073-3355-46E1-AC8D-A48C7BAA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051B61E-0635-490D-8A74-4FFD8EC16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2865BD6-1574-4AFF-A3DB-8B02DF3F0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24165-3870-454E-9E6D-7C0187719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01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FA5-C72D-4EB0-B4FE-8FD0A36084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1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FA5-C72D-4EB0-B4FE-8FD0A36084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1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9FA5-C72D-4EB0-B4FE-8FD0A36084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8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6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46C7-3E35-4CD8-8AA2-B33ECB8FD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3AC099C-0B8B-4459-AB61-952CFE258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A6A94FC-4FDC-4292-B8F8-328E6958A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ADCE65E-3015-40B6-9289-30AA94678C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6873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812A0-085F-457F-8C6D-3A71123D3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BD2D961-DFB1-44DD-8DEB-44F5D8737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FA949-001D-4114-9C8D-91966AAB0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8D94C1D-8D8F-44CF-A67B-D1BA562DF5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2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AC9-8E47-45EB-8451-997F1809D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ED656-EBA0-41E0-AAB9-D467B12A4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D3B01-F1A1-4689-AF6A-5E294B59F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678C4F9-D60E-4470-A6D6-1A33AF63CB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270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5348B-9D0A-4C0C-BC20-6D17674EC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06BBB5C-C5E3-4781-997B-A61E84D45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BBDA537-EF05-4BE2-B464-71FC97F47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7E921FB-23E9-43EA-842E-0EE6294034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931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9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26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6045C-0F53-49C0-BF78-248A5BEF9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0CCEA-277F-415E-9BF6-44B5480C6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B8133-366D-4F7E-AD18-09D61F491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85DDCC7-E9C9-4658-B43F-D8F0F55B49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53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F50DF-AEF0-4BC2-B238-DEFF2EB97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34D620C-5CF6-4321-B103-7B16FFC9D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C0DC089-9881-47C5-9360-2A48BDD4E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ABF49E-B5F0-4925-9299-4E3E36C4E7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0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03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34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8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733FDF-83E3-4B75-8AEC-83CA70F7D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48C506-7FF3-4389-82FD-2054EB80B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9" descr="forUC09_96">
            <a:extLst>
              <a:ext uri="{FF2B5EF4-FFF2-40B4-BE49-F238E27FC236}">
                <a16:creationId xmlns:a16="http://schemas.microsoft.com/office/drawing/2014/main" id="{C27146BF-E3B3-44FE-A49F-4AA9FBD1FA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75" r:id="rId2"/>
    <p:sldLayoutId id="2147485776" r:id="rId3"/>
    <p:sldLayoutId id="2147485781" r:id="rId4"/>
    <p:sldLayoutId id="2147485782" r:id="rId5"/>
    <p:sldLayoutId id="2147485777" r:id="rId6"/>
    <p:sldLayoutId id="2147485778" r:id="rId7"/>
    <p:sldLayoutId id="2147485779" r:id="rId8"/>
    <p:sldLayoutId id="2147485780" r:id="rId9"/>
    <p:sldLayoutId id="2147485783" r:id="rId10"/>
    <p:sldLayoutId id="2147485784" r:id="rId11"/>
    <p:sldLayoutId id="2147485785" r:id="rId12"/>
    <p:sldLayoutId id="214748578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hyperlink" Target="https://med.uc.edu/institutes/CAR/hom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med.uc.edu/institutes/CAR/car-member-registra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hyperlink" Target="https://med.uc.edu/institutes/CAR/communications" TargetMode="External"/><Relationship Id="rId5" Type="http://schemas.openxmlformats.org/officeDocument/2006/relationships/hyperlink" Target="https://med.uc.edu/institutes/CAR/projects" TargetMode="External"/><Relationship Id="rId4" Type="http://schemas.openxmlformats.org/officeDocument/2006/relationships/hyperlink" Target="https://med.uc.edu/institutes/CAR/publication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hyperlink" Target="https://med.uc.edu/institutes/CAR/summer-speaker-series/speaker-series-202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E672243-DF62-4826-9761-FA7C6CFC3C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131888"/>
            <a:ext cx="8686800" cy="1749425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UC College of Medicine Center for Addiction Research (CAR) 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Summer Speaker Series</a:t>
            </a: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E928383D-C556-4F7A-AE35-5A51842A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27388"/>
            <a:ext cx="58674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Sponsored by: Center for Clinical &amp; Translational Science &amp; Training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August 9, 2023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12:00 – 1:00PM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</a:rPr>
              <a:t>This event is being recorded.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E8E89354-8BD0-4BC9-A97E-CF03F9982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3" y="990600"/>
            <a:ext cx="7864475" cy="0"/>
          </a:xfrm>
          <a:prstGeom prst="line">
            <a:avLst/>
          </a:prstGeom>
          <a:noFill/>
          <a:ln w="76200">
            <a:solidFill>
              <a:srgbClr val="D305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22" name="Line 5">
            <a:extLst>
              <a:ext uri="{FF2B5EF4-FFF2-40B4-BE49-F238E27FC236}">
                <a16:creationId xmlns:a16="http://schemas.microsoft.com/office/drawing/2014/main" id="{38C33499-AECD-4EE4-B357-1D63B1768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3" y="3048000"/>
            <a:ext cx="7864475" cy="0"/>
          </a:xfrm>
          <a:prstGeom prst="line">
            <a:avLst/>
          </a:prstGeom>
          <a:noFill/>
          <a:ln w="76200">
            <a:solidFill>
              <a:srgbClr val="D305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4950F-DBBF-8708-62E4-2D1552FA7B89}"/>
              </a:ext>
            </a:extLst>
          </p:cNvPr>
          <p:cNvSpPr txBox="1"/>
          <p:nvPr/>
        </p:nvSpPr>
        <p:spPr>
          <a:xfrm>
            <a:off x="1043781" y="6227247"/>
            <a:ext cx="713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Participants can enable captions in the taskbar under more.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Mortality in Cincinnati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6988" y="4330107"/>
            <a:ext cx="2470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16/20 postpartum deaths occurred among those with substance use during pregnancy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289636"/>
            <a:ext cx="6095385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/>
              <a:t>Maternal Mortality Among Persons with Illicit Substance Use</a:t>
            </a:r>
          </a:p>
          <a:p>
            <a:r>
              <a:rPr lang="en-US" sz="825" b="1" dirty="0"/>
              <a:t>Nichole Nidey</a:t>
            </a:r>
            <a:r>
              <a:rPr lang="en-US" sz="825" dirty="0"/>
              <a:t>, Michael P. Marcotte, Laura Kair, Andrea L. Greiner, Mishka Terplan, Karen Tabb and Christine Wilder</a:t>
            </a:r>
          </a:p>
          <a:p>
            <a:r>
              <a:rPr lang="en-US" sz="825" dirty="0"/>
              <a:t>American journal of obstetrics and gynecology, Vol.226(1), pp.S386-S386;</a:t>
            </a:r>
          </a:p>
          <a:p>
            <a:r>
              <a:rPr lang="en-US" sz="825" dirty="0"/>
              <a:t>01/2022;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0" y="1716820"/>
          <a:ext cx="5667703" cy="328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774" y="1716820"/>
            <a:ext cx="2571750" cy="257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93704" y="3775502"/>
            <a:ext cx="10402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45%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0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702EA9-3D26-9A0B-7FF9-3BA4A5B33619}"/>
              </a:ext>
            </a:extLst>
          </p:cNvPr>
          <p:cNvSpPr txBox="1"/>
          <p:nvPr/>
        </p:nvSpPr>
        <p:spPr>
          <a:xfrm>
            <a:off x="76200" y="22098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How do we support pregnant and postpartum persons with substance use to improve their outcomes?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30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2" y="69990"/>
            <a:ext cx="5582575" cy="55825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95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6509" y="5365806"/>
            <a:ext cx="584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 stakeholders with lived experience of substance use </a:t>
            </a:r>
          </a:p>
          <a:p>
            <a:r>
              <a:rPr lang="en-US" dirty="0"/>
              <a:t>Avg. 30 stakeholders join monthly meetings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8162" y="1357457"/>
            <a:ext cx="6490738" cy="4056711"/>
            <a:chOff x="436928" y="281352"/>
            <a:chExt cx="8654317" cy="5408948"/>
          </a:xfrm>
        </p:grpSpPr>
        <p:pic>
          <p:nvPicPr>
            <p:cNvPr id="3074" name="Picture 2" descr="Blank US 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28" y="281352"/>
              <a:ext cx="8654317" cy="5408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0586" y="2181738"/>
              <a:ext cx="349914" cy="5179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9703" y="2052292"/>
              <a:ext cx="349914" cy="51796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6958" y="2420955"/>
              <a:ext cx="349914" cy="51796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7591" y="2726843"/>
              <a:ext cx="349914" cy="5179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2082" y="2313284"/>
              <a:ext cx="349914" cy="51796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8810" y="2570257"/>
              <a:ext cx="349914" cy="51796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4544" y="1490519"/>
              <a:ext cx="349914" cy="517965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16509" y="921071"/>
            <a:ext cx="8229600" cy="857250"/>
          </a:xfrm>
        </p:spPr>
        <p:txBody>
          <a:bodyPr/>
          <a:lstStyle/>
          <a:p>
            <a:r>
              <a:rPr lang="en-US" dirty="0"/>
              <a:t>Stakeholder Locations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8096" y="1219200"/>
            <a:ext cx="21732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Groups Represented: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Persons with lived experience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Researchers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OB/GYN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Pediatricians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Neonatologists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Social Work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Peer Support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Nurses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Substance Use Tx Providers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Psychologists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Home Visiting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Harm Reduction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90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journey&#10;&#10;Description automatically generated">
            <a:extLst>
              <a:ext uri="{FF2B5EF4-FFF2-40B4-BE49-F238E27FC236}">
                <a16:creationId xmlns:a16="http://schemas.microsoft.com/office/drawing/2014/main" id="{3042F291-95E8-62A7-7F09-9EB63DDC5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315200" cy="56509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9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ED8BF2-53AD-DD3A-D35B-D9FEBD6E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dirty="0"/>
              <a:t>Meet Tara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F7A2B-C1D0-C5E0-17F4-D682FA4B9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312" y="2262024"/>
            <a:ext cx="5563376" cy="2333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1B5E4-A043-D786-B7DA-F5165F3830D1}"/>
              </a:ext>
            </a:extLst>
          </p:cNvPr>
          <p:cNvSpPr txBox="1">
            <a:spLocks/>
          </p:cNvSpPr>
          <p:nvPr/>
        </p:nvSpPr>
        <p:spPr bwMode="auto">
          <a:xfrm>
            <a:off x="1790312" y="4595975"/>
            <a:ext cx="2629288" cy="35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pPr algn="l"/>
            <a:r>
              <a:rPr lang="en-US" sz="1200" kern="0" dirty="0"/>
              <a:t>*Video not available in PowerPoint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04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3407"/>
            <a:ext cx="7772400" cy="287118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Stigma/Discrimination and Postpartum Outcomes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85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Survey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257550"/>
            <a:ext cx="9144000" cy="323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54347" y="3773269"/>
            <a:ext cx="230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Collaborative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50" y="1944469"/>
            <a:ext cx="182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Draft 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0104" y="2133600"/>
            <a:ext cx="296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Patient Stakeholder Edits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9237" y="3678803"/>
            <a:ext cx="141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1823" y="2133600"/>
            <a:ext cx="141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Survey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15196" y="2853538"/>
            <a:ext cx="0" cy="4025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64666" y="3273725"/>
            <a:ext cx="0" cy="4025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57932" y="2887305"/>
            <a:ext cx="0" cy="4025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1211" y="3266152"/>
            <a:ext cx="0" cy="4025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88624" y="2887305"/>
            <a:ext cx="0" cy="4025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5089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Discrimination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Measures perceived discrimination in healthcare settings </a:t>
            </a:r>
          </a:p>
          <a:p>
            <a:pPr lvl="1"/>
            <a:r>
              <a:rPr lang="en-US" sz="2400" dirty="0"/>
              <a:t>Doctor or nurse not listening to you</a:t>
            </a:r>
          </a:p>
          <a:p>
            <a:r>
              <a:rPr lang="en-US" sz="2700" dirty="0"/>
              <a:t>“I can’t answer when you ask about both nurse and doctor in the same question”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53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Characteristics (n = 100)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100% history of Opioid Use Disorder </a:t>
            </a:r>
          </a:p>
          <a:p>
            <a:endParaRPr lang="en-US" dirty="0"/>
          </a:p>
          <a:p>
            <a:r>
              <a:rPr lang="en-US" dirty="0"/>
              <a:t>100% received treatment at least 1 time during pregnancy</a:t>
            </a:r>
          </a:p>
          <a:p>
            <a:endParaRPr lang="en-US" dirty="0"/>
          </a:p>
          <a:p>
            <a:r>
              <a:rPr lang="en-US" dirty="0"/>
              <a:t>Majority of participants from Cincinnati Region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92% White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4% Hispanic/Latina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86% High School Diploma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89% Public Insurance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6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>
            <a:extLst>
              <a:ext uri="{FF2B5EF4-FFF2-40B4-BE49-F238E27FC236}">
                <a16:creationId xmlns:a16="http://schemas.microsoft.com/office/drawing/2014/main" id="{33799854-2F19-4449-9810-CACF91C07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898525"/>
            <a:ext cx="7315200" cy="685800"/>
          </a:xfrm>
        </p:spPr>
        <p:txBody>
          <a:bodyPr/>
          <a:lstStyle/>
          <a:p>
            <a:pPr algn="l"/>
            <a:r>
              <a:rPr lang="en-US" altLang="en-US" dirty="0"/>
              <a:t>Center for Addiction Research (CAR)</a:t>
            </a:r>
          </a:p>
        </p:txBody>
      </p:sp>
      <p:sp>
        <p:nvSpPr>
          <p:cNvPr id="10244" name="TextBox 7">
            <a:extLst>
              <a:ext uri="{FF2B5EF4-FFF2-40B4-BE49-F238E27FC236}">
                <a16:creationId xmlns:a16="http://schemas.microsoft.com/office/drawing/2014/main" id="{159121FF-57BA-46D7-9ED7-066F9021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8077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/>
              <a:t>The CAR was launched in October of 2020</a:t>
            </a:r>
          </a:p>
          <a:p>
            <a:endParaRPr lang="en-US" altLang="en-US" sz="1200" dirty="0"/>
          </a:p>
          <a:p>
            <a:r>
              <a:rPr lang="en-US" altLang="en-US" sz="2400" dirty="0"/>
              <a:t>Mission: to support cross-disciplinary collaborations across UC as well as with community partners, governmental institutions, and other academic institutions in order to accelerate scientific progress in addiction prevention and treatment</a:t>
            </a:r>
          </a:p>
          <a:p>
            <a:endParaRPr lang="en-US" altLang="en-US" sz="1200" dirty="0"/>
          </a:p>
          <a:p>
            <a:r>
              <a:rPr lang="en-US" altLang="en-US" sz="2400" dirty="0"/>
              <a:t>Twenty-eight faculty from five UC Colleges</a:t>
            </a:r>
          </a:p>
          <a:p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CAR Website: </a:t>
            </a:r>
            <a:r>
              <a:rPr lang="en-US" altLang="en-US" sz="2400" u="sng" dirty="0">
                <a:hlinkClick r:id="rId4"/>
              </a:rPr>
              <a:t>https://med.uc.edu/institutes/CAR/home</a:t>
            </a:r>
            <a:endParaRPr lang="en-US" altLang="en-US" sz="2400" dirty="0"/>
          </a:p>
          <a:p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4298" y="1058214"/>
          <a:ext cx="8949690" cy="502763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917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06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Table 1: Experiences of Discrimination in Prenatal Care and Substance Use Treatment Settings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Modified Healthcare Discrimination Scale Questions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Prenatal Care Setting (%)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Substance Use Treatment Setting (%)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Doctor not listening to you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24.2 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15.2 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Nurse not listening to you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29.3 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14.1 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Treated with less respect than other pregnant people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41.1 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18.8 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Received poorer service than other pregnant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people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38.2 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16.7 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0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Doctor acted better than you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19.2 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15.0 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0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Nurse acted better than you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36.0 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15.0 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5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Doctor acted if he or she was afraid of you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5.1 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4.0 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0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Nurse acted if he or she was afraid of you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7.1 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3.0 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Doctor acted if he or she did not want to touch you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6.1 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7.1 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5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Nurse acted if he or she did not want to touch you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7.1 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7.1 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Judged or treated unfairly because of the type of insurance or your ability to pay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7.2 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7.2 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2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Judged or treated differently because of your past or present drug use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49.5 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23.0 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6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doctors providing my care were NOT knowledgeable about caring for a pregnant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person with opioid use disorder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23.5 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17.2 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6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nurses providing my care were NOT knowledgeable about caring for a pregnant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person with opioid use disorder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30.2 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22.2 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4" marR="4426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5EE4014-1D2F-0EAB-932F-B85168FFFAC2}"/>
              </a:ext>
            </a:extLst>
          </p:cNvPr>
          <p:cNvSpPr/>
          <p:nvPr/>
        </p:nvSpPr>
        <p:spPr>
          <a:xfrm>
            <a:off x="94298" y="4572000"/>
            <a:ext cx="9049702" cy="381000"/>
          </a:xfrm>
          <a:prstGeom prst="rect">
            <a:avLst/>
          </a:prstGeom>
          <a:noFill/>
          <a:ln w="76200"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540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0121" y="1080341"/>
          <a:ext cx="8375097" cy="357365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74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241">
                <a:tc gridSpan="3"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Table 1: Effect of Discrimination on Postpartum Outcomes  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89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Prenatal/Obstetric Care Setting Discrimination </a:t>
                      </a:r>
                      <a:endParaRPr lang="en-US" sz="2700" dirty="0"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RR(CI)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Substance Use Treatment Setting Discrimination </a:t>
                      </a:r>
                      <a:endParaRPr lang="en-US" sz="2700" dirty="0">
                        <a:effectLst/>
                      </a:endParaRP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RR(CI)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5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 using MOUD as prescribed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2.6 (1.06, 6.40)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3.26 (1.59, 6.70) </a:t>
                      </a:r>
                      <a:endParaRPr lang="en-US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45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Discontinuation of MOUD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2.17 (0.86, 5.46)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2.56 (1.19, 5.54) </a:t>
                      </a:r>
                      <a:endParaRPr lang="en-US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1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Return to use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1.14 (0.55, 2.37)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2.36 (1.18, 4.73) </a:t>
                      </a:r>
                      <a:endParaRPr lang="en-US" sz="2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0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Overdose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1.44 (0.47, 4.46)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2.10 (0.74, 5.98) </a:t>
                      </a:r>
                      <a:endParaRPr lang="en-U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4612" y="4676813"/>
            <a:ext cx="7970706" cy="4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*BOLD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indicates p value &gt;0.05, MOUD = medication for opioid use disorder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979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9EE39-459E-5313-3941-1C0F2E144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431087" cy="1893887"/>
          </a:xfrm>
        </p:spPr>
        <p:txBody>
          <a:bodyPr/>
          <a:lstStyle/>
          <a:p>
            <a:r>
              <a:rPr lang="en-US" sz="3600" dirty="0"/>
              <a:t>EMPOWER stakeholders stories have highlighted the need to examining research data from a health equity approach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424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Equity Lens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10491"/>
            <a:ext cx="4096512" cy="3490721"/>
          </a:xfrm>
        </p:spPr>
        <p:txBody>
          <a:bodyPr/>
          <a:lstStyle/>
          <a:p>
            <a:r>
              <a:rPr lang="en-US" dirty="0"/>
              <a:t>Who is affected by processes, policies, and/or structure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 processes, policies, and/or structure widen existing or create disparities? </a:t>
            </a:r>
          </a:p>
          <a:p>
            <a:pPr marL="0" indent="0"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740" y="1807322"/>
            <a:ext cx="4129413" cy="309706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033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47396"/>
            <a:ext cx="7960991" cy="2532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09" y="3956539"/>
            <a:ext cx="1595804" cy="159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187" y="1759342"/>
            <a:ext cx="1244111" cy="1741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4886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Breastfeeding 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dirty="0"/>
              <a:t>American College of Obstetricians &amp; Gynecologists (ACOG) advise against cannabis use but </a:t>
            </a:r>
            <a:r>
              <a:rPr lang="en-US" b="1" dirty="0"/>
              <a:t>DO NOT </a:t>
            </a:r>
            <a:r>
              <a:rPr lang="en-US" dirty="0"/>
              <a:t>recommend counseling against breastfeeding if using cannabis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ACOG, PCAI, LARC Programs In The U.S. | Postpartum Contraceptive Access  Initia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741193"/>
            <a:ext cx="2857500" cy="9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9532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known if/how breastfeeding guidance varies by maternal characteristics </a:t>
            </a:r>
          </a:p>
          <a:p>
            <a:r>
              <a:rPr lang="en-US" dirty="0"/>
              <a:t>Ample evidence of interpersonal and structural racism in the context of breastfeeding support &amp; War on Drugs </a:t>
            </a:r>
          </a:p>
          <a:p>
            <a:r>
              <a:rPr lang="en-US" dirty="0"/>
              <a:t>Persistent breastfeeding disparities </a:t>
            </a:r>
          </a:p>
          <a:p>
            <a:pPr lvl="1"/>
            <a:r>
              <a:rPr lang="en-US" dirty="0"/>
              <a:t>Black mother-infant dyads lowest rates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307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357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/>
              <a:t>Examine how breastfeeding advice in the context of cannabis use differs by self-reported race </a:t>
            </a:r>
          </a:p>
          <a:p>
            <a:pPr marL="0" indent="0">
              <a:buNone/>
            </a:pPr>
            <a:r>
              <a:rPr lang="en-US" sz="3300" i="1" dirty="0"/>
              <a:t>---During any of your prenatal care visits, did a doctor, nurse, or other health care worker do any of the following things…advise me not to breastfeed my baby</a:t>
            </a:r>
            <a:r>
              <a:rPr lang="en-US" sz="3300" i="1" u="sng" dirty="0"/>
              <a:t> if I was using marijuana</a:t>
            </a:r>
            <a:r>
              <a:rPr lang="en-US" sz="3300" u="sng" dirty="0"/>
              <a:t>.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652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6B78-420C-444E-BFB6-FAC7ABA1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35" y="901494"/>
            <a:ext cx="8557635" cy="857250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Odds of Receiving Prenatal Advice Not to Breastfeed When Using Cannabis Among Pregnant People with Self-Reported Cannabis Use by Self-reported Race &amp; Ethnicity </a:t>
            </a:r>
            <a:endParaRPr lang="en-US" sz="405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66635"/>
              </p:ext>
            </p:extLst>
          </p:nvPr>
        </p:nvGraphicFramePr>
        <p:xfrm>
          <a:off x="293183" y="1752600"/>
          <a:ext cx="8557636" cy="327005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7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Adjusted† OR (95% CI)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Maternal Race &amp; Ethnicity  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Hispanic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2.0 (1.0, 4.2)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American Indian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1.3 (0.6, 3.0)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Asian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0.4 (0.1, 2.6)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Black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4.1 (2.1, 8.2) ***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Mixed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2.6 (0.8, 8.3)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White 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REF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None</a:t>
                      </a:r>
                      <a:r>
                        <a:rPr lang="en-US" sz="2100" baseline="0" dirty="0">
                          <a:effectLst/>
                        </a:rPr>
                        <a:t> of the Above 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100" dirty="0">
                          <a:effectLst/>
                        </a:rPr>
                        <a:t>0.2 (0.0, 2.0)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00193" y="5221069"/>
            <a:ext cx="797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†Insurance type, prenatal smoking, education, age, state, year of delivery, survey weights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26" y="5786836"/>
            <a:ext cx="839727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PRAMS Total Weighted Sample Size n=51,793, Actual Sample Size n = 1,213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736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Non-Hispanic Black pregnant people were disproportionately advised against breastfeeding, </a:t>
            </a:r>
            <a:r>
              <a:rPr lang="en-US" u="sng" dirty="0"/>
              <a:t>a non-evidenced based recommendation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Maternal-child health researchers have highlighted the need to address the effects of structural &amp; interpersonal racism on breastfeeding outcomes </a:t>
            </a:r>
          </a:p>
          <a:p>
            <a:pPr marL="0" indent="0">
              <a:buNone/>
            </a:pPr>
            <a:endParaRPr 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7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>
            <a:extLst>
              <a:ext uri="{FF2B5EF4-FFF2-40B4-BE49-F238E27FC236}">
                <a16:creationId xmlns:a16="http://schemas.microsoft.com/office/drawing/2014/main" id="{7C0D6655-09EA-4D03-B38B-2C45014B0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079389"/>
            <a:ext cx="7315200" cy="685800"/>
          </a:xfrm>
        </p:spPr>
        <p:txBody>
          <a:bodyPr/>
          <a:lstStyle/>
          <a:p>
            <a:r>
              <a:rPr lang="en-US" altLang="en-US" sz="3200" dirty="0"/>
              <a:t>CAR Website</a:t>
            </a:r>
          </a:p>
        </p:txBody>
      </p:sp>
      <p:sp>
        <p:nvSpPr>
          <p:cNvPr id="6148" name="TextBox 7">
            <a:extLst>
              <a:ext uri="{FF2B5EF4-FFF2-40B4-BE49-F238E27FC236}">
                <a16:creationId xmlns:a16="http://schemas.microsoft.com/office/drawing/2014/main" id="{9CED8CE8-D72D-499E-AA66-0F440862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6149"/>
            <a:ext cx="8382000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dirty="0"/>
              <a:t>Publications: 	</a:t>
            </a:r>
            <a:r>
              <a:rPr lang="en-US" altLang="en-US" sz="2400" dirty="0">
                <a:hlinkClick r:id="rId4"/>
              </a:rPr>
              <a:t>https://med.uc.edu/institutes/CAR/publications</a:t>
            </a:r>
            <a:endParaRPr lang="en-US" altLang="en-US" sz="2400" dirty="0"/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2400" dirty="0"/>
              <a:t>Projects: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	</a:t>
            </a:r>
            <a:r>
              <a:rPr lang="en-US" altLang="en-US" sz="2400" dirty="0">
                <a:hlinkClick r:id="rId5"/>
              </a:rPr>
              <a:t>https://med.uc.edu/institutes/CAR/projects</a:t>
            </a:r>
            <a:endParaRPr lang="en-US" altLang="en-US" sz="2400" dirty="0"/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2400" dirty="0"/>
              <a:t>Communications: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/>
              <a:t>	</a:t>
            </a:r>
            <a:r>
              <a:rPr lang="en-US" altLang="en-US" sz="2400" dirty="0">
                <a:hlinkClick r:id="rId6"/>
              </a:rPr>
              <a:t>https://med.uc.edu/institutes/CAR/communications</a:t>
            </a:r>
            <a:endParaRPr lang="en-US" altLang="en-US" sz="2400" dirty="0"/>
          </a:p>
          <a:p>
            <a:pPr>
              <a:defRPr/>
            </a:pPr>
            <a:endParaRPr lang="en-US" altLang="en-US" sz="1600" dirty="0"/>
          </a:p>
          <a:p>
            <a:pPr>
              <a:spcBef>
                <a:spcPct val="0"/>
              </a:spcBef>
              <a:defRPr/>
            </a:pPr>
            <a:r>
              <a:rPr lang="en-US" altLang="en-US" sz="2400" dirty="0"/>
              <a:t>To become an affiliate member: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	</a:t>
            </a:r>
            <a:r>
              <a:rPr lang="en-US" altLang="en-US" sz="2200" dirty="0">
                <a:hlinkClick r:id="rId7"/>
              </a:rPr>
              <a:t>https://med.uc.edu/institutes/CAR/car-member-registration</a:t>
            </a:r>
            <a:endParaRPr lang="en-US" altLang="en-US" sz="22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9EE39-459E-5313-3941-1C0F2E144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431087" cy="1893887"/>
          </a:xfrm>
        </p:spPr>
        <p:txBody>
          <a:bodyPr/>
          <a:lstStyle/>
          <a:p>
            <a:r>
              <a:rPr lang="en-US" sz="3600" dirty="0"/>
              <a:t>EMPOWER stakeholders stories have highlighted the need for peer-support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997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Peer Support Certification in Ohio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465138"/>
            <a:ext cx="8721436" cy="496251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Currently the peer support curriculum does NOT include education on substance use and pregnancy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EMPOWER stakeholders completed the state’s training and became certified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</a:rPr>
              <a:t>EMPOWER stakeholders have developed a 3-hour training module for the state to provide peer supporters education on how to support this population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747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609600"/>
            <a:ext cx="8229600" cy="8555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Mary’s Story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568352"/>
            <a:ext cx="5070764" cy="3721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6A5E97-15D5-63DE-9035-BE73DDA7D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18838" y="2286000"/>
            <a:ext cx="5906324" cy="248637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3C1FA0C-4BFC-6D51-B70D-A257405A7DAB}"/>
              </a:ext>
            </a:extLst>
          </p:cNvPr>
          <p:cNvSpPr txBox="1">
            <a:spLocks/>
          </p:cNvSpPr>
          <p:nvPr/>
        </p:nvSpPr>
        <p:spPr bwMode="auto">
          <a:xfrm>
            <a:off x="1596881" y="4697073"/>
            <a:ext cx="2629288" cy="35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-107" charset="0"/>
              </a:defRPr>
            </a:lvl9pPr>
          </a:lstStyle>
          <a:p>
            <a:pPr algn="l"/>
            <a:r>
              <a:rPr lang="en-US" sz="1200" kern="0" dirty="0"/>
              <a:t>*Video not available in PowerPoint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975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84707E2-994B-48B5-BECF-FD9547967D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377950"/>
            <a:ext cx="9144000" cy="1470025"/>
          </a:xfrm>
        </p:spPr>
        <p:txBody>
          <a:bodyPr/>
          <a:lstStyle/>
          <a:p>
            <a:r>
              <a:rPr lang="en-US" altLang="en-US" sz="7400" b="1" dirty="0"/>
              <a:t>Q&amp;A</a:t>
            </a:r>
          </a:p>
        </p:txBody>
      </p:sp>
      <p:sp>
        <p:nvSpPr>
          <p:cNvPr id="70659" name="Subtitle 2">
            <a:extLst>
              <a:ext uri="{FF2B5EF4-FFF2-40B4-BE49-F238E27FC236}">
                <a16:creationId xmlns:a16="http://schemas.microsoft.com/office/drawing/2014/main" id="{A5C06DE0-FD4B-468C-AAAB-E9FED8D51C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/>
          <a:p>
            <a:r>
              <a:rPr lang="en-US" altLang="en-US" dirty="0"/>
              <a:t>Please unmute to ask a question OR type your question in the chat box.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488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9A9B3D74-C85D-4897-BBA9-B0D8689081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12775"/>
            <a:ext cx="7772400" cy="1470025"/>
          </a:xfrm>
        </p:spPr>
        <p:txBody>
          <a:bodyPr/>
          <a:lstStyle/>
          <a:p>
            <a:r>
              <a:rPr lang="en-US" altLang="en-US" sz="4200" b="1" dirty="0">
                <a:solidFill>
                  <a:srgbClr val="C00000"/>
                </a:solidFill>
              </a:rPr>
              <a:t>Thank you for joining us!</a:t>
            </a:r>
          </a:p>
        </p:txBody>
      </p:sp>
      <p:sp>
        <p:nvSpPr>
          <p:cNvPr id="71683" name="Subtitle 2">
            <a:extLst>
              <a:ext uri="{FF2B5EF4-FFF2-40B4-BE49-F238E27FC236}">
                <a16:creationId xmlns:a16="http://schemas.microsoft.com/office/drawing/2014/main" id="{5D8ACF7E-3F80-458A-A495-840D4E5154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146300"/>
            <a:ext cx="8153400" cy="3873500"/>
          </a:xfrm>
        </p:spPr>
        <p:txBody>
          <a:bodyPr/>
          <a:lstStyle/>
          <a:p>
            <a:r>
              <a:rPr lang="en-US" altLang="en-US" sz="3000" dirty="0"/>
              <a:t>Please take a few moments to complete </a:t>
            </a:r>
          </a:p>
          <a:p>
            <a:r>
              <a:rPr lang="en-US" altLang="en-US" sz="3000" dirty="0"/>
              <a:t>the survey form. The survey link is provided </a:t>
            </a:r>
          </a:p>
          <a:p>
            <a:r>
              <a:rPr lang="en-US" altLang="en-US" sz="3000" dirty="0"/>
              <a:t>in the chat box and will also be emailed.  </a:t>
            </a:r>
          </a:p>
          <a:p>
            <a:endParaRPr lang="en-US" altLang="en-US" sz="3000" dirty="0"/>
          </a:p>
          <a:p>
            <a:r>
              <a:rPr lang="en-US" altLang="en-US" sz="3000" dirty="0"/>
              <a:t>The form is </a:t>
            </a:r>
            <a:r>
              <a:rPr lang="en-US" altLang="en-US" sz="3000" b="1" dirty="0"/>
              <a:t>required</a:t>
            </a:r>
            <a:r>
              <a:rPr lang="en-US" altLang="en-US" sz="3000" dirty="0"/>
              <a:t> to complete if requesting CE credit for Psychology, Social Work, or Counseling.</a:t>
            </a:r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358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Box 7">
            <a:extLst>
              <a:ext uri="{FF2B5EF4-FFF2-40B4-BE49-F238E27FC236}">
                <a16:creationId xmlns:a16="http://schemas.microsoft.com/office/drawing/2014/main" id="{D97E5530-519B-4DD7-99CF-4DD989568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" y="1435358"/>
            <a:ext cx="879348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dirty="0"/>
              <a:t>All Summer Speaker Series event recordings can be found by visiting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dirty="0"/>
              <a:t>the CAR website.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3600" dirty="0"/>
              <a:t>Thank you for attending! </a:t>
            </a:r>
            <a:endParaRPr lang="en-US" altLang="en-US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10AE76B0-C5D9-492E-AF64-37CBE9731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95800"/>
            <a:ext cx="8686800" cy="6771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solidFill>
                  <a:srgbClr val="CC0000"/>
                </a:solidFill>
                <a:ea typeface="ＭＳ Ｐゴシック" panose="020B0600070205080204" pitchFamily="34" charset="-128"/>
                <a:hlinkClick r:id="rId4"/>
              </a:rPr>
              <a:t>med.uc.edu/institutes/CAR/summer-speaker-series/speaker-series-2023</a:t>
            </a:r>
            <a:endParaRPr lang="en-US" altLang="en-US" sz="20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en-US" sz="18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51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>
            <a:extLst>
              <a:ext uri="{FF2B5EF4-FFF2-40B4-BE49-F238E27FC236}">
                <a16:creationId xmlns:a16="http://schemas.microsoft.com/office/drawing/2014/main" id="{A2AB8723-A75A-4B8A-A5EC-F364D7D94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7543800" cy="685800"/>
          </a:xfrm>
        </p:spPr>
        <p:txBody>
          <a:bodyPr/>
          <a:lstStyle/>
          <a:p>
            <a:pPr algn="l"/>
            <a:r>
              <a:rPr lang="en-US" altLang="en-US" dirty="0"/>
              <a:t>The COM CAR Summer Speaker Series</a:t>
            </a:r>
          </a:p>
        </p:txBody>
      </p:sp>
      <p:sp>
        <p:nvSpPr>
          <p:cNvPr id="12292" name="TextBox 7">
            <a:extLst>
              <a:ext uri="{FF2B5EF4-FFF2-40B4-BE49-F238E27FC236}">
                <a16:creationId xmlns:a16="http://schemas.microsoft.com/office/drawing/2014/main" id="{0F8781E8-974F-4AB5-9273-2895ACCDC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Supported by an award from the Center for Clinical &amp; Translational Science &amp; Training</a:t>
            </a:r>
            <a:endParaRPr lang="en-US" altLang="en-US" sz="1800" dirty="0"/>
          </a:p>
        </p:txBody>
      </p:sp>
      <p:pic>
        <p:nvPicPr>
          <p:cNvPr id="12295" name="Picture 1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BEFC36E-825C-46DB-9B4B-A1B77B2D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8888" r="8311" b="32082"/>
          <a:stretch>
            <a:fillRect/>
          </a:stretch>
        </p:blipFill>
        <p:spPr bwMode="auto">
          <a:xfrm>
            <a:off x="4800600" y="2994816"/>
            <a:ext cx="1392157" cy="13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9AF18-158B-7D8E-68DC-7AFA2F29459D}"/>
              </a:ext>
            </a:extLst>
          </p:cNvPr>
          <p:cNvSpPr txBox="1"/>
          <p:nvPr/>
        </p:nvSpPr>
        <p:spPr>
          <a:xfrm>
            <a:off x="381000" y="2994816"/>
            <a:ext cx="533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 you to Jen Rowe for planning assistance.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>
            <a:extLst>
              <a:ext uri="{FF2B5EF4-FFF2-40B4-BE49-F238E27FC236}">
                <a16:creationId xmlns:a16="http://schemas.microsoft.com/office/drawing/2014/main" id="{D9A16515-F43E-4670-8B3C-6668D4BF8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814388"/>
            <a:ext cx="7543800" cy="685800"/>
          </a:xfrm>
        </p:spPr>
        <p:txBody>
          <a:bodyPr/>
          <a:lstStyle/>
          <a:p>
            <a:pPr algn="l"/>
            <a:r>
              <a:rPr lang="en-US" altLang="en-US" dirty="0"/>
              <a:t>The COM CAR Summer Speaker Series</a:t>
            </a:r>
          </a:p>
        </p:txBody>
      </p:sp>
      <p:sp>
        <p:nvSpPr>
          <p:cNvPr id="14340" name="TextBox 7">
            <a:extLst>
              <a:ext uri="{FF2B5EF4-FFF2-40B4-BE49-F238E27FC236}">
                <a16:creationId xmlns:a16="http://schemas.microsoft.com/office/drawing/2014/main" id="{6E25D824-3E7A-4DE6-8F0D-9F9B554E4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11313"/>
            <a:ext cx="7543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Special thank you for operational assistance from:</a:t>
            </a:r>
          </a:p>
          <a:p>
            <a:pPr lvl="2">
              <a:buFontTx/>
              <a:buNone/>
            </a:pPr>
            <a:endParaRPr lang="en-US" altLang="en-US" sz="1800" dirty="0"/>
          </a:p>
        </p:txBody>
      </p:sp>
      <p:sp>
        <p:nvSpPr>
          <p:cNvPr id="14341" name="TextBox 7">
            <a:extLst>
              <a:ext uri="{FF2B5EF4-FFF2-40B4-BE49-F238E27FC236}">
                <a16:creationId xmlns:a16="http://schemas.microsoft.com/office/drawing/2014/main" id="{4EDA8BFF-E46E-4119-80FB-AE3B11042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46325"/>
            <a:ext cx="4303713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/>
              <a:t>Jermaine Fields – UC IT User Interface and User Experience Developer </a:t>
            </a:r>
          </a:p>
          <a:p>
            <a:pPr>
              <a:spcBef>
                <a:spcPct val="0"/>
              </a:spcBef>
            </a:pPr>
            <a:endParaRPr lang="en-US" altLang="en-US" sz="1100" dirty="0"/>
          </a:p>
          <a:p>
            <a:pPr>
              <a:spcBef>
                <a:spcPct val="0"/>
              </a:spcBef>
            </a:pPr>
            <a:r>
              <a:rPr lang="en-US" altLang="en-US" sz="2400" dirty="0"/>
              <a:t>Todd Schutter - Multi-Media Coordinator, UC Information Technology</a:t>
            </a:r>
          </a:p>
        </p:txBody>
      </p:sp>
      <p:pic>
        <p:nvPicPr>
          <p:cNvPr id="14342" name="Picture 11" descr="photo of JermaineFields">
            <a:extLst>
              <a:ext uri="{FF2B5EF4-FFF2-40B4-BE49-F238E27FC236}">
                <a16:creationId xmlns:a16="http://schemas.microsoft.com/office/drawing/2014/main" id="{7268E0C0-03F4-44D0-B509-4012387D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6667" r="27081" b="38335"/>
          <a:stretch>
            <a:fillRect/>
          </a:stretch>
        </p:blipFill>
        <p:spPr bwMode="auto">
          <a:xfrm>
            <a:off x="4860925" y="3032125"/>
            <a:ext cx="1333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photo of Todd Schutter">
            <a:extLst>
              <a:ext uri="{FF2B5EF4-FFF2-40B4-BE49-F238E27FC236}">
                <a16:creationId xmlns:a16="http://schemas.microsoft.com/office/drawing/2014/main" id="{58A4C0B9-E325-4554-AF74-A6BC0420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9357" r="6250" b="18126"/>
          <a:stretch>
            <a:fillRect/>
          </a:stretch>
        </p:blipFill>
        <p:spPr bwMode="auto">
          <a:xfrm>
            <a:off x="6553200" y="3032125"/>
            <a:ext cx="12477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>
            <a:extLst>
              <a:ext uri="{FF2B5EF4-FFF2-40B4-BE49-F238E27FC236}">
                <a16:creationId xmlns:a16="http://schemas.microsoft.com/office/drawing/2014/main" id="{248AA6CA-AB9D-4D9F-A0E6-D728103DA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9968"/>
            <a:ext cx="8382000" cy="15240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Examining Substance Use Around the Timing of Pregnancy from a Health Equity and Patient-Centered Perspective</a:t>
            </a:r>
            <a:endParaRPr lang="en-US" altLang="en-US" sz="2400" dirty="0"/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93FB2500-B726-4EB9-9052-9C98C545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48" y="2764373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Nichole Nidey, PhD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University of Iowa</a:t>
            </a:r>
          </a:p>
        </p:txBody>
      </p:sp>
      <p:sp>
        <p:nvSpPr>
          <p:cNvPr id="16389" name="Rectangle 1">
            <a:extLst>
              <a:ext uri="{FF2B5EF4-FFF2-40B4-BE49-F238E27FC236}">
                <a16:creationId xmlns:a16="http://schemas.microsoft.com/office/drawing/2014/main" id="{E76DF82A-1D37-42C1-8A03-9012B254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702" y="5029198"/>
            <a:ext cx="18085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Tara Cain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EMPOWER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E683B-4D7F-45EB-B5F2-02B7A3B340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85702" y="2293968"/>
            <a:ext cx="1714499" cy="21405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9DEA7-C9E8-496C-CAE7-9DC460D277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48400" y="4314955"/>
            <a:ext cx="1809781" cy="2259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60361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9D3BF54-40CB-436C-8A23-B4B483C4C1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337" y="1600200"/>
            <a:ext cx="7807325" cy="388620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Identify why epidemiological research focused on substance use needs a health equity lens.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Describe the relationship between substance use stigma and maternal health outcomes.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Understand the benefits of conducting research in partnership with persons with lived experience of substance use during pregnancy.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7DE289-A417-46C7-9773-1920ED25D4C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Garamond" pitchFamily="-11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Learning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40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8" y="2318822"/>
            <a:ext cx="1632105" cy="1744337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tx1">
                    <a:lumMod val="50000"/>
                  </a:schemeClr>
                </a:solidFill>
                <a:latin typeface="Segoe UI Semibold"/>
              </a:rPr>
              <a:t>Substance Use in Past Month Among Pregnant People</a:t>
            </a:r>
            <a:br>
              <a:rPr lang="en-US" sz="2700" b="1" dirty="0">
                <a:solidFill>
                  <a:schemeClr val="tx1">
                    <a:lumMod val="50000"/>
                  </a:schemeClr>
                </a:solidFill>
                <a:latin typeface="Segoe UI Semibold"/>
              </a:rPr>
            </a:b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113" y="1817532"/>
            <a:ext cx="7143750" cy="3949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65825E-47C1-4486-97D6-346F56D85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58" y="5148538"/>
            <a:ext cx="1632105" cy="548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5150" y="5696790"/>
            <a:ext cx="227171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 pitchFamily="34" charset="0"/>
              </a:rPr>
              <a:t>Special analysis of the 2017 NSDUH Report.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4129" y="1056461"/>
            <a:ext cx="9192746" cy="98665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bg2">
                    <a:lumMod val="50000"/>
                  </a:schemeClr>
                </a:solidFill>
              </a:rPr>
              <a:t>Persistent and complex public health challenge</a:t>
            </a:r>
            <a:br>
              <a:rPr lang="en-US" sz="3300" b="1" dirty="0"/>
            </a:br>
            <a:endParaRPr lang="en-US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16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49" y="1390448"/>
            <a:ext cx="8993351" cy="3450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0956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7613</TotalTime>
  <Words>1418</Words>
  <Application>Microsoft Office PowerPoint</Application>
  <PresentationFormat>On-screen Show (4:3)</PresentationFormat>
  <Paragraphs>267</Paragraphs>
  <Slides>35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Segoe UI Semibold</vt:lpstr>
      <vt:lpstr>Verdana</vt:lpstr>
      <vt:lpstr>Wingdings</vt:lpstr>
      <vt:lpstr>Default Design</vt:lpstr>
      <vt:lpstr>UC College of Medicine Center for Addiction Research (CAR)  Summer Speaker Series</vt:lpstr>
      <vt:lpstr>Center for Addiction Research (CAR)</vt:lpstr>
      <vt:lpstr>CAR Website</vt:lpstr>
      <vt:lpstr>The COM CAR Summer Speaker Series</vt:lpstr>
      <vt:lpstr>The COM CAR Summer Speaker Series</vt:lpstr>
      <vt:lpstr>Examining Substance Use Around the Timing of Pregnancy from a Health Equity and Patient-Centered Perspective</vt:lpstr>
      <vt:lpstr>PowerPoint Presentation</vt:lpstr>
      <vt:lpstr>Substance Use in Past Month Among Pregnant People </vt:lpstr>
      <vt:lpstr>PowerPoint Presentation</vt:lpstr>
      <vt:lpstr>Postpartum Mortality in Cincinnati </vt:lpstr>
      <vt:lpstr>PowerPoint Presentation</vt:lpstr>
      <vt:lpstr>PowerPoint Presentation</vt:lpstr>
      <vt:lpstr>Stakeholder Locations  </vt:lpstr>
      <vt:lpstr>PowerPoint Presentation</vt:lpstr>
      <vt:lpstr>Meet Tara </vt:lpstr>
      <vt:lpstr>Stigma/Discrimination and Postpartum Outcomes </vt:lpstr>
      <vt:lpstr>Development of Survey </vt:lpstr>
      <vt:lpstr>Healthcare Discrimination Tool</vt:lpstr>
      <vt:lpstr>Participant Characteristics (n = 100) </vt:lpstr>
      <vt:lpstr>PowerPoint Presentation</vt:lpstr>
      <vt:lpstr>PowerPoint Presentation</vt:lpstr>
      <vt:lpstr>PowerPoint Presentation</vt:lpstr>
      <vt:lpstr>Health Equity Lens </vt:lpstr>
      <vt:lpstr>PowerPoint Presentation</vt:lpstr>
      <vt:lpstr>Breastfeeding Recommendations </vt:lpstr>
      <vt:lpstr>Background </vt:lpstr>
      <vt:lpstr>Study Objective </vt:lpstr>
      <vt:lpstr>Odds of Receiving Prenatal Advice Not to Breastfeed When Using Cannabis Among Pregnant People with Self-Reported Cannabis Use by Self-reported Race &amp; Ethnicity </vt:lpstr>
      <vt:lpstr>Conclusion</vt:lpstr>
      <vt:lpstr>PowerPoint Presentation</vt:lpstr>
      <vt:lpstr>Peer Support Certification in Ohio</vt:lpstr>
      <vt:lpstr>Mary’s Story </vt:lpstr>
      <vt:lpstr>Q&amp;A</vt:lpstr>
      <vt:lpstr>Thank you for joining us!</vt:lpstr>
      <vt:lpstr>PowerPoint Presentation</vt:lpstr>
    </vt:vector>
  </TitlesOfParts>
  <Company>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Characterization of Occult Hepatitis B Virus Infection in HIV Positive Individuals</dc:title>
  <dc:creator>UC</dc:creator>
  <cp:lastModifiedBy>Rowe, Jennifer</cp:lastModifiedBy>
  <cp:revision>547</cp:revision>
  <cp:lastPrinted>2018-03-16T19:06:52Z</cp:lastPrinted>
  <dcterms:created xsi:type="dcterms:W3CDTF">2011-03-01T14:11:04Z</dcterms:created>
  <dcterms:modified xsi:type="dcterms:W3CDTF">2023-08-08T16:02:31Z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E639A41A-ED10-4F96-8273-890067E38BCA</vt:lpwstr>
  </property>
  <property fmtid="{D5CDD505-2E9C-101B-9397-08002B2CF9AE}" pid="3" name="ArticulatePath">
    <vt:lpwstr>8.9.2023 Examining Substance Use Around the Timing of...draft (3)</vt:lpwstr>
  </property>
</Properties>
</file>