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717" r:id="rId2"/>
    <p:sldId id="1700" r:id="rId3"/>
    <p:sldId id="708" r:id="rId4"/>
    <p:sldId id="531" r:id="rId5"/>
    <p:sldId id="534" r:id="rId6"/>
    <p:sldId id="1699" r:id="rId7"/>
    <p:sldId id="1728" r:id="rId8"/>
    <p:sldId id="1707" r:id="rId9"/>
    <p:sldId id="1709" r:id="rId10"/>
    <p:sldId id="1730" r:id="rId11"/>
    <p:sldId id="1729" r:id="rId12"/>
    <p:sldId id="1710" r:id="rId13"/>
    <p:sldId id="1716" r:id="rId14"/>
    <p:sldId id="1711" r:id="rId15"/>
    <p:sldId id="1715" r:id="rId16"/>
    <p:sldId id="1712" r:id="rId17"/>
    <p:sldId id="1704" r:id="rId18"/>
    <p:sldId id="1713" r:id="rId19"/>
    <p:sldId id="1717" r:id="rId20"/>
    <p:sldId id="1735" r:id="rId21"/>
    <p:sldId id="1731" r:id="rId22"/>
    <p:sldId id="1741" r:id="rId23"/>
    <p:sldId id="1739" r:id="rId24"/>
    <p:sldId id="1737" r:id="rId25"/>
    <p:sldId id="1738" r:id="rId26"/>
    <p:sldId id="1740" r:id="rId27"/>
    <p:sldId id="302" r:id="rId28"/>
    <p:sldId id="433" r:id="rId29"/>
    <p:sldId id="434" r:id="rId30"/>
    <p:sldId id="427" r:id="rId31"/>
    <p:sldId id="432" r:id="rId32"/>
    <p:sldId id="441" r:id="rId33"/>
    <p:sldId id="442" r:id="rId34"/>
    <p:sldId id="323" r:id="rId35"/>
    <p:sldId id="307" r:id="rId36"/>
    <p:sldId id="275" r:id="rId37"/>
    <p:sldId id="324" r:id="rId38"/>
    <p:sldId id="440" r:id="rId39"/>
    <p:sldId id="277" r:id="rId40"/>
    <p:sldId id="279" r:id="rId41"/>
    <p:sldId id="1742" r:id="rId42"/>
    <p:sldId id="707" r:id="rId43"/>
    <p:sldId id="1701" r:id="rId44"/>
    <p:sldId id="1727" r:id="rId45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81D70B-0E93-0498-1515-9B9B972E5669}" name="Sprunger, Joel (sprungjg)" initials="SJ(" userId="S::sprungjg@ucmail.uc.edu::9b7ba3a7-8f2b-4825-9cc8-0c2b49cb31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A699D0-EF92-497F-9D67-B48BF453A2E6}" v="1" dt="2023-07-12T12:54:58.012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88366" autoAdjust="0"/>
  </p:normalViewPr>
  <p:slideViewPr>
    <p:cSldViewPr>
      <p:cViewPr varScale="1">
        <p:scale>
          <a:sx n="63" d="100"/>
          <a:sy n="63" d="100"/>
        </p:scale>
        <p:origin x="9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768" y="-12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we, Jennifer" userId="61a2c370-e11a-4c15-8b3b-d548eafeda1b" providerId="ADAL" clId="{20A699D0-EF92-497F-9D67-B48BF453A2E6}"/>
    <pc:docChg chg="modSld">
      <pc:chgData name="Rowe, Jennifer" userId="61a2c370-e11a-4c15-8b3b-d548eafeda1b" providerId="ADAL" clId="{20A699D0-EF92-497F-9D67-B48BF453A2E6}" dt="2023-07-12T12:55:44.085" v="1" actId="255"/>
      <pc:docMkLst>
        <pc:docMk/>
      </pc:docMkLst>
      <pc:sldChg chg="modSp mod">
        <pc:chgData name="Rowe, Jennifer" userId="61a2c370-e11a-4c15-8b3b-d548eafeda1b" providerId="ADAL" clId="{20A699D0-EF92-497F-9D67-B48BF453A2E6}" dt="2023-07-12T12:55:44.085" v="1" actId="255"/>
        <pc:sldMkLst>
          <pc:docMk/>
          <pc:sldMk cId="311868974" sldId="1715"/>
        </pc:sldMkLst>
        <pc:spChg chg="mod">
          <ac:chgData name="Rowe, Jennifer" userId="61a2c370-e11a-4c15-8b3b-d548eafeda1b" providerId="ADAL" clId="{20A699D0-EF92-497F-9D67-B48BF453A2E6}" dt="2023-07-12T12:55:44.085" v="1" actId="255"/>
          <ac:spMkLst>
            <pc:docMk/>
            <pc:sldMk cId="311868974" sldId="1715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Joel%20NRSA\Dissertation\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Joel%20NRSA\Dissertation\Figu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Effect size (d)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15-48EF-8962-8B90B460F20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15-48EF-8962-8B90B460F204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15-48EF-8962-8B90B460F20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C15-48EF-8962-8B90B460F204}"/>
              </c:ext>
            </c:extLst>
          </c:dPt>
          <c:cat>
            <c:strRef>
              <c:f>Sheet1!$A$2:$A$5</c:f>
              <c:strCache>
                <c:ptCount val="4"/>
                <c:pt idx="0">
                  <c:v>IPV</c:v>
                </c:pt>
                <c:pt idx="1">
                  <c:v>Sexual</c:v>
                </c:pt>
                <c:pt idx="2">
                  <c:v>General</c:v>
                </c:pt>
                <c:pt idx="3">
                  <c:v>OVERALL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0.45</c:v>
                </c:pt>
                <c:pt idx="1">
                  <c:v>0.32</c:v>
                </c:pt>
                <c:pt idx="2">
                  <c:v>0.46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15-48EF-8962-8B90B460F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837816"/>
        <c:axId val="175838208"/>
      </c:barChart>
      <c:catAx>
        <c:axId val="175837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Type of Aggression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Open Sans" panose="020B0606030504020204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pPr>
            <a:endParaRPr lang="en-US"/>
          </a:p>
        </c:txPr>
        <c:crossAx val="175838208"/>
        <c:crosses val="autoZero"/>
        <c:auto val="1"/>
        <c:lblAlgn val="ctr"/>
        <c:lblOffset val="100"/>
        <c:noMultiLvlLbl val="0"/>
      </c:catAx>
      <c:valAx>
        <c:axId val="17583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pPr>
                <a:r>
                  <a:rPr lang="en-US" i="1" dirty="0">
                    <a:solidFill>
                      <a:schemeClr val="tx1"/>
                    </a:solidFill>
                  </a:rPr>
                  <a:t>d-</a:t>
                </a:r>
                <a:r>
                  <a:rPr lang="en-US" dirty="0">
                    <a:solidFill>
                      <a:schemeClr val="tx1"/>
                    </a:solidFill>
                  </a:rPr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Open Sans" panose="020B0606030504020204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pPr>
            <a:endParaRPr lang="en-US"/>
          </a:p>
        </c:txPr>
        <c:crossAx val="175837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Sheet1!$A$11</c:f>
              <c:strCache>
                <c:ptCount val="1"/>
                <c:pt idx="0">
                  <c:v>ABMT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Sheet1!$B$10:$D$10</c:f>
              <c:strCache>
                <c:ptCount val="2"/>
                <c:pt idx="0">
                  <c:v>Low Anger</c:v>
                </c:pt>
                <c:pt idx="1">
                  <c:v>High Anger</c:v>
                </c:pt>
              </c:strCache>
              <c:extLst/>
            </c:strRef>
          </c:cat>
          <c:val>
            <c:numRef>
              <c:f>Sheet1!$B$11:$D$11</c:f>
              <c:numCache>
                <c:formatCode>General</c:formatCode>
                <c:ptCount val="2"/>
                <c:pt idx="0">
                  <c:v>18.53</c:v>
                </c:pt>
                <c:pt idx="1">
                  <c:v>-87.09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62D-450B-BBD9-48CA0E24AA19}"/>
            </c:ext>
          </c:extLst>
        </c:ser>
        <c:ser>
          <c:idx val="1"/>
          <c:order val="1"/>
          <c:tx>
            <c:strRef>
              <c:f>Sheet1!$A$12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Sheet1!$B$10:$D$10</c:f>
              <c:strCache>
                <c:ptCount val="2"/>
                <c:pt idx="0">
                  <c:v>Low Anger</c:v>
                </c:pt>
                <c:pt idx="1">
                  <c:v>High Anger</c:v>
                </c:pt>
              </c:strCache>
              <c:extLst/>
            </c:strRef>
          </c:cat>
          <c:val>
            <c:numRef>
              <c:f>Sheet1!$B$12:$D$12</c:f>
              <c:numCache>
                <c:formatCode>General</c:formatCode>
                <c:ptCount val="2"/>
                <c:pt idx="0">
                  <c:v>-12.31</c:v>
                </c:pt>
                <c:pt idx="1">
                  <c:v>8.07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62D-450B-BBD9-48CA0E24A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298048"/>
        <c:axId val="146298440"/>
      </c:barChart>
      <c:catAx>
        <c:axId val="14629804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Open Sans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 dirty="0"/>
                  <a:t>Low Anger (-1 SD)                 High Anger (+1 SD)</a:t>
                </a:r>
              </a:p>
            </c:rich>
          </c:tx>
          <c:layout>
            <c:manualLayout>
              <c:xMode val="edge"/>
              <c:yMode val="edge"/>
              <c:x val="0.22637558918972955"/>
              <c:y val="0.890600932894473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Open Sans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46298440"/>
        <c:crosses val="autoZero"/>
        <c:auto val="1"/>
        <c:lblAlgn val="ctr"/>
        <c:lblOffset val="100"/>
        <c:noMultiLvlLbl val="0"/>
      </c:catAx>
      <c:valAx>
        <c:axId val="146298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Open Sans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 b="1" dirty="0"/>
                  <a:t>Aggression RT - Neutral RT (milliseconds)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Open Sans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Open Sans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629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Open Sans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Open Sans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Sheet1!$F$11</c:f>
              <c:strCache>
                <c:ptCount val="1"/>
                <c:pt idx="0">
                  <c:v>ABMT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Sheet1!$G$10:$I$10</c:f>
              <c:strCache>
                <c:ptCount val="2"/>
                <c:pt idx="0">
                  <c:v>Low Anger</c:v>
                </c:pt>
                <c:pt idx="1">
                  <c:v>High Anger</c:v>
                </c:pt>
              </c:strCache>
              <c:extLst/>
            </c:strRef>
          </c:cat>
          <c:val>
            <c:numRef>
              <c:f>Sheet1!$G$11:$I$11</c:f>
              <c:numCache>
                <c:formatCode>General</c:formatCode>
                <c:ptCount val="2"/>
                <c:pt idx="0">
                  <c:v>0.33279999999999998</c:v>
                </c:pt>
                <c:pt idx="1">
                  <c:v>1.105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12B-4089-906C-7C5BADC73E8A}"/>
            </c:ext>
          </c:extLst>
        </c:ser>
        <c:ser>
          <c:idx val="1"/>
          <c:order val="1"/>
          <c:tx>
            <c:strRef>
              <c:f>Sheet1!$F$12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Sheet1!$G$10:$I$10</c:f>
              <c:strCache>
                <c:ptCount val="2"/>
                <c:pt idx="0">
                  <c:v>Low Anger</c:v>
                </c:pt>
                <c:pt idx="1">
                  <c:v>High Anger</c:v>
                </c:pt>
              </c:strCache>
              <c:extLst/>
            </c:strRef>
          </c:cat>
          <c:val>
            <c:numRef>
              <c:f>Sheet1!$G$12:$I$12</c:f>
              <c:numCache>
                <c:formatCode>General</c:formatCode>
                <c:ptCount val="2"/>
                <c:pt idx="0">
                  <c:v>2.8025000000000002</c:v>
                </c:pt>
                <c:pt idx="1">
                  <c:v>-1.7813000000000001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12B-4089-906C-7C5BADC73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299224"/>
        <c:axId val="146299616"/>
      </c:barChart>
      <c:catAx>
        <c:axId val="14629922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Low Anger (-1 SD)                              High Anger (+1 SD)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Open Sans" panose="020B0606030504020204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46299616"/>
        <c:crosses val="autoZero"/>
        <c:auto val="1"/>
        <c:lblAlgn val="ctr"/>
        <c:lblOffset val="100"/>
        <c:noMultiLvlLbl val="0"/>
      </c:catAx>
      <c:valAx>
        <c:axId val="14629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 b="1"/>
                  <a:t>Neutral Dwell - Aggression Dwell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Open Sans" panose="020B0606030504020204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Open Sans" panose="020B0606030504020204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6299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Open Sans" panose="020B0606030504020204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Open Sans" panose="020B0606030504020204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099D867-606B-4527-95EB-8F985F0C1E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Verdana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2E99999-D6D7-424F-A6F8-A709C79668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Verdana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293100A1-EFE2-4241-9A54-83204113E92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02B6A95-6E5E-489C-8805-1FD888985E0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AFBB12C-935E-40AB-9052-B4EF15E4B3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Verdana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0CE8E41-3D92-4F02-94CA-4B2F49A21A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54DBC6-0302-4196-8623-95E42A19A2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7" charset="0"/>
        <a:ea typeface="MS PGothic" panose="020B0600070205080204" pitchFamily="34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7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7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7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7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E9411CC1-2BDC-4878-B6AB-73480C1BE8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3FBB2552-F1AF-4EE4-8A79-90DC60D4C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A8931CE-6A68-43BB-967A-A6FD1CE74B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65610" indent="-29446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77862" indent="-23557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49006" indent="-23557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120151" indent="-23557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BC9C47-3F16-45DA-8EF7-B9C915CC0239}" type="slidenum">
              <a:rPr lang="en-US" altLang="en-US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/>
              <a:t>2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4596-151C-4310-8969-24029ACD857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93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4596-151C-4310-8969-24029ACD857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67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4596-151C-4310-8969-24029ACD857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46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4596-151C-4310-8969-24029ACD857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9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4596-151C-4310-8969-24029ACD857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34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4596-151C-4310-8969-24029ACD857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41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CE61FCA-A470-45F7-8544-F9783EEA75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E0FF66F-1719-4116-975E-062430F7F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7B1F696E-86CA-4BF9-8E52-715AA12A1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65610" indent="-29446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77862" indent="-23557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49006" indent="-23557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120151" indent="-23557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defTabSz="942289">
              <a:defRPr/>
            </a:pPr>
            <a:fld id="{5AB1295B-FE23-4E07-8DEE-8590F03E39B2}" type="slidenum">
              <a:rPr lang="en-US" altLang="en-US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defTabSz="942289">
                <a:defRPr/>
              </a:pPr>
              <a:t>17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96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4596-151C-4310-8969-24029ACD857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91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4596-151C-4310-8969-24029ACD857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60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4596-151C-4310-8969-24029ACD857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0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BE785F9-15B5-464E-AAF7-4BAB43E562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B11FBD2E-0B58-486A-B5CF-DB26ED15B7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EB5B1B5A-1F84-4235-9921-B08BB7AF4B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9C58DE5A-C494-4410-B4FF-045922C64945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4596-151C-4310-8969-24029ACD857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85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4596-151C-4310-8969-24029ACD857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85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4596-151C-4310-8969-24029ACD857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63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4596-151C-4310-8969-24029ACD857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76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4596-151C-4310-8969-24029ACD857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47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4596-151C-4310-8969-24029ACD857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858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1920 x 1080 pixels with 120 Hz</a:t>
            </a:r>
            <a:r>
              <a:rPr lang="en-US" baseline="0" dirty="0"/>
              <a:t> refresh rate. Target for 800 ms then disappeared for 16.7ms followed by presentation of the target. This was the same execution as Cohen et al., 1998. </a:t>
            </a:r>
          </a:p>
          <a:p>
            <a:endParaRPr lang="en-US" baseline="0" dirty="0"/>
          </a:p>
          <a:p>
            <a:pPr marL="0" indent="0">
              <a:buNone/>
            </a:pPr>
            <a:r>
              <a:rPr lang="en-US" sz="2400" dirty="0"/>
              <a:t>Four blocks: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dirty="0"/>
              <a:t>Practice – neutral target word + three neutral distractors (10 trials) 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dirty="0"/>
              <a:t>Neutral – neutral target word + three neutral distractors (50 trials)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dirty="0"/>
              <a:t>Aggressive – neutral target word + three aggressive distractors (50 trials)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dirty="0"/>
              <a:t>Positive – neutral target word + three positive distractors (50 trials)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0758-0572-0948-BC66-823DA4FB7C0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38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0758-0572-0948-BC66-823DA4FB7C0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51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0758-0572-0948-BC66-823DA4FB7C0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59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example of the eye tracking version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0758-0572-0948-BC66-823DA4FB7C0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32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07420F78-3119-468E-97ED-CE0D65FABD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C8F1CD5-82A6-45E7-980F-9632E0E97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F76B0CB3-4E5C-422C-A50A-E5CE5C014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65610" indent="-29446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77862" indent="-23557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49006" indent="-23557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120151" indent="-23557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7D3240-B262-4C00-A9EF-4F0D58B5614B}" type="slidenum">
              <a:rPr lang="en-US" altLang="en-US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/>
              <a:t>4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0758-0572-0948-BC66-823DA4FB7C0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044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0758-0572-0948-BC66-823DA4FB7C0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925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0758-0572-0948-BC66-823DA4FB7C0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253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0758-0572-0948-BC66-823DA4FB7C0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836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0758-0572-0948-BC66-823DA4FB7C0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122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68CA8-C957-4036-B02F-2366F2C3549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895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0758-0572-0948-BC66-823DA4FB7C0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592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0758-0572-0948-BC66-823DA4FB7C0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694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0758-0572-0948-BC66-823DA4FB7C0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442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9707A403-0105-4364-97E0-982ABEB002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CD839619-1F9E-40FD-BB45-5DABE445B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950491A8-FFD2-47CF-BB89-15C0C577CF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65610" indent="-29446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77862" indent="-23557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49006" indent="-23557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120151" indent="-23557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defTabSz="942289">
              <a:defRPr/>
            </a:pPr>
            <a:fld id="{C3851816-46A2-4533-8D23-3B58BBAAB49A}" type="slidenum">
              <a:rPr lang="en-US" altLang="en-US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defTabSz="942289">
                <a:defRPr/>
              </a:pPr>
              <a:t>44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C07EFD4-3C62-4600-AE89-CA51165B84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1D941D8-4C01-4BB3-A1FA-5B6126C9E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D91317B-0D31-4B62-93F6-8F1481D87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65610" indent="-29446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77862" indent="-23557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49006" indent="-23557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120151" indent="-23557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45CD036-7805-4B9B-9A67-B1CB051F8D83}" type="slidenum">
              <a:rPr lang="en-US" altLang="en-US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/>
              <a:t>5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CE61FCA-A470-45F7-8544-F9783EEA75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E0FF66F-1719-4116-975E-062430F7F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7B1F696E-86CA-4BF9-8E52-715AA12A1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65610" indent="-29446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77862" indent="-23557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49006" indent="-23557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120151" indent="-23557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AB1295B-FE23-4E07-8DEE-8590F03E39B2}" type="slidenum">
              <a:rPr lang="en-US" altLang="en-US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/>
              <a:t>6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CE61FCA-A470-45F7-8544-F9783EEA75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E0FF66F-1719-4116-975E-062430F7F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7B1F696E-86CA-4BF9-8E52-715AA12A1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65610" indent="-29446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77862" indent="-23557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49006" indent="-23557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120151" indent="-23557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defTabSz="942289">
              <a:defRPr/>
            </a:pPr>
            <a:fld id="{5AB1295B-FE23-4E07-8DEE-8590F03E39B2}" type="slidenum">
              <a:rPr lang="en-US" altLang="en-US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defTabSz="942289">
                <a:defRPr/>
              </a:pPr>
              <a:t>7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1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8BF6073-3355-46E1-AC8D-A48C7BAA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F051B61E-0635-490D-8A74-4FFD8EC16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2865BD6-1574-4AFF-A3DB-8B02DF3F06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65610" indent="-29446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77862" indent="-23557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49006" indent="-23557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120151" indent="-23557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defTabSz="942289">
              <a:defRPr/>
            </a:pPr>
            <a:fld id="{4B024165-3870-454E-9E6D-7C0187719F07}" type="slidenum">
              <a:rPr lang="en-US" altLang="en-US">
                <a:solidFill>
                  <a:srgbClr val="000000"/>
                </a:solidFill>
              </a:rPr>
              <a:pPr defTabSz="942289">
                <a:defRPr/>
              </a:pPr>
              <a:t>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18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4596-151C-4310-8969-24029ACD85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1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4596-151C-4310-8969-24029ACD85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3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562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646C7-3E35-4CD8-8AA2-B33ECB8FD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3AC099C-0B8B-4459-AB61-952CFE2589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A6A94FC-4FDC-4292-B8F8-328E6958A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ADCE65E-3015-40B6-9289-30AA94678CE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687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812A0-085F-457F-8C6D-3A71123D36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BD2D961-DFB1-44DD-8DEB-44F5D8737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2AFA949-001D-4114-9C8D-91966AAB0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8D94C1D-8D8F-44CF-A67B-D1BA562DF5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52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0EAC9-8E47-45EB-8451-997F1809DE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ED656-EBA0-41E0-AAB9-D467B12A4E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D3B01-F1A1-4689-AF6A-5E294B59F1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678C4F9-D60E-4470-A6D6-1A33AF63CB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2700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5348B-9D0A-4C0C-BC20-6D17674EC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06BBB5C-C5E3-4781-997B-A61E84D45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BBDA537-EF05-4BE2-B464-71FC97F47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7E921FB-23E9-43EA-842E-0EE6294034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9318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view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-289354"/>
            <a:ext cx="7480487" cy="1296193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152179"/>
            <a:ext cx="4666870" cy="4894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9236" y="1780016"/>
            <a:ext cx="3416059" cy="3636195"/>
          </a:xfrm>
        </p:spPr>
        <p:txBody>
          <a:bodyPr/>
          <a:lstStyle>
            <a:lvl1pPr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9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79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26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6045C-0F53-49C0-BF78-248A5BEF96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0CCEA-277F-415E-9BF6-44B5480C6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B8133-366D-4F7E-AD18-09D61F491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85DDCC7-E9C9-4658-B43F-D8F0F55B49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153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F50DF-AEF0-4BC2-B238-DEFF2EB978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34D620C-5CF6-4321-B103-7B16FFC9D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C0DC089-9881-47C5-9360-2A48BDD4E4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2ABF49E-B5F0-4925-9299-4E3E36C4E7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100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503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8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34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8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2733FDF-83E3-4B75-8AEC-83CA70F7D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48C506-7FF3-4389-82FD-2054EB80B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19" descr="forUC09_96">
            <a:extLst>
              <a:ext uri="{FF2B5EF4-FFF2-40B4-BE49-F238E27FC236}">
                <a16:creationId xmlns:a16="http://schemas.microsoft.com/office/drawing/2014/main" id="{C27146BF-E3B3-44FE-A49F-4AA9FBD1FA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74" r:id="rId1"/>
    <p:sldLayoutId id="2147485775" r:id="rId2"/>
    <p:sldLayoutId id="2147485776" r:id="rId3"/>
    <p:sldLayoutId id="2147485781" r:id="rId4"/>
    <p:sldLayoutId id="2147485782" r:id="rId5"/>
    <p:sldLayoutId id="2147485777" r:id="rId6"/>
    <p:sldLayoutId id="2147485778" r:id="rId7"/>
    <p:sldLayoutId id="2147485779" r:id="rId8"/>
    <p:sldLayoutId id="2147485780" r:id="rId9"/>
    <p:sldLayoutId id="2147485783" r:id="rId10"/>
    <p:sldLayoutId id="2147485784" r:id="rId11"/>
    <p:sldLayoutId id="2147485785" r:id="rId12"/>
    <p:sldLayoutId id="2147485786" r:id="rId13"/>
    <p:sldLayoutId id="2147485787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thwaysohio.org/" TargetMode="External"/><Relationship Id="rId3" Type="http://schemas.openxmlformats.org/officeDocument/2006/relationships/hyperlink" Target="http://www.decoachrehabctr.com/about-us/" TargetMode="External"/><Relationship Id="rId7" Type="http://schemas.openxmlformats.org/officeDocument/2006/relationships/hyperlink" Target="http://www.acscounseling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mmunity-first.org/CBH" TargetMode="External"/><Relationship Id="rId5" Type="http://schemas.openxmlformats.org/officeDocument/2006/relationships/hyperlink" Target="http://www.modernpsych.com/" TargetMode="External"/><Relationship Id="rId4" Type="http://schemas.openxmlformats.org/officeDocument/2006/relationships/hyperlink" Target="https://www.uchealth.com/services/psychiatry/addiction-science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dvn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uc.edu/institutes/CAR/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svg"/><Relationship Id="rId9" Type="http://schemas.openxmlformats.org/officeDocument/2006/relationships/image" Target="../media/image3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uc.edu/institutes/CAR/publicatio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ed.uc.edu/institutes/CAR/car-member-registration" TargetMode="External"/><Relationship Id="rId5" Type="http://schemas.openxmlformats.org/officeDocument/2006/relationships/hyperlink" Target="https://med.uc.edu/institutes/CAR/communications" TargetMode="External"/><Relationship Id="rId4" Type="http://schemas.openxmlformats.org/officeDocument/2006/relationships/hyperlink" Target="https://med.uc.edu/institutes/CAR/project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uc.edu/institutes/CAR/summer-speaker-series/speaker-series-2023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E672243-DF62-4826-9761-FA7C6CFC3C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131888"/>
            <a:ext cx="8686800" cy="1749425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UC College of Medicine Center for Addiction Research (CAR) </a:t>
            </a:r>
            <a:br>
              <a:rPr lang="en-US" altLang="en-US" b="1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Summer Speaker Series</a:t>
            </a:r>
          </a:p>
        </p:txBody>
      </p:sp>
      <p:sp>
        <p:nvSpPr>
          <p:cNvPr id="9219" name="Text Box 7">
            <a:extLst>
              <a:ext uri="{FF2B5EF4-FFF2-40B4-BE49-F238E27FC236}">
                <a16:creationId xmlns:a16="http://schemas.microsoft.com/office/drawing/2014/main" id="{E928383D-C556-4F7A-AE35-5A51842AA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27388"/>
            <a:ext cx="58674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Sponsored by: Center for Clinical &amp; Translational Science &amp; Training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July 12, 2023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12:00 – 1:00PM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</a:rPr>
              <a:t>This event is being recorded.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9221" name="Line 5">
            <a:extLst>
              <a:ext uri="{FF2B5EF4-FFF2-40B4-BE49-F238E27FC236}">
                <a16:creationId xmlns:a16="http://schemas.microsoft.com/office/drawing/2014/main" id="{E8E89354-8BD0-4BC9-A97E-CF03F9982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763" y="990600"/>
            <a:ext cx="7864475" cy="0"/>
          </a:xfrm>
          <a:prstGeom prst="line">
            <a:avLst/>
          </a:prstGeom>
          <a:noFill/>
          <a:ln w="76200">
            <a:solidFill>
              <a:srgbClr val="D305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2" name="Line 5">
            <a:extLst>
              <a:ext uri="{FF2B5EF4-FFF2-40B4-BE49-F238E27FC236}">
                <a16:creationId xmlns:a16="http://schemas.microsoft.com/office/drawing/2014/main" id="{38C33499-AECD-4EE4-B357-1D63B17682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763" y="3048000"/>
            <a:ext cx="7864475" cy="0"/>
          </a:xfrm>
          <a:prstGeom prst="line">
            <a:avLst/>
          </a:prstGeom>
          <a:noFill/>
          <a:ln w="76200">
            <a:solidFill>
              <a:srgbClr val="D305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BC0809-C681-7DBC-3E61-F42B5FAAD86B}"/>
              </a:ext>
            </a:extLst>
          </p:cNvPr>
          <p:cNvSpPr txBox="1"/>
          <p:nvPr/>
        </p:nvSpPr>
        <p:spPr>
          <a:xfrm>
            <a:off x="1043781" y="6212821"/>
            <a:ext cx="713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Participants can enable captions in the taskbar under more.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2" y="609600"/>
            <a:ext cx="8229600" cy="8555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Characterizations of IPV 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465138"/>
            <a:ext cx="8721436" cy="4962511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2000" dirty="0">
                <a:solidFill>
                  <a:srgbClr val="2E2E2E"/>
                </a:solidFill>
              </a:rPr>
              <a:t>Before exploring the relationship between alcohol use and IPV, it is important to describe what partner violence is… 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000" dirty="0">
              <a:solidFill>
                <a:srgbClr val="2E2E2E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Characterizations of IPV performed by a current or former intimate partner are physical, verbal, stalking, and sexual violence, forms of dominating and controlling, and psychological aggression </a:t>
            </a:r>
            <a:r>
              <a:rPr lang="en-US" sz="1400" dirty="0"/>
              <a:t>(Center for Disease Control and Prevention, 2016).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1400" dirty="0">
              <a:latin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Compared with men, women are disproportionately exposed to chronic types of intimate partner violence (IPV),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(Kessler, Molnar, Feurer, &amp; Appelbaum, 2001; Jones, Hughes, &amp; Unterstaller, 2001).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568352"/>
            <a:ext cx="5070764" cy="3721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4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2" y="609600"/>
            <a:ext cx="8229600" cy="8555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Characterizations of IPV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465138"/>
            <a:ext cx="8721436" cy="4962511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The risk of injury from physical aggression is greater for female partners </a:t>
            </a:r>
            <a:r>
              <a:rPr lang="en-US" sz="1400" dirty="0"/>
              <a:t>(Cascardi, Langhinrichsen, &amp; Vivian, 1992).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According to the Bureau of Justice Statistics, 1998b, a survey of the victimization experiences of the U.S. population indicated nearly one million female victims of IPV each year.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There is extensive theoretical and empirical evidence linking substance misuse, particularly alcohol misuse, and male-to-female intimate partner violence</a:t>
            </a:r>
            <a:r>
              <a:rPr lang="en-US" sz="1200" dirty="0"/>
              <a:t> </a:t>
            </a:r>
            <a:r>
              <a:rPr lang="en-US" sz="1400" dirty="0"/>
              <a:t>(Leonard, 1993, 2001).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568352"/>
            <a:ext cx="5070764" cy="3721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97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2" y="609600"/>
            <a:ext cx="8229600" cy="8555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Alcohol Use in Survivors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465138"/>
            <a:ext cx="8721436" cy="4962511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Alcohol use in women research, has found significant relationships between coping motives and alcohol consumption </a:t>
            </a:r>
            <a:r>
              <a:rPr lang="en-US" sz="1400" dirty="0"/>
              <a:t>(Grayson &amp; Nolen-Hoeksema, 2005; Schuck &amp; Widom, 2001; Ullman, Filipas, Townsend, &amp; Starzinski, 2005).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14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Alcohol use by a victim of IPV appears to increase blame directed toward her </a:t>
            </a:r>
            <a:r>
              <a:rPr lang="en-US" sz="1400" dirty="0"/>
              <a:t>(Home, 1994; Stewart &amp; Maddren, 1997).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14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The victim may have increased her vulnerability by drinking alcohol</a:t>
            </a:r>
            <a:r>
              <a:rPr lang="en-US" sz="1200" dirty="0"/>
              <a:t> </a:t>
            </a:r>
            <a:r>
              <a:rPr lang="en-US" sz="2000" dirty="0"/>
              <a:t>which may increase her inability to escape or defend herself.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0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Afraid of seeking help, not knowing available resources, believing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000" dirty="0"/>
              <a:t>     abuser’s threats, having been in the relationship too long.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1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568352"/>
            <a:ext cx="5070764" cy="3721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747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2" y="609600"/>
            <a:ext cx="8229600" cy="8555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Survivors’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465138"/>
            <a:ext cx="8721436" cy="4962511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2000" dirty="0"/>
              <a:t>The criminal justice system of mandating perpetrators to traditional domestic violence treatment has little or no effect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0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Participation in programs/treatments by perpetrators may give survivors a false sense of security, only participating because they were mandated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000" dirty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800" dirty="0"/>
              <a:t> Could create a context for increased danger for survivor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0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The strongest predictor of women's decisions was whether or not their partners were in domestic violence and alcohol treatment 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More than half of women victimized returned to their abusers if abusers had been involved in treatment </a:t>
            </a:r>
            <a:r>
              <a:rPr lang="en-US" sz="1200" dirty="0"/>
              <a:t>(Gondolf, 2004; Babcock, Green, &amp; Robie, 2004; Dunford, 2000).  </a:t>
            </a:r>
            <a:r>
              <a:rPr lang="en-US" sz="2000" dirty="0"/>
              <a:t>  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568352"/>
            <a:ext cx="5070764" cy="3721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472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2" y="609600"/>
            <a:ext cx="8229600" cy="8555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Diversity Needed in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465138"/>
            <a:ext cx="8721436" cy="4962511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2000" dirty="0"/>
              <a:t>It is also important to gain a greater understanding of the role of alcohol and other drugs in both perpetration and victimization of IPV to guide intervention policies and treatment programs.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0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Treatment programs for batterers are standardized and uniformly applied to all violent men, treatment programs may not be addressing the needs of particular constituents. </a:t>
            </a:r>
            <a:r>
              <a:rPr lang="en-US" sz="1400" dirty="0"/>
              <a:t>(Babcock et al, 2004; Eckhardt et al., 2013)</a:t>
            </a:r>
            <a:endParaRPr lang="en-US" sz="2000" dirty="0"/>
          </a:p>
          <a:p>
            <a:pPr marL="0" indent="0">
              <a:buClr>
                <a:srgbClr val="FF0000"/>
              </a:buClr>
              <a:buNone/>
            </a:pPr>
            <a:endParaRPr lang="en-US" sz="20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It is imperative to find means of improving batterer intervention outcomes. 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568352"/>
            <a:ext cx="5070764" cy="3721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97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2" y="609600"/>
            <a:ext cx="8229600" cy="8555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Treatment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465138"/>
            <a:ext cx="8721436" cy="4962511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DeCoach Recovery Center			UC Health Addiction Sciences Clinics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www.decoachrehabctr.com/about-us/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Addiction Sciences | UC Health</a:t>
            </a:r>
            <a:endParaRPr lang="en-US" sz="1800" u="sng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3130 Dixie Hwy.				3131 Harvey Ave, Suite 101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Hamilton, Ohio 45015			Cincinnati, Ohio 45229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513-892-4673				513-585-8227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Other locations in the greater Cincinnati and Dayton areas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 Psychiatry and Wellness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Behavioral Health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www.modernpsych.com</a:t>
            </a:r>
            <a:r>
              <a:rPr lang="en-US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1800" u="sng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www.Community-First.org/CBH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513-299-4053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513-887-8500		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513-737-4603 FAX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513-737-8196 FAX</a:t>
            </a:r>
          </a:p>
          <a:p>
            <a:pPr marL="0" marR="27432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Ohio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Pathways for Life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3238500" algn="l"/>
              </a:tabLs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www.acscounseling.com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www.pathwaysohio.org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513-649-8008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513-591-9832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513-649-8004 FAX</a:t>
            </a:r>
            <a:r>
              <a:rPr lang="en-US" sz="18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b="1" dirty="0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513-297-7277 FAX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568352"/>
            <a:ext cx="5070764" cy="3721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8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2" y="609600"/>
            <a:ext cx="8229600" cy="8555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Resources for Victims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465138"/>
            <a:ext cx="8721436" cy="4962511"/>
          </a:xfrm>
        </p:spPr>
        <p:txBody>
          <a:bodyPr>
            <a:normAutofit/>
          </a:bodyPr>
          <a:lstStyle/>
          <a:p>
            <a:pPr algn="ctr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National Domestic Violence Hotline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US" sz="2000" dirty="0"/>
              <a:t>     1-800-799-7233</a:t>
            </a:r>
          </a:p>
          <a:p>
            <a:pPr marL="0" indent="0" algn="ctr">
              <a:buClr>
                <a:srgbClr val="FF0000"/>
              </a:buClr>
              <a:buNone/>
            </a:pPr>
            <a:endParaRPr lang="en-US" sz="2000" dirty="0"/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Women Helping Women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US" sz="2000" dirty="0"/>
              <a:t>     513-381-5610</a:t>
            </a:r>
          </a:p>
          <a:p>
            <a:pPr marL="0" indent="0" algn="ctr">
              <a:buClr>
                <a:srgbClr val="FF0000"/>
              </a:buClr>
              <a:buNone/>
            </a:pPr>
            <a:endParaRPr lang="en-US" sz="2000" dirty="0"/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Hamilton YWCA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US" sz="2000" dirty="0"/>
              <a:t>    1-800-618-6523</a:t>
            </a:r>
          </a:p>
          <a:p>
            <a:pPr marL="0" indent="0" algn="ctr">
              <a:buClr>
                <a:srgbClr val="FF0000"/>
              </a:buClr>
              <a:buNone/>
            </a:pPr>
            <a:endParaRPr lang="en-US" sz="2000" dirty="0"/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Butler County Courts Victim Assistance Program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US" sz="2000" dirty="0"/>
              <a:t>     513-887-3430</a:t>
            </a:r>
          </a:p>
          <a:p>
            <a:pPr marL="0" indent="0" algn="ctr">
              <a:buClr>
                <a:srgbClr val="FF0000"/>
              </a:buClr>
              <a:buNone/>
            </a:pPr>
            <a:endParaRPr lang="en-US" sz="2000" dirty="0"/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b="0" i="0" u="sng" dirty="0">
                <a:solidFill>
                  <a:srgbClr val="1A0DAB"/>
                </a:solidFill>
                <a:effectLst/>
                <a:hlinkClick r:id="rId3"/>
              </a:rPr>
              <a:t>Ohio Domestic Violence Network: Home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568352"/>
            <a:ext cx="5070764" cy="3721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61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1">
            <a:extLst>
              <a:ext uri="{FF2B5EF4-FFF2-40B4-BE49-F238E27FC236}">
                <a16:creationId xmlns:a16="http://schemas.microsoft.com/office/drawing/2014/main" id="{E76DF82A-1D37-42C1-8A03-9012B2549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457" y="2583144"/>
            <a:ext cx="3771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Joel Sprunger, PhD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University of Cincinnati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9DEA7-C9E8-496C-CAE7-9DC460D277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04539" y="2152705"/>
            <a:ext cx="2020747" cy="252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161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568352"/>
            <a:ext cx="5070764" cy="3721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200" dirty="0"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60F907-FF27-49A9-D1CE-DB3ED952E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21" y="755233"/>
            <a:ext cx="7921357" cy="61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89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2" y="609600"/>
            <a:ext cx="8229600" cy="8555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Acute Effects of Alcohol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568352"/>
            <a:ext cx="5070764" cy="3721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EF46BB-B037-2651-7290-65F923160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99" y="1905000"/>
            <a:ext cx="3813101" cy="3306624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/>
              <a:t>Meta analysis:</a:t>
            </a:r>
            <a:endParaRPr lang="en-US" sz="2000" b="1" dirty="0"/>
          </a:p>
          <a:p>
            <a:r>
              <a:rPr lang="en-US" sz="1900" dirty="0"/>
              <a:t>Pooled data from 2566 participants in 22 studies involving </a:t>
            </a:r>
            <a:r>
              <a:rPr lang="en-US" sz="1900" i="1" dirty="0"/>
              <a:t>experimental manipulation of alcohol </a:t>
            </a:r>
            <a:r>
              <a:rPr lang="en-US" sz="1900" dirty="0"/>
              <a:t>on male-to-female aggression (</a:t>
            </a:r>
            <a:r>
              <a:rPr lang="en-US" sz="1900" i="1" dirty="0"/>
              <a:t>d</a:t>
            </a:r>
            <a:r>
              <a:rPr lang="en-US" sz="1900" dirty="0"/>
              <a:t>-units)</a:t>
            </a:r>
          </a:p>
          <a:p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4DEA7460-D45F-0302-9084-44D710EDA8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215339"/>
              </p:ext>
            </p:extLst>
          </p:nvPr>
        </p:nvGraphicFramePr>
        <p:xfrm>
          <a:off x="4191000" y="1568353"/>
          <a:ext cx="4472152" cy="4095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5E05865-714D-43FF-9029-E74F84F07BB5}"/>
              </a:ext>
            </a:extLst>
          </p:cNvPr>
          <p:cNvSpPr txBox="1"/>
          <p:nvPr/>
        </p:nvSpPr>
        <p:spPr>
          <a:xfrm>
            <a:off x="152400" y="6400800"/>
            <a:ext cx="32777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Open Sans" panose="020B0606030504020204"/>
              </a:rPr>
              <a:t>Crane, Godleski, Przybyla, Schlauch, &amp; Testa, 2016</a:t>
            </a:r>
          </a:p>
        </p:txBody>
      </p:sp>
    </p:spTree>
    <p:extLst>
      <p:ext uri="{BB962C8B-B14F-4D97-AF65-F5344CB8AC3E}">
        <p14:creationId xmlns:p14="http://schemas.microsoft.com/office/powerpoint/2010/main" val="1880294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>
            <a:extLst>
              <a:ext uri="{FF2B5EF4-FFF2-40B4-BE49-F238E27FC236}">
                <a16:creationId xmlns:a16="http://schemas.microsoft.com/office/drawing/2014/main" id="{33799854-2F19-4449-9810-CACF91C074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898525"/>
            <a:ext cx="7315200" cy="685800"/>
          </a:xfrm>
        </p:spPr>
        <p:txBody>
          <a:bodyPr/>
          <a:lstStyle/>
          <a:p>
            <a:pPr algn="l"/>
            <a:r>
              <a:rPr lang="en-US" altLang="en-US" dirty="0"/>
              <a:t>Center for Addiction Research (CAR)</a:t>
            </a:r>
          </a:p>
        </p:txBody>
      </p:sp>
      <p:sp>
        <p:nvSpPr>
          <p:cNvPr id="10244" name="TextBox 7">
            <a:extLst>
              <a:ext uri="{FF2B5EF4-FFF2-40B4-BE49-F238E27FC236}">
                <a16:creationId xmlns:a16="http://schemas.microsoft.com/office/drawing/2014/main" id="{159121FF-57BA-46D7-9ED7-066F90215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0"/>
            <a:ext cx="80772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/>
              <a:t>The CAR was launched in October of 2020</a:t>
            </a:r>
          </a:p>
          <a:p>
            <a:endParaRPr lang="en-US" altLang="en-US" sz="1200" dirty="0"/>
          </a:p>
          <a:p>
            <a:r>
              <a:rPr lang="en-US" altLang="en-US" sz="2400" dirty="0"/>
              <a:t>Mission: to support cross-disciplinary collaborations across UC as well as with community partners, governmental institutions, and other academic institutions in order to accelerate scientific progress in addiction prevention and treatment</a:t>
            </a:r>
          </a:p>
          <a:p>
            <a:endParaRPr lang="en-US" altLang="en-US" sz="1200" dirty="0"/>
          </a:p>
          <a:p>
            <a:r>
              <a:rPr lang="en-US" altLang="en-US" sz="2400" dirty="0"/>
              <a:t>Twenty-eight faculty from five UC Colleges</a:t>
            </a:r>
          </a:p>
          <a:p>
            <a:endParaRPr lang="en-US" altLang="en-US" sz="16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CAR Website: </a:t>
            </a:r>
            <a:r>
              <a:rPr lang="en-US" altLang="en-US" sz="2400" u="sng" dirty="0">
                <a:hlinkClick r:id="rId3"/>
              </a:rPr>
              <a:t>https://med.uc.edu/institutes/CAR/home</a:t>
            </a:r>
            <a:endParaRPr lang="en-US" altLang="en-US" sz="2400" dirty="0"/>
          </a:p>
          <a:p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 descr="Thought bubble outline">
            <a:extLst>
              <a:ext uri="{FF2B5EF4-FFF2-40B4-BE49-F238E27FC236}">
                <a16:creationId xmlns:a16="http://schemas.microsoft.com/office/drawing/2014/main" id="{E15B73F5-7CA5-EA8A-D948-500DD2378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3133122" y="4603017"/>
            <a:ext cx="2017027" cy="2017027"/>
          </a:xfrm>
          <a:prstGeom prst="rect">
            <a:avLst/>
          </a:prstGeom>
        </p:spPr>
      </p:pic>
      <p:pic>
        <p:nvPicPr>
          <p:cNvPr id="18" name="Graphic 17" descr="Thought bubble outline">
            <a:extLst>
              <a:ext uri="{FF2B5EF4-FFF2-40B4-BE49-F238E27FC236}">
                <a16:creationId xmlns:a16="http://schemas.microsoft.com/office/drawing/2014/main" id="{7B33E635-96B9-B4F0-7AE6-A54D5DFE7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43631" y="2244273"/>
            <a:ext cx="1877244" cy="1877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2" y="609600"/>
            <a:ext cx="8229600" cy="8555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Alcohol &amp; Behavior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568352"/>
            <a:ext cx="5070764" cy="3721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7FBDFFA-7786-E0E0-F470-6388DE3BF860}"/>
              </a:ext>
            </a:extLst>
          </p:cNvPr>
          <p:cNvSpPr txBox="1">
            <a:spLocks/>
          </p:cNvSpPr>
          <p:nvPr/>
        </p:nvSpPr>
        <p:spPr>
          <a:xfrm>
            <a:off x="27990" y="1373706"/>
            <a:ext cx="8326019" cy="379014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14313" indent="0">
              <a:buFontTx/>
              <a:buNone/>
            </a:pPr>
            <a:r>
              <a:rPr lang="en-US" sz="2400" kern="0" dirty="0"/>
              <a:t>Alcohol Myopia Theory</a:t>
            </a:r>
          </a:p>
          <a:p>
            <a:pPr marL="771525" lvl="1" indent="-257175"/>
            <a:r>
              <a:rPr lang="en-US" sz="2000" kern="0" dirty="0"/>
              <a:t>Alcohol =&gt; attentional bias on salient cues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2D371E-3A68-BCC8-8619-35BDB4960293}"/>
              </a:ext>
            </a:extLst>
          </p:cNvPr>
          <p:cNvSpPr/>
          <p:nvPr/>
        </p:nvSpPr>
        <p:spPr>
          <a:xfrm>
            <a:off x="142875" y="6461613"/>
            <a:ext cx="90011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Eckhardt, Parrott, &amp; </a:t>
            </a:r>
            <a:r>
              <a:rPr lang="en-US" sz="900" b="1" dirty="0"/>
              <a:t>Sprunger</a:t>
            </a:r>
            <a:r>
              <a:rPr lang="en-US" sz="900" dirty="0"/>
              <a:t>, 2017; Eckhardt, Parrott… &amp; </a:t>
            </a:r>
            <a:r>
              <a:rPr lang="en-US" sz="900" b="1" dirty="0"/>
              <a:t>Sprunger</a:t>
            </a:r>
            <a:r>
              <a:rPr lang="en-US" sz="900" dirty="0"/>
              <a:t>, 2021; </a:t>
            </a:r>
            <a:r>
              <a:rPr lang="en-US" sz="900" dirty="0" err="1"/>
              <a:t>Giancola</a:t>
            </a:r>
            <a:r>
              <a:rPr lang="en-US" sz="900" dirty="0"/>
              <a:t>, Josephs, Parrott, &amp; Duke, 2010; Steele &amp; Josephs, 1990</a:t>
            </a:r>
          </a:p>
        </p:txBody>
      </p:sp>
      <p:pic>
        <p:nvPicPr>
          <p:cNvPr id="8" name="Graphic 7" descr="Eye">
            <a:extLst>
              <a:ext uri="{FF2B5EF4-FFF2-40B4-BE49-F238E27FC236}">
                <a16:creationId xmlns:a16="http://schemas.microsoft.com/office/drawing/2014/main" id="{30B52AD2-177C-B35F-BF4D-3DDCA3CD6A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46250" y="3741992"/>
            <a:ext cx="1391109" cy="1391109"/>
          </a:xfrm>
          <a:prstGeom prst="rect">
            <a:avLst/>
          </a:prstGeom>
        </p:spPr>
      </p:pic>
      <p:pic>
        <p:nvPicPr>
          <p:cNvPr id="9" name="Graphic 8" descr="Magnifying glass">
            <a:extLst>
              <a:ext uri="{FF2B5EF4-FFF2-40B4-BE49-F238E27FC236}">
                <a16:creationId xmlns:a16="http://schemas.microsoft.com/office/drawing/2014/main" id="{F7D81F33-3EA3-FB06-CC1D-425620B6F8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71549" y="3810369"/>
            <a:ext cx="1532542" cy="153254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3D83D4-FA63-6CDD-264A-AFDB7D52273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937359" y="4437547"/>
            <a:ext cx="1146475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A7AAFD-E3AB-B92C-EC7C-3933D5294E05}"/>
              </a:ext>
            </a:extLst>
          </p:cNvPr>
          <p:cNvCxnSpPr>
            <a:cxnSpLocks/>
          </p:cNvCxnSpPr>
          <p:nvPr/>
        </p:nvCxnSpPr>
        <p:spPr>
          <a:xfrm>
            <a:off x="5083835" y="4437547"/>
            <a:ext cx="2117690" cy="9192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391493C-61B9-126E-2C40-7C6739283C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552" y="3610591"/>
            <a:ext cx="1300203" cy="1610612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729C3BD2-300E-FAB8-0E9A-DA9A3B5BD899}"/>
              </a:ext>
            </a:extLst>
          </p:cNvPr>
          <p:cNvSpPr/>
          <p:nvPr/>
        </p:nvSpPr>
        <p:spPr>
          <a:xfrm>
            <a:off x="1958819" y="4317118"/>
            <a:ext cx="470491" cy="2408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9" name="Graphic 18" descr="Thought bubble outline">
            <a:extLst>
              <a:ext uri="{FF2B5EF4-FFF2-40B4-BE49-F238E27FC236}">
                <a16:creationId xmlns:a16="http://schemas.microsoft.com/office/drawing/2014/main" id="{10893B93-CC4A-0272-9EB9-016876931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9441" y="2134621"/>
            <a:ext cx="2017027" cy="2017027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7AC31BA8-5EEC-320D-F2A7-5B382503567A}"/>
              </a:ext>
            </a:extLst>
          </p:cNvPr>
          <p:cNvSpPr/>
          <p:nvPr/>
        </p:nvSpPr>
        <p:spPr>
          <a:xfrm>
            <a:off x="2789317" y="3602169"/>
            <a:ext cx="249906" cy="15240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9DE16D4-1A9D-E48D-9D13-9D21EECC0269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937359" y="4317118"/>
            <a:ext cx="649437" cy="120429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508628F-6595-2976-50CB-620B2A7771D4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937359" y="4437547"/>
            <a:ext cx="725637" cy="120428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A739EEB-FB2D-E748-5DB8-6CE6116C10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1075" y="2576545"/>
            <a:ext cx="721850" cy="721850"/>
          </a:xfrm>
          <a:prstGeom prst="rect">
            <a:avLst/>
          </a:prstGeom>
        </p:spPr>
      </p:pic>
      <p:pic>
        <p:nvPicPr>
          <p:cNvPr id="25" name="Graphic 24" descr="Security Camera">
            <a:extLst>
              <a:ext uri="{FF2B5EF4-FFF2-40B4-BE49-F238E27FC236}">
                <a16:creationId xmlns:a16="http://schemas.microsoft.com/office/drawing/2014/main" id="{25696924-7B2D-DF9B-1DB8-58A1A4F212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32005" y="3250425"/>
            <a:ext cx="685800" cy="685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3918FA-FEE6-A2AB-26CD-8BE6F3FA65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17806" y="3862757"/>
            <a:ext cx="1581850" cy="1149313"/>
          </a:xfrm>
          <a:prstGeom prst="rect">
            <a:avLst/>
          </a:prstGeom>
        </p:spPr>
      </p:pic>
      <p:sp>
        <p:nvSpPr>
          <p:cNvPr id="28" name="&quot;Not Allowed&quot; Symbol 27">
            <a:extLst>
              <a:ext uri="{FF2B5EF4-FFF2-40B4-BE49-F238E27FC236}">
                <a16:creationId xmlns:a16="http://schemas.microsoft.com/office/drawing/2014/main" id="{C71FE7B5-494C-4973-7945-48DD08444D9A}"/>
              </a:ext>
            </a:extLst>
          </p:cNvPr>
          <p:cNvSpPr/>
          <p:nvPr/>
        </p:nvSpPr>
        <p:spPr>
          <a:xfrm>
            <a:off x="6378928" y="3185281"/>
            <a:ext cx="879048" cy="816087"/>
          </a:xfrm>
          <a:prstGeom prst="noSmoking">
            <a:avLst>
              <a:gd name="adj" fmla="val 335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4D676A5-AB02-BC22-988F-48180B88D4B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45" b="14197"/>
          <a:stretch/>
        </p:blipFill>
        <p:spPr>
          <a:xfrm>
            <a:off x="6378928" y="5012070"/>
            <a:ext cx="1544354" cy="1291627"/>
          </a:xfrm>
          <a:prstGeom prst="rect">
            <a:avLst/>
          </a:prstGeom>
        </p:spPr>
      </p:pic>
      <p:sp>
        <p:nvSpPr>
          <p:cNvPr id="31" name="&quot;Not Allowed&quot; Symbol 24">
            <a:extLst>
              <a:ext uri="{FF2B5EF4-FFF2-40B4-BE49-F238E27FC236}">
                <a16:creationId xmlns:a16="http://schemas.microsoft.com/office/drawing/2014/main" id="{594F6854-8C9E-318F-ECFF-4F3E2CD64DDF}"/>
              </a:ext>
            </a:extLst>
          </p:cNvPr>
          <p:cNvSpPr/>
          <p:nvPr/>
        </p:nvSpPr>
        <p:spPr>
          <a:xfrm>
            <a:off x="6526808" y="5062492"/>
            <a:ext cx="1186865" cy="1123819"/>
          </a:xfrm>
          <a:prstGeom prst="noSmoking">
            <a:avLst>
              <a:gd name="adj" fmla="val 335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33" name="Graphic 32" descr="Handcuffs">
            <a:extLst>
              <a:ext uri="{FF2B5EF4-FFF2-40B4-BE49-F238E27FC236}">
                <a16:creationId xmlns:a16="http://schemas.microsoft.com/office/drawing/2014/main" id="{D44DD2F4-CE68-38D6-0909-DF144A6A81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094232" y="5416547"/>
            <a:ext cx="685800" cy="685800"/>
          </a:xfrm>
          <a:prstGeom prst="rect">
            <a:avLst/>
          </a:prstGeom>
        </p:spPr>
      </p:pic>
      <p:pic>
        <p:nvPicPr>
          <p:cNvPr id="34" name="Graphic 33" descr="Jail">
            <a:extLst>
              <a:ext uri="{FF2B5EF4-FFF2-40B4-BE49-F238E27FC236}">
                <a16:creationId xmlns:a16="http://schemas.microsoft.com/office/drawing/2014/main" id="{C6CDFB90-ADD2-B423-B256-E8C6333EDBC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96798" y="5535395"/>
            <a:ext cx="685800" cy="685800"/>
          </a:xfrm>
          <a:prstGeom prst="rect">
            <a:avLst/>
          </a:prstGeom>
        </p:spPr>
      </p:pic>
      <p:sp>
        <p:nvSpPr>
          <p:cNvPr id="35" name="&quot;Not Allowed&quot; Symbol 34">
            <a:extLst>
              <a:ext uri="{FF2B5EF4-FFF2-40B4-BE49-F238E27FC236}">
                <a16:creationId xmlns:a16="http://schemas.microsoft.com/office/drawing/2014/main" id="{BEA8FC13-28CE-2347-A3F4-4996B7289D6D}"/>
              </a:ext>
            </a:extLst>
          </p:cNvPr>
          <p:cNvSpPr/>
          <p:nvPr/>
        </p:nvSpPr>
        <p:spPr>
          <a:xfrm>
            <a:off x="1968883" y="5340450"/>
            <a:ext cx="879048" cy="816087"/>
          </a:xfrm>
          <a:prstGeom prst="noSmoking">
            <a:avLst>
              <a:gd name="adj" fmla="val 335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7" name="&quot;Not Allowed&quot; Symbol 36">
            <a:extLst>
              <a:ext uri="{FF2B5EF4-FFF2-40B4-BE49-F238E27FC236}">
                <a16:creationId xmlns:a16="http://schemas.microsoft.com/office/drawing/2014/main" id="{6E382C83-6808-4BDB-4E38-FA1DF1851454}"/>
              </a:ext>
            </a:extLst>
          </p:cNvPr>
          <p:cNvSpPr/>
          <p:nvPr/>
        </p:nvSpPr>
        <p:spPr>
          <a:xfrm>
            <a:off x="3700905" y="5437180"/>
            <a:ext cx="879048" cy="816087"/>
          </a:xfrm>
          <a:prstGeom prst="noSmoking">
            <a:avLst>
              <a:gd name="adj" fmla="val 335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38" name="Graphic 37" descr="Thought bubble outline">
            <a:extLst>
              <a:ext uri="{FF2B5EF4-FFF2-40B4-BE49-F238E27FC236}">
                <a16:creationId xmlns:a16="http://schemas.microsoft.com/office/drawing/2014/main" id="{766B4BFB-CA2B-6DE7-3272-1D1CD3E00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448824" y="4617126"/>
            <a:ext cx="1877244" cy="1877244"/>
          </a:xfrm>
          <a:prstGeom prst="rect">
            <a:avLst/>
          </a:prstGeom>
        </p:spPr>
      </p:pic>
      <p:pic>
        <p:nvPicPr>
          <p:cNvPr id="1026" name="Picture 2" descr="Angry, baby, bad temper, child, scream, shout, yell icon - Download on  Iconfinder">
            <a:extLst>
              <a:ext uri="{FF2B5EF4-FFF2-40B4-BE49-F238E27FC236}">
                <a16:creationId xmlns:a16="http://schemas.microsoft.com/office/drawing/2014/main" id="{8D5F68DA-1F22-3BF1-B3AB-E31398DC0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" r="36213"/>
          <a:stretch/>
        </p:blipFill>
        <p:spPr bwMode="auto">
          <a:xfrm>
            <a:off x="1827444" y="2602935"/>
            <a:ext cx="533575" cy="82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97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31" grpId="0" animBg="1"/>
      <p:bldP spid="35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2" y="609600"/>
            <a:ext cx="8229600" cy="8555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Attention Biases and IPV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568352"/>
            <a:ext cx="5070764" cy="3721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518CBA-0801-A20A-E6F0-EA56A3A12C45}"/>
              </a:ext>
            </a:extLst>
          </p:cNvPr>
          <p:cNvSpPr/>
          <p:nvPr/>
        </p:nvSpPr>
        <p:spPr>
          <a:xfrm>
            <a:off x="283898" y="6428307"/>
            <a:ext cx="8229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Open Sans"/>
              </a:rPr>
              <a:t>Eckhardt, Parrott… &amp; </a:t>
            </a:r>
            <a:r>
              <a:rPr lang="en-US" sz="900" b="1" dirty="0">
                <a:latin typeface="Open Sans"/>
              </a:rPr>
              <a:t>Sprunger</a:t>
            </a:r>
            <a:r>
              <a:rPr lang="en-US" sz="900" dirty="0">
                <a:latin typeface="Open Sans"/>
              </a:rPr>
              <a:t>, 2021; </a:t>
            </a:r>
            <a:r>
              <a:rPr lang="en-US" sz="900" dirty="0" err="1">
                <a:latin typeface="Open Sans"/>
              </a:rPr>
              <a:t>Birkley</a:t>
            </a:r>
            <a:r>
              <a:rPr lang="en-US" sz="900" dirty="0">
                <a:latin typeface="Open Sans"/>
              </a:rPr>
              <a:t> &amp; Eckhardt, 2015; Cohen, Eckhardt, &amp; Schagat, 1998; Eckhardt &amp; Cohen, 1997; Smith &amp; Waterman, 2004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CFE1EA-9CC7-40F4-5E19-01B09F88B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667000"/>
            <a:ext cx="1904762" cy="1904762"/>
          </a:xfrm>
          <a:prstGeom prst="rect">
            <a:avLst/>
          </a:prstGeom>
        </p:spPr>
      </p:pic>
      <p:pic>
        <p:nvPicPr>
          <p:cNvPr id="21" name="Graphic 20" descr="Eye">
            <a:extLst>
              <a:ext uri="{FF2B5EF4-FFF2-40B4-BE49-F238E27FC236}">
                <a16:creationId xmlns:a16="http://schemas.microsoft.com/office/drawing/2014/main" id="{D570CDA0-5ECB-DF70-F45C-B4AFF1E46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9994" y="2937844"/>
            <a:ext cx="685800" cy="6858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3ADCE19-0345-F0AE-3AFB-A4561C85FE2C}"/>
              </a:ext>
            </a:extLst>
          </p:cNvPr>
          <p:cNvSpPr txBox="1"/>
          <p:nvPr/>
        </p:nvSpPr>
        <p:spPr>
          <a:xfrm>
            <a:off x="6575859" y="2867772"/>
            <a:ext cx="9409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Open Sans"/>
              </a:rPr>
              <a:t>Table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089416-F374-71D4-159B-E545CCD66457}"/>
              </a:ext>
            </a:extLst>
          </p:cNvPr>
          <p:cNvSpPr txBox="1"/>
          <p:nvPr/>
        </p:nvSpPr>
        <p:spPr>
          <a:xfrm>
            <a:off x="6578517" y="3472952"/>
            <a:ext cx="9409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Open Sans"/>
              </a:rPr>
              <a:t>Love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3FAD5A-83A4-F366-B54B-7C15973D962A}"/>
              </a:ext>
            </a:extLst>
          </p:cNvPr>
          <p:cNvSpPr txBox="1"/>
          <p:nvPr/>
        </p:nvSpPr>
        <p:spPr>
          <a:xfrm>
            <a:off x="7221786" y="2507309"/>
            <a:ext cx="9409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Open Sans"/>
              </a:rPr>
              <a:t>Beach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322B7F-16BD-66A2-0207-4483BED80B65}"/>
              </a:ext>
            </a:extLst>
          </p:cNvPr>
          <p:cNvSpPr txBox="1"/>
          <p:nvPr/>
        </p:nvSpPr>
        <p:spPr>
          <a:xfrm>
            <a:off x="7221786" y="3086672"/>
            <a:ext cx="9409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Open Sans"/>
              </a:rPr>
              <a:t>Hate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CD3334-F4DB-B6EA-4D56-1DC5953BA738}"/>
              </a:ext>
            </a:extLst>
          </p:cNvPr>
          <p:cNvSpPr txBox="1"/>
          <p:nvPr/>
        </p:nvSpPr>
        <p:spPr>
          <a:xfrm>
            <a:off x="7226945" y="3838591"/>
            <a:ext cx="9409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Open Sans"/>
              </a:rPr>
              <a:t>Chair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009613F-21D7-30FE-A403-225500F44B01}"/>
              </a:ext>
            </a:extLst>
          </p:cNvPr>
          <p:cNvCxnSpPr>
            <a:stCxn id="21" idx="3"/>
          </p:cNvCxnSpPr>
          <p:nvPr/>
        </p:nvCxnSpPr>
        <p:spPr>
          <a:xfrm flipV="1">
            <a:off x="5115795" y="2259743"/>
            <a:ext cx="2469995" cy="102100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D72EBF-3B0B-433D-8677-6F567A720B1D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5115795" y="3280744"/>
            <a:ext cx="2469995" cy="1088639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645F5D-AD3E-8910-C914-4C7A7D456E47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 flipV="1">
            <a:off x="5115794" y="3236713"/>
            <a:ext cx="2105992" cy="4403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31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2" y="609600"/>
            <a:ext cx="8229600" cy="8555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AMT-informed Intervention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568352"/>
            <a:ext cx="5070764" cy="3721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3EDEC9-DABD-F76A-38F4-18240EE198A2}"/>
              </a:ext>
            </a:extLst>
          </p:cNvPr>
          <p:cNvSpPr/>
          <p:nvPr/>
        </p:nvSpPr>
        <p:spPr>
          <a:xfrm>
            <a:off x="228600" y="6335815"/>
            <a:ext cx="72151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Open Sans"/>
              </a:rPr>
              <a:t>Gallagher &amp; Parrott, 2016</a:t>
            </a:r>
          </a:p>
        </p:txBody>
      </p:sp>
      <p:pic>
        <p:nvPicPr>
          <p:cNvPr id="19" name="Graphic 18" descr="Security Camera">
            <a:extLst>
              <a:ext uri="{FF2B5EF4-FFF2-40B4-BE49-F238E27FC236}">
                <a16:creationId xmlns:a16="http://schemas.microsoft.com/office/drawing/2014/main" id="{FCC1E9B7-815D-9DA0-AD2E-0CF7DCF20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06232" y="1960692"/>
            <a:ext cx="1077364" cy="1077364"/>
          </a:xfrm>
          <a:prstGeom prst="rect">
            <a:avLst/>
          </a:prstGeom>
        </p:spPr>
      </p:pic>
      <p:pic>
        <p:nvPicPr>
          <p:cNvPr id="20" name="Graphic 19" descr="Security Camera">
            <a:extLst>
              <a:ext uri="{FF2B5EF4-FFF2-40B4-BE49-F238E27FC236}">
                <a16:creationId xmlns:a16="http://schemas.microsoft.com/office/drawing/2014/main" id="{5F9E8D28-4F77-DF07-A267-C510BDEE7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181600" y="1960691"/>
            <a:ext cx="1077364" cy="10773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770711-8192-715C-BB29-61403914A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560" y="3300263"/>
            <a:ext cx="757570" cy="757570"/>
          </a:xfrm>
          <a:prstGeom prst="rect">
            <a:avLst/>
          </a:prstGeom>
        </p:spPr>
      </p:pic>
      <p:pic>
        <p:nvPicPr>
          <p:cNvPr id="22" name="Graphic 21" descr="User">
            <a:extLst>
              <a:ext uri="{FF2B5EF4-FFF2-40B4-BE49-F238E27FC236}">
                <a16:creationId xmlns:a16="http://schemas.microsoft.com/office/drawing/2014/main" id="{FD5F01E1-56DC-AB1E-430B-968FA10FC4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2810" y="3610241"/>
            <a:ext cx="383693" cy="383693"/>
          </a:xfrm>
          <a:prstGeom prst="rect">
            <a:avLst/>
          </a:prstGeom>
        </p:spPr>
      </p:pic>
      <p:pic>
        <p:nvPicPr>
          <p:cNvPr id="23" name="Graphic 22" descr="Man">
            <a:extLst>
              <a:ext uri="{FF2B5EF4-FFF2-40B4-BE49-F238E27FC236}">
                <a16:creationId xmlns:a16="http://schemas.microsoft.com/office/drawing/2014/main" id="{9879AC84-5811-E7F1-D15B-575E7F588C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4856" y="2979323"/>
            <a:ext cx="2209800" cy="2209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FA31D7-DCD9-F592-E14F-1EF6DC3AAEDE}"/>
              </a:ext>
            </a:extLst>
          </p:cNvPr>
          <p:cNvSpPr/>
          <p:nvPr/>
        </p:nvSpPr>
        <p:spPr>
          <a:xfrm>
            <a:off x="3720629" y="5890410"/>
            <a:ext cx="2538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latin typeface="Open Sans" panose="020B0606030504020204"/>
                <a:ea typeface="Calibri" panose="020F0502020204030204" pitchFamily="34" charset="0"/>
              </a:rPr>
              <a:t>β</a:t>
            </a:r>
            <a:r>
              <a:rPr lang="en-US" i="1" dirty="0">
                <a:latin typeface="Open Sans" panose="020B0606030504020204"/>
                <a:ea typeface="Calibri" panose="020F0502020204030204" pitchFamily="34" charset="0"/>
              </a:rPr>
              <a:t> </a:t>
            </a:r>
            <a:r>
              <a:rPr lang="en-US" dirty="0">
                <a:latin typeface="Open Sans" panose="020B0606030504020204"/>
                <a:ea typeface="Calibri" panose="020F0502020204030204" pitchFamily="34" charset="0"/>
              </a:rPr>
              <a:t>= -0.29, </a:t>
            </a:r>
            <a:r>
              <a:rPr lang="en-US" i="1" dirty="0">
                <a:latin typeface="Open Sans" panose="020B0606030504020204"/>
                <a:ea typeface="Calibri" panose="020F0502020204030204" pitchFamily="34" charset="0"/>
              </a:rPr>
              <a:t>p </a:t>
            </a:r>
            <a:r>
              <a:rPr lang="en-US" dirty="0">
                <a:latin typeface="Open Sans" panose="020B0606030504020204"/>
                <a:ea typeface="Calibri" panose="020F0502020204030204" pitchFamily="34" charset="0"/>
              </a:rPr>
              <a:t>&lt; .01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35491F-824C-876A-DEF8-3F5EDE56B9C0}"/>
              </a:ext>
            </a:extLst>
          </p:cNvPr>
          <p:cNvSpPr txBox="1">
            <a:spLocks/>
          </p:cNvSpPr>
          <p:nvPr/>
        </p:nvSpPr>
        <p:spPr>
          <a:xfrm>
            <a:off x="287408" y="5551855"/>
            <a:ext cx="8504695" cy="33855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14313" indent="0">
              <a:buFontTx/>
              <a:buNone/>
            </a:pPr>
            <a:r>
              <a:rPr lang="en-US" sz="2000" kern="0" dirty="0"/>
              <a:t>Intoxicated, self-aware people were </a:t>
            </a:r>
            <a:r>
              <a:rPr lang="en-US" sz="2000" i="1" u="sng" kern="0" dirty="0"/>
              <a:t>less aggressive</a:t>
            </a:r>
            <a:r>
              <a:rPr lang="en-US" sz="2000" kern="0" dirty="0"/>
              <a:t> than intoxicated control </a:t>
            </a:r>
          </a:p>
        </p:txBody>
      </p:sp>
    </p:spTree>
    <p:extLst>
      <p:ext uri="{BB962C8B-B14F-4D97-AF65-F5344CB8AC3E}">
        <p14:creationId xmlns:p14="http://schemas.microsoft.com/office/powerpoint/2010/main" val="298825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2" y="609600"/>
            <a:ext cx="8229600" cy="8555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AMT-informed Intervention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568352"/>
            <a:ext cx="5070764" cy="3721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200" dirty="0">
              <a:latin typeface="Calibri" panose="020F0502020204030204" pitchFamily="34" charset="0"/>
            </a:endParaRPr>
          </a:p>
        </p:txBody>
      </p:sp>
      <p:pic>
        <p:nvPicPr>
          <p:cNvPr id="8" name="VID_20170531_143728">
            <a:hlinkClick r:id="" action="ppaction://media"/>
            <a:extLst>
              <a:ext uri="{FF2B5EF4-FFF2-40B4-BE49-F238E27FC236}">
                <a16:creationId xmlns:a16="http://schemas.microsoft.com/office/drawing/2014/main" id="{CF596ABE-5DF9-74D1-17B8-77CF63A86B6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0400" y="1293956"/>
            <a:ext cx="2893219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51E6F5-97D2-0017-B07F-38F8790017ED}"/>
              </a:ext>
            </a:extLst>
          </p:cNvPr>
          <p:cNvSpPr/>
          <p:nvPr/>
        </p:nvSpPr>
        <p:spPr>
          <a:xfrm>
            <a:off x="152400" y="6437456"/>
            <a:ext cx="72151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Open Sans"/>
              </a:rPr>
              <a:t>Dennis &amp; O’Toole, 2014</a:t>
            </a:r>
          </a:p>
        </p:txBody>
      </p:sp>
    </p:spTree>
    <p:extLst>
      <p:ext uri="{BB962C8B-B14F-4D97-AF65-F5344CB8AC3E}">
        <p14:creationId xmlns:p14="http://schemas.microsoft.com/office/powerpoint/2010/main" val="366250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2" y="609600"/>
            <a:ext cx="8229600" cy="8555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Hypotheses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568352"/>
            <a:ext cx="5070764" cy="3721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8417BF-1FEC-BE76-5AD1-495C14D8FDD9}"/>
              </a:ext>
            </a:extLst>
          </p:cNvPr>
          <p:cNvSpPr txBox="1">
            <a:spLocks/>
          </p:cNvSpPr>
          <p:nvPr/>
        </p:nvSpPr>
        <p:spPr>
          <a:xfrm>
            <a:off x="612094" y="2133600"/>
            <a:ext cx="7919812" cy="39656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641747" indent="-641747">
              <a:buFontTx/>
              <a:buNone/>
            </a:pPr>
            <a:r>
              <a:rPr lang="en-US" kern="0" dirty="0"/>
              <a:t>H</a:t>
            </a:r>
            <a:r>
              <a:rPr lang="en-US" kern="0" baseline="-25000" dirty="0"/>
              <a:t>1:</a:t>
            </a:r>
            <a:r>
              <a:rPr lang="en-US" kern="0" dirty="0"/>
              <a:t>	</a:t>
            </a:r>
            <a:r>
              <a:rPr lang="en-US" sz="2000" kern="0" dirty="0"/>
              <a:t>ABMT will reduce the anger-related aggression bias as indicated by:</a:t>
            </a:r>
          </a:p>
          <a:p>
            <a:pPr marL="1071563" lvl="2" indent="-385763">
              <a:buFont typeface="+mj-lt"/>
              <a:buAutoNum type="alphaLcParenR"/>
            </a:pPr>
            <a:r>
              <a:rPr lang="en-US" sz="2000" kern="0" dirty="0"/>
              <a:t>Lower response latency</a:t>
            </a:r>
          </a:p>
          <a:p>
            <a:pPr marL="1071563" lvl="2" indent="-385763">
              <a:buFont typeface="+mj-lt"/>
              <a:buAutoNum type="alphaLcParenR"/>
            </a:pPr>
            <a:r>
              <a:rPr lang="en-US" sz="2000" kern="0" dirty="0"/>
              <a:t>Reduced dwell time on aggressive cues</a:t>
            </a:r>
          </a:p>
          <a:p>
            <a:pPr marL="1071563" lvl="2" indent="-385763">
              <a:buFont typeface="+mj-lt"/>
              <a:buAutoNum type="alphaLcParenR"/>
            </a:pPr>
            <a:endParaRPr lang="en-US" sz="1800" kern="0" dirty="0"/>
          </a:p>
          <a:p>
            <a:pPr marL="641747" indent="-641747">
              <a:buFontTx/>
              <a:buNone/>
            </a:pPr>
            <a:r>
              <a:rPr lang="en-US" kern="0" dirty="0"/>
              <a:t>H</a:t>
            </a:r>
            <a:r>
              <a:rPr lang="en-US" kern="0" baseline="-25000" dirty="0"/>
              <a:t>2:</a:t>
            </a:r>
            <a:r>
              <a:rPr lang="en-US" kern="0" dirty="0"/>
              <a:t>	</a:t>
            </a:r>
            <a:r>
              <a:rPr lang="en-US" sz="2000" kern="0" dirty="0"/>
              <a:t>ABMT will reduce the influence of an aggression bias on IPV as indicated by:</a:t>
            </a:r>
          </a:p>
          <a:p>
            <a:pPr marL="1071563" lvl="2" indent="-385763">
              <a:buFont typeface="+mj-lt"/>
              <a:buAutoNum type="alphaLcParenR"/>
            </a:pPr>
            <a:r>
              <a:rPr lang="en-US" sz="2000" kern="0" dirty="0"/>
              <a:t>Sound blast intensity &amp; duration</a:t>
            </a:r>
          </a:p>
          <a:p>
            <a:pPr marL="1071563" lvl="2" indent="-385763">
              <a:buFont typeface="+mj-lt"/>
              <a:buAutoNum type="alphaLcParenR"/>
            </a:pPr>
            <a:r>
              <a:rPr lang="en-US" sz="2000" kern="0" dirty="0"/>
              <a:t>Aggressive statements toward partner</a:t>
            </a:r>
          </a:p>
          <a:p>
            <a:pPr marL="1327547" lvl="2" indent="-641747">
              <a:buFont typeface="+mj-lt"/>
              <a:buAutoNum type="alphaLcParenR"/>
            </a:pPr>
            <a:endParaRPr lang="en-US" kern="0" dirty="0"/>
          </a:p>
          <a:p>
            <a:pPr marL="1071563" lvl="2" indent="-385763">
              <a:buFont typeface="+mj-lt"/>
              <a:buAutoNum type="alphaLcParenR"/>
            </a:pPr>
            <a:endParaRPr lang="en-US" sz="1800" kern="0" dirty="0"/>
          </a:p>
          <a:p>
            <a:pPr marL="0" indent="0">
              <a:buFontTx/>
              <a:buNone/>
            </a:pPr>
            <a:endParaRPr lang="en-US" kern="0" dirty="0"/>
          </a:p>
          <a:p>
            <a:pPr marL="0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7386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568352"/>
            <a:ext cx="5070764" cy="3721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2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7281D6C-E16D-3584-880A-C3D62AB620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345589"/>
              </p:ext>
            </p:extLst>
          </p:nvPr>
        </p:nvGraphicFramePr>
        <p:xfrm>
          <a:off x="1371600" y="1295400"/>
          <a:ext cx="6332935" cy="48768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38095">
                  <a:extLst>
                    <a:ext uri="{9D8B030D-6E8A-4147-A177-3AD203B41FA5}">
                      <a16:colId xmlns:a16="http://schemas.microsoft.com/office/drawing/2014/main" val="3167925766"/>
                    </a:ext>
                  </a:extLst>
                </a:gridCol>
                <a:gridCol w="1547420">
                  <a:extLst>
                    <a:ext uri="{9D8B030D-6E8A-4147-A177-3AD203B41FA5}">
                      <a16:colId xmlns:a16="http://schemas.microsoft.com/office/drawing/2014/main" val="3674085569"/>
                    </a:ext>
                  </a:extLst>
                </a:gridCol>
                <a:gridCol w="1547420">
                  <a:extLst>
                    <a:ext uri="{9D8B030D-6E8A-4147-A177-3AD203B41FA5}">
                      <a16:colId xmlns:a16="http://schemas.microsoft.com/office/drawing/2014/main" val="337634685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/>
                        </a:rPr>
                        <a:t>Variable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Index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Partner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60138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/>
                        </a:rPr>
                        <a:t>Mean (SD)</a:t>
                      </a:r>
                      <a:r>
                        <a:rPr lang="en-US" sz="1400" baseline="0" dirty="0">
                          <a:latin typeface="Open Sans" panose="020B0606030504020204"/>
                        </a:rPr>
                        <a:t> Age</a:t>
                      </a:r>
                      <a:endParaRPr lang="en-US" sz="1400" dirty="0">
                        <a:latin typeface="Open Sans" panose="020B0606030504020204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24.07 (5.09)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24.68 (6.26)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4389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/>
                        </a:rPr>
                        <a:t>Male (%)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57.1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42.9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02092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/>
                        </a:rPr>
                        <a:t>Race (%)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Open Sans" panose="020B0606030504020204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Open Sans" panose="020B0606030504020204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283577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466725" indent="0"/>
                      <a:r>
                        <a:rPr lang="en-US" sz="1400" dirty="0">
                          <a:latin typeface="Open Sans" panose="020B0606030504020204"/>
                        </a:rPr>
                        <a:t>African American</a:t>
                      </a:r>
                    </a:p>
                    <a:p>
                      <a:pPr marL="466725" indent="0"/>
                      <a:r>
                        <a:rPr lang="en-US" sz="1400" dirty="0">
                          <a:latin typeface="Open Sans" panose="020B0606030504020204"/>
                        </a:rPr>
                        <a:t>Asian</a:t>
                      </a:r>
                    </a:p>
                    <a:p>
                      <a:pPr marL="466725" indent="0"/>
                      <a:r>
                        <a:rPr lang="en-US" sz="1400" dirty="0">
                          <a:latin typeface="Open Sans" panose="020B0606030504020204"/>
                        </a:rPr>
                        <a:t>White</a:t>
                      </a:r>
                      <a:endParaRPr lang="en-US" sz="1400" baseline="0" dirty="0">
                        <a:latin typeface="Open Sans" panose="020B0606030504020204"/>
                      </a:endParaRPr>
                    </a:p>
                    <a:p>
                      <a:pPr marL="466725" indent="0"/>
                      <a:r>
                        <a:rPr lang="en-US" sz="1400" baseline="0" dirty="0">
                          <a:latin typeface="Open Sans" panose="020B0606030504020204"/>
                        </a:rPr>
                        <a:t>More than one race</a:t>
                      </a:r>
                      <a:endParaRPr lang="en-US" sz="1400" dirty="0">
                        <a:latin typeface="Open Sans" panose="020B060603050402020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3.6</a:t>
                      </a:r>
                    </a:p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5.8</a:t>
                      </a:r>
                    </a:p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82.1</a:t>
                      </a:r>
                    </a:p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7.1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--</a:t>
                      </a:r>
                    </a:p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7.4</a:t>
                      </a:r>
                    </a:p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92.6</a:t>
                      </a:r>
                    </a:p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--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465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/>
                        </a:rPr>
                        <a:t>Non-Hispanic</a:t>
                      </a:r>
                      <a:r>
                        <a:rPr lang="en-US" sz="1400" baseline="0" dirty="0">
                          <a:latin typeface="Open Sans" panose="020B0606030504020204"/>
                        </a:rPr>
                        <a:t> or Non-Latino (%)</a:t>
                      </a:r>
                      <a:endParaRPr lang="en-US" sz="1400" dirty="0">
                        <a:latin typeface="Open Sans" panose="020B0606030504020204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96.3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92.9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5116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/>
                        </a:rPr>
                        <a:t>Marital Status (%)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Open Sans" panose="020B060603050402020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Open Sans" panose="020B060603050402020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80417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66725" indent="0"/>
                      <a:r>
                        <a:rPr lang="en-US" sz="1400" dirty="0">
                          <a:latin typeface="Open Sans" panose="020B0606030504020204"/>
                        </a:rPr>
                        <a:t>Single</a:t>
                      </a:r>
                      <a:r>
                        <a:rPr lang="en-US" sz="1400" baseline="0" dirty="0">
                          <a:latin typeface="Open Sans" panose="020B0606030504020204"/>
                        </a:rPr>
                        <a:t> (never married)</a:t>
                      </a:r>
                    </a:p>
                    <a:p>
                      <a:pPr marL="466725" indent="0"/>
                      <a:r>
                        <a:rPr lang="en-US" sz="1400" baseline="0" dirty="0">
                          <a:latin typeface="Open Sans" panose="020B0606030504020204"/>
                        </a:rPr>
                        <a:t>Not married/living with partner</a:t>
                      </a:r>
                    </a:p>
                    <a:p>
                      <a:pPr marL="466725" indent="0"/>
                      <a:r>
                        <a:rPr lang="en-US" sz="1400" baseline="0" dirty="0">
                          <a:latin typeface="Open Sans" panose="020B0606030504020204"/>
                        </a:rPr>
                        <a:t>Married</a:t>
                      </a:r>
                      <a:endParaRPr lang="en-US" sz="1400" dirty="0">
                        <a:latin typeface="Open Sans" panose="020B0606030504020204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67.9</a:t>
                      </a:r>
                    </a:p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25.0</a:t>
                      </a:r>
                    </a:p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7.1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82.1</a:t>
                      </a:r>
                    </a:p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7.1</a:t>
                      </a:r>
                    </a:p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10.7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22424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/>
                        </a:rPr>
                        <a:t>Mean</a:t>
                      </a:r>
                      <a:r>
                        <a:rPr lang="en-US" sz="1400" baseline="0" dirty="0">
                          <a:latin typeface="Open Sans" panose="020B0606030504020204"/>
                        </a:rPr>
                        <a:t> (SD) Months in Relationship</a:t>
                      </a:r>
                      <a:endParaRPr lang="en-US" sz="1400" dirty="0">
                        <a:latin typeface="Open Sans" panose="020B060603050402020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28.37</a:t>
                      </a:r>
                      <a:r>
                        <a:rPr lang="en-US" sz="1400" baseline="0" dirty="0">
                          <a:latin typeface="Open Sans" panose="020B0606030504020204"/>
                        </a:rPr>
                        <a:t> (23.48)</a:t>
                      </a:r>
                      <a:endParaRPr lang="en-US" sz="1400" dirty="0">
                        <a:latin typeface="Open Sans" panose="020B060603050402020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28.93 (23.28)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77764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/>
                        </a:rPr>
                        <a:t>Mean</a:t>
                      </a:r>
                      <a:r>
                        <a:rPr lang="en-US" sz="1400" baseline="0" dirty="0">
                          <a:latin typeface="Open Sans" panose="020B0606030504020204"/>
                        </a:rPr>
                        <a:t> (SD) Years of education</a:t>
                      </a:r>
                      <a:endParaRPr lang="en-US" sz="1400" dirty="0">
                        <a:latin typeface="Open Sans" panose="020B0606030504020204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16.57 (1.92)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16.54 (1.41)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49196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/>
                        </a:rPr>
                        <a:t>Annual Income (%)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Open Sans" panose="020B060603050402020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Open Sans" panose="020B060603050402020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8081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66725" indent="0"/>
                      <a:r>
                        <a:rPr lang="en-US" sz="1400" dirty="0">
                          <a:latin typeface="Open Sans" panose="020B0606030504020204"/>
                        </a:rPr>
                        <a:t>$0 - 20,000</a:t>
                      </a:r>
                    </a:p>
                    <a:p>
                      <a:pPr marL="466725" indent="0"/>
                      <a:r>
                        <a:rPr lang="en-US" sz="1400" dirty="0">
                          <a:latin typeface="Open Sans" panose="020B0606030504020204"/>
                        </a:rPr>
                        <a:t>$20,001 - 50,000</a:t>
                      </a:r>
                    </a:p>
                    <a:p>
                      <a:pPr marL="466725" indent="0"/>
                      <a:r>
                        <a:rPr lang="en-US" sz="1400" dirty="0">
                          <a:latin typeface="Open Sans" panose="020B0606030504020204"/>
                        </a:rPr>
                        <a:t>$50,001+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14.3</a:t>
                      </a:r>
                    </a:p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35.7</a:t>
                      </a:r>
                    </a:p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49.9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7.1</a:t>
                      </a:r>
                    </a:p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28.6</a:t>
                      </a:r>
                    </a:p>
                    <a:p>
                      <a:pPr algn="ctr"/>
                      <a:r>
                        <a:rPr lang="en-US" sz="1400" dirty="0">
                          <a:latin typeface="Open Sans" panose="020B0606030504020204"/>
                        </a:rPr>
                        <a:t>64.3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406957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663FA8A9-A20D-5DB9-8A1D-E5E6416D6F8B}"/>
              </a:ext>
            </a:extLst>
          </p:cNvPr>
          <p:cNvSpPr/>
          <p:nvPr/>
        </p:nvSpPr>
        <p:spPr>
          <a:xfrm>
            <a:off x="4617810" y="1533929"/>
            <a:ext cx="3103804" cy="421228"/>
          </a:xfrm>
          <a:prstGeom prst="ellipse">
            <a:avLst/>
          </a:prstGeom>
          <a:solidFill>
            <a:srgbClr val="FF0000">
              <a:alpha val="11000"/>
            </a:srgbClr>
          </a:solidFill>
          <a:ln w="31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1E0E19-3A3C-E76A-C493-9D35C6F969F0}"/>
              </a:ext>
            </a:extLst>
          </p:cNvPr>
          <p:cNvSpPr/>
          <p:nvPr/>
        </p:nvSpPr>
        <p:spPr>
          <a:xfrm>
            <a:off x="4769324" y="2874430"/>
            <a:ext cx="2800777" cy="270593"/>
          </a:xfrm>
          <a:prstGeom prst="ellipse">
            <a:avLst/>
          </a:prstGeom>
          <a:solidFill>
            <a:srgbClr val="FF0000">
              <a:alpha val="11000"/>
            </a:srgbClr>
          </a:solidFill>
          <a:ln w="31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319F79A-0095-D2A2-9958-9543FF0D31F5}"/>
              </a:ext>
            </a:extLst>
          </p:cNvPr>
          <p:cNvSpPr/>
          <p:nvPr/>
        </p:nvSpPr>
        <p:spPr>
          <a:xfrm>
            <a:off x="4538066" y="4511307"/>
            <a:ext cx="3166469" cy="741620"/>
          </a:xfrm>
          <a:prstGeom prst="ellipse">
            <a:avLst/>
          </a:prstGeom>
          <a:solidFill>
            <a:srgbClr val="FF0000">
              <a:alpha val="11000"/>
            </a:srgbClr>
          </a:solidFill>
          <a:ln w="31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FA5F56-81EF-32EC-BF92-B82BFF7FA7EA}"/>
              </a:ext>
            </a:extLst>
          </p:cNvPr>
          <p:cNvSpPr/>
          <p:nvPr/>
        </p:nvSpPr>
        <p:spPr>
          <a:xfrm>
            <a:off x="4769324" y="5843128"/>
            <a:ext cx="2569518" cy="329072"/>
          </a:xfrm>
          <a:prstGeom prst="ellipse">
            <a:avLst/>
          </a:prstGeom>
          <a:solidFill>
            <a:srgbClr val="FF0000">
              <a:alpha val="11000"/>
            </a:srgbClr>
          </a:solidFill>
          <a:ln w="31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307ECF7-5BD4-A24A-A79E-F950621F9B58}"/>
              </a:ext>
            </a:extLst>
          </p:cNvPr>
          <p:cNvSpPr/>
          <p:nvPr/>
        </p:nvSpPr>
        <p:spPr>
          <a:xfrm>
            <a:off x="4652366" y="3911039"/>
            <a:ext cx="2798118" cy="305279"/>
          </a:xfrm>
          <a:prstGeom prst="ellipse">
            <a:avLst/>
          </a:prstGeom>
          <a:solidFill>
            <a:srgbClr val="FF0000">
              <a:alpha val="11000"/>
            </a:srgbClr>
          </a:solidFill>
          <a:ln w="31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560784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2" y="609600"/>
            <a:ext cx="8229600" cy="8555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Overview of the Study Sessions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568352"/>
            <a:ext cx="5070764" cy="3721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42FBD2-5B71-88E3-A653-49D5268F19EE}"/>
              </a:ext>
            </a:extLst>
          </p:cNvPr>
          <p:cNvSpPr txBox="1">
            <a:spLocks/>
          </p:cNvSpPr>
          <p:nvPr/>
        </p:nvSpPr>
        <p:spPr>
          <a:xfrm>
            <a:off x="601032" y="1905000"/>
            <a:ext cx="8345849" cy="39122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r>
              <a:rPr lang="en-US" sz="2000" kern="0" dirty="0"/>
              <a:t>Session 1: Confirm eligibility; baseline attention bias assessment &amp; questionnaires on IPV risk factors; determine “Index” participant</a:t>
            </a:r>
          </a:p>
          <a:p>
            <a:endParaRPr lang="en-US" sz="2000" kern="0" dirty="0"/>
          </a:p>
          <a:p>
            <a:r>
              <a:rPr lang="en-US" sz="2000" kern="0" dirty="0"/>
              <a:t>Session 2: Randomly assign to condition (ABMT = 11; Control = 17)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AE60A8-4D14-26B4-D589-48ACBEE8B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88" y="3581400"/>
            <a:ext cx="8387023" cy="223588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7BBF85F-785D-54F8-1A70-A27776976761}"/>
              </a:ext>
            </a:extLst>
          </p:cNvPr>
          <p:cNvSpPr/>
          <p:nvPr/>
        </p:nvSpPr>
        <p:spPr>
          <a:xfrm>
            <a:off x="5333999" y="3861140"/>
            <a:ext cx="1905001" cy="558459"/>
          </a:xfrm>
          <a:prstGeom prst="ellipse">
            <a:avLst/>
          </a:prstGeom>
          <a:solidFill>
            <a:srgbClr val="FF0000">
              <a:alpha val="11000"/>
            </a:srgbClr>
          </a:solidFill>
          <a:ln w="31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23843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5E105D1-8623-445E-9565-931F9FD9A6A7}"/>
              </a:ext>
            </a:extLst>
          </p:cNvPr>
          <p:cNvSpPr txBox="1"/>
          <p:nvPr/>
        </p:nvSpPr>
        <p:spPr>
          <a:xfrm>
            <a:off x="4218467" y="3401089"/>
            <a:ext cx="7974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57A59C-1A03-4D6A-8502-174CA18B4430}"/>
              </a:ext>
            </a:extLst>
          </p:cNvPr>
          <p:cNvSpPr txBox="1"/>
          <p:nvPr/>
        </p:nvSpPr>
        <p:spPr>
          <a:xfrm>
            <a:off x="3857625" y="3401089"/>
            <a:ext cx="1057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TABLE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D4058-A48D-4986-A5AF-B1E67C8D5898}"/>
              </a:ext>
            </a:extLst>
          </p:cNvPr>
          <p:cNvSpPr txBox="1"/>
          <p:nvPr/>
        </p:nvSpPr>
        <p:spPr>
          <a:xfrm>
            <a:off x="1400840" y="2233840"/>
            <a:ext cx="134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WOUND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330B01-FFEA-4878-9BE5-BD55AE68A74B}"/>
              </a:ext>
            </a:extLst>
          </p:cNvPr>
          <p:cNvSpPr txBox="1"/>
          <p:nvPr/>
        </p:nvSpPr>
        <p:spPr>
          <a:xfrm>
            <a:off x="1400839" y="4379284"/>
            <a:ext cx="10978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TABLE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519DBE-CC56-408E-81AB-875B63013A5B}"/>
              </a:ext>
            </a:extLst>
          </p:cNvPr>
          <p:cNvSpPr txBox="1"/>
          <p:nvPr/>
        </p:nvSpPr>
        <p:spPr>
          <a:xfrm>
            <a:off x="6507125" y="2233840"/>
            <a:ext cx="12360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ATTACK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145F28-7691-4C0C-8C93-CDEDCF362D9B}"/>
              </a:ext>
            </a:extLst>
          </p:cNvPr>
          <p:cNvSpPr txBox="1"/>
          <p:nvPr/>
        </p:nvSpPr>
        <p:spPr>
          <a:xfrm>
            <a:off x="6507125" y="4379284"/>
            <a:ext cx="11881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INSULT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B8E8AB-2AB0-9531-24B5-D85361A814B5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229600" cy="8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9pPr>
          </a:lstStyle>
          <a:p>
            <a:r>
              <a:rPr lang="en-US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Visual Search Task – Aggressive Trial</a:t>
            </a:r>
          </a:p>
        </p:txBody>
      </p:sp>
    </p:spTree>
    <p:extLst>
      <p:ext uri="{BB962C8B-B14F-4D97-AF65-F5344CB8AC3E}">
        <p14:creationId xmlns:p14="http://schemas.microsoft.com/office/powerpoint/2010/main" val="20006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/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A9D4058-A48D-4986-A5AF-B1E67C8D5898}"/>
              </a:ext>
            </a:extLst>
          </p:cNvPr>
          <p:cNvSpPr txBox="1"/>
          <p:nvPr/>
        </p:nvSpPr>
        <p:spPr>
          <a:xfrm>
            <a:off x="1456660" y="2233840"/>
            <a:ext cx="11881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BATON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330B01-FFEA-4878-9BE5-BD55AE68A74B}"/>
              </a:ext>
            </a:extLst>
          </p:cNvPr>
          <p:cNvSpPr txBox="1"/>
          <p:nvPr/>
        </p:nvSpPr>
        <p:spPr>
          <a:xfrm>
            <a:off x="1400839" y="4379284"/>
            <a:ext cx="10978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TABLE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519DBE-CC56-408E-81AB-875B63013A5B}"/>
              </a:ext>
            </a:extLst>
          </p:cNvPr>
          <p:cNvSpPr txBox="1"/>
          <p:nvPr/>
        </p:nvSpPr>
        <p:spPr>
          <a:xfrm>
            <a:off x="6507125" y="2233840"/>
            <a:ext cx="11881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MONTH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145F28-7691-4C0C-8C93-CDEDCF362D9B}"/>
              </a:ext>
            </a:extLst>
          </p:cNvPr>
          <p:cNvSpPr txBox="1"/>
          <p:nvPr/>
        </p:nvSpPr>
        <p:spPr>
          <a:xfrm>
            <a:off x="6507124" y="4379284"/>
            <a:ext cx="11881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TOOTH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6FF17E-B3D9-C5C5-D704-AC72CF60A60A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229600" cy="8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9pPr>
          </a:lstStyle>
          <a:p>
            <a:r>
              <a:rPr lang="en-US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Visual Search Task – Neutral Trial</a:t>
            </a:r>
          </a:p>
        </p:txBody>
      </p:sp>
    </p:spTree>
    <p:extLst>
      <p:ext uri="{BB962C8B-B14F-4D97-AF65-F5344CB8AC3E}">
        <p14:creationId xmlns:p14="http://schemas.microsoft.com/office/powerpoint/2010/main" val="221641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A9D4058-A48D-4986-A5AF-B1E67C8D5898}"/>
              </a:ext>
            </a:extLst>
          </p:cNvPr>
          <p:cNvSpPr txBox="1"/>
          <p:nvPr/>
        </p:nvSpPr>
        <p:spPr>
          <a:xfrm>
            <a:off x="1456661" y="2233840"/>
            <a:ext cx="16453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HAPPY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330B01-FFEA-4878-9BE5-BD55AE68A74B}"/>
              </a:ext>
            </a:extLst>
          </p:cNvPr>
          <p:cNvSpPr txBox="1"/>
          <p:nvPr/>
        </p:nvSpPr>
        <p:spPr>
          <a:xfrm>
            <a:off x="1400839" y="4379284"/>
            <a:ext cx="10978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TABLE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519DBE-CC56-408E-81AB-875B63013A5B}"/>
              </a:ext>
            </a:extLst>
          </p:cNvPr>
          <p:cNvSpPr txBox="1"/>
          <p:nvPr/>
        </p:nvSpPr>
        <p:spPr>
          <a:xfrm>
            <a:off x="6507125" y="2233840"/>
            <a:ext cx="11881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LUCKY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145F28-7691-4C0C-8C93-CDEDCF362D9B}"/>
              </a:ext>
            </a:extLst>
          </p:cNvPr>
          <p:cNvSpPr txBox="1"/>
          <p:nvPr/>
        </p:nvSpPr>
        <p:spPr>
          <a:xfrm>
            <a:off x="6507125" y="4379284"/>
            <a:ext cx="11881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SMILE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B18D77-EDF0-C054-69F7-6D89A89D9897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229600" cy="8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9pPr>
          </a:lstStyle>
          <a:p>
            <a:r>
              <a:rPr lang="en-US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Visual Search Task – Positive Trial</a:t>
            </a:r>
          </a:p>
        </p:txBody>
      </p:sp>
    </p:spTree>
    <p:extLst>
      <p:ext uri="{BB962C8B-B14F-4D97-AF65-F5344CB8AC3E}">
        <p14:creationId xmlns:p14="http://schemas.microsoft.com/office/powerpoint/2010/main" val="144328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>
            <a:extLst>
              <a:ext uri="{FF2B5EF4-FFF2-40B4-BE49-F238E27FC236}">
                <a16:creationId xmlns:a16="http://schemas.microsoft.com/office/drawing/2014/main" id="{7C0D6655-09EA-4D03-B38B-2C45014B0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079389"/>
            <a:ext cx="7315200" cy="685800"/>
          </a:xfrm>
        </p:spPr>
        <p:txBody>
          <a:bodyPr/>
          <a:lstStyle/>
          <a:p>
            <a:r>
              <a:rPr lang="en-US" altLang="en-US" sz="3200" dirty="0"/>
              <a:t>CAR Website</a:t>
            </a:r>
          </a:p>
        </p:txBody>
      </p:sp>
      <p:sp>
        <p:nvSpPr>
          <p:cNvPr id="6148" name="TextBox 7">
            <a:extLst>
              <a:ext uri="{FF2B5EF4-FFF2-40B4-BE49-F238E27FC236}">
                <a16:creationId xmlns:a16="http://schemas.microsoft.com/office/drawing/2014/main" id="{9CED8CE8-D72D-499E-AA66-0F440862E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6149"/>
            <a:ext cx="8382000" cy="43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400" dirty="0"/>
              <a:t>Publications: 	</a:t>
            </a:r>
            <a:r>
              <a:rPr lang="en-US" altLang="en-US" sz="2400" dirty="0">
                <a:hlinkClick r:id="rId3"/>
              </a:rPr>
              <a:t>https://med.uc.edu/institutes/CAR/publications</a:t>
            </a:r>
            <a:endParaRPr lang="en-US" altLang="en-US" sz="2400" dirty="0"/>
          </a:p>
          <a:p>
            <a:pPr>
              <a:defRPr/>
            </a:pPr>
            <a:endParaRPr lang="en-US" altLang="en-US" sz="1200" dirty="0"/>
          </a:p>
          <a:p>
            <a:pPr>
              <a:defRPr/>
            </a:pPr>
            <a:r>
              <a:rPr lang="en-US" altLang="en-US" sz="2400" dirty="0"/>
              <a:t>Projects: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	</a:t>
            </a:r>
            <a:r>
              <a:rPr lang="en-US" altLang="en-US" sz="2400" dirty="0">
                <a:hlinkClick r:id="rId4"/>
              </a:rPr>
              <a:t>https://med.uc.edu/institutes/CAR/projects</a:t>
            </a:r>
            <a:endParaRPr lang="en-US" altLang="en-US" sz="2400" dirty="0"/>
          </a:p>
          <a:p>
            <a:pPr>
              <a:defRPr/>
            </a:pPr>
            <a:endParaRPr lang="en-US" altLang="en-US" sz="1200" dirty="0"/>
          </a:p>
          <a:p>
            <a:pPr>
              <a:defRPr/>
            </a:pPr>
            <a:r>
              <a:rPr lang="en-US" altLang="en-US" sz="2400" dirty="0"/>
              <a:t>Communications: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	</a:t>
            </a:r>
            <a:r>
              <a:rPr lang="en-US" altLang="en-US" sz="2400" dirty="0">
                <a:hlinkClick r:id="rId5"/>
              </a:rPr>
              <a:t>https://med.uc.edu/institutes/CAR/communications</a:t>
            </a:r>
            <a:endParaRPr lang="en-US" altLang="en-US" sz="2400" dirty="0"/>
          </a:p>
          <a:p>
            <a:pPr>
              <a:defRPr/>
            </a:pPr>
            <a:endParaRPr lang="en-US" altLang="en-US" sz="1600" dirty="0"/>
          </a:p>
          <a:p>
            <a:pPr>
              <a:spcBef>
                <a:spcPct val="0"/>
              </a:spcBef>
              <a:defRPr/>
            </a:pPr>
            <a:r>
              <a:rPr lang="en-US" altLang="en-US" sz="2400" dirty="0"/>
              <a:t>To become an affiliate member: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000" dirty="0"/>
              <a:t>	</a:t>
            </a:r>
            <a:r>
              <a:rPr lang="en-US" altLang="en-US" sz="2200" dirty="0">
                <a:hlinkClick r:id="rId6"/>
              </a:rPr>
              <a:t>https://med.uc.edu/institutes/CAR/car-member-registration</a:t>
            </a:r>
            <a:endParaRPr lang="en-US" altLang="en-US" sz="2200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8_Trial12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338" y="1565660"/>
            <a:ext cx="7724965" cy="43422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5335EBD-783F-7F5C-B6B2-6BC213821800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229600" cy="8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9pPr>
          </a:lstStyle>
          <a:p>
            <a:r>
              <a:rPr lang="en-US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Visual Search Task – Example</a:t>
            </a:r>
          </a:p>
        </p:txBody>
      </p:sp>
    </p:spTree>
    <p:extLst>
      <p:ext uri="{BB962C8B-B14F-4D97-AF65-F5344CB8AC3E}">
        <p14:creationId xmlns:p14="http://schemas.microsoft.com/office/powerpoint/2010/main" val="3034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3" y="1721385"/>
            <a:ext cx="8345849" cy="3671205"/>
          </a:xfrm>
        </p:spPr>
        <p:txBody>
          <a:bodyPr>
            <a:normAutofit/>
          </a:bodyPr>
          <a:lstStyle/>
          <a:p>
            <a:r>
              <a:rPr lang="en-US" sz="1800" dirty="0"/>
              <a:t>Session 1: Confirm eligibility; baseline attention bias assessment &amp; questionnaires on IPV risk factors; determine “Index” participant</a:t>
            </a:r>
          </a:p>
          <a:p>
            <a:endParaRPr lang="en-US" sz="1800" dirty="0"/>
          </a:p>
          <a:p>
            <a:r>
              <a:rPr lang="en-US" sz="1800" dirty="0"/>
              <a:t>Session 2: Randomly assign to condition (AMBT = 11; Control = 17)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99" y="3156707"/>
            <a:ext cx="8387023" cy="223588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5062BFB-98D3-6811-9402-A26B0E55447A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229600" cy="8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9pPr>
          </a:lstStyle>
          <a:p>
            <a:r>
              <a:rPr lang="en-US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Overview of Study Procedures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34C35B0-DBD7-EA83-FB97-0F20E89AC2CE}"/>
              </a:ext>
            </a:extLst>
          </p:cNvPr>
          <p:cNvSpPr/>
          <p:nvPr/>
        </p:nvSpPr>
        <p:spPr>
          <a:xfrm>
            <a:off x="5334000" y="4084148"/>
            <a:ext cx="1905001" cy="380999"/>
          </a:xfrm>
          <a:prstGeom prst="ellipse">
            <a:avLst/>
          </a:prstGeom>
          <a:solidFill>
            <a:srgbClr val="FF0000">
              <a:alpha val="11000"/>
            </a:srgbClr>
          </a:solidFill>
          <a:ln w="31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95074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8_Trial1_us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1308" y="1681677"/>
            <a:ext cx="7679453" cy="43166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285F8F3-6754-4112-8787-8F717DF31740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229600" cy="8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9pPr>
          </a:lstStyle>
          <a:p>
            <a:r>
              <a:rPr lang="en-US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Physical Aggression Paradigm</a:t>
            </a:r>
          </a:p>
        </p:txBody>
      </p:sp>
    </p:spTree>
    <p:extLst>
      <p:ext uri="{BB962C8B-B14F-4D97-AF65-F5344CB8AC3E}">
        <p14:creationId xmlns:p14="http://schemas.microsoft.com/office/powerpoint/2010/main" val="83577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3" y="1721385"/>
            <a:ext cx="8345849" cy="3671205"/>
          </a:xfrm>
        </p:spPr>
        <p:txBody>
          <a:bodyPr>
            <a:normAutofit/>
          </a:bodyPr>
          <a:lstStyle/>
          <a:p>
            <a:r>
              <a:rPr lang="en-US" sz="1800" dirty="0"/>
              <a:t>Session 1: Confirm eligibility; baseline attention bias assessment &amp; questionnaires on IPV risk factors; determine “Index” participant</a:t>
            </a:r>
          </a:p>
          <a:p>
            <a:endParaRPr lang="en-US" sz="1800" dirty="0"/>
          </a:p>
          <a:p>
            <a:r>
              <a:rPr lang="en-US" sz="1800" dirty="0"/>
              <a:t>Session 2: Randomly assign to condition (ABMT = 11; Control = 17)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99" y="3156707"/>
            <a:ext cx="8387023" cy="223588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2DFD056-46FC-0C1B-4B56-3AD56AFC1DC6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229600" cy="8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9pPr>
          </a:lstStyle>
          <a:p>
            <a:r>
              <a:rPr lang="en-US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Overview of Study Procedures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582B3B6-8190-46E8-6004-E2E3E2F84954}"/>
              </a:ext>
            </a:extLst>
          </p:cNvPr>
          <p:cNvSpPr/>
          <p:nvPr/>
        </p:nvSpPr>
        <p:spPr>
          <a:xfrm>
            <a:off x="7101355" y="3429000"/>
            <a:ext cx="1905001" cy="1905000"/>
          </a:xfrm>
          <a:prstGeom prst="ellipse">
            <a:avLst/>
          </a:prstGeom>
          <a:solidFill>
            <a:srgbClr val="FF0000">
              <a:alpha val="11000"/>
            </a:srgbClr>
          </a:solidFill>
          <a:ln w="31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0910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371600"/>
            <a:ext cx="8458200" cy="3965650"/>
          </a:xfrm>
        </p:spPr>
        <p:txBody>
          <a:bodyPr>
            <a:normAutofit/>
          </a:bodyPr>
          <a:lstStyle/>
          <a:p>
            <a:pPr marL="641747" indent="-641747">
              <a:buNone/>
            </a:pPr>
            <a:endParaRPr lang="en-US" dirty="0"/>
          </a:p>
          <a:p>
            <a:pPr marL="641747" indent="-641747">
              <a:buNone/>
            </a:pPr>
            <a:r>
              <a:rPr lang="en-US" dirty="0"/>
              <a:t>H</a:t>
            </a:r>
            <a:r>
              <a:rPr lang="en-US" baseline="-25000" dirty="0"/>
              <a:t>1:</a:t>
            </a:r>
            <a:r>
              <a:rPr lang="en-US" dirty="0"/>
              <a:t>	</a:t>
            </a:r>
            <a:r>
              <a:rPr lang="en-US" sz="2400" dirty="0"/>
              <a:t>ABMT will reduce the anger-related aggression cue bias as indicated by:</a:t>
            </a:r>
          </a:p>
          <a:p>
            <a:pPr marL="1071563" lvl="2" indent="-385763">
              <a:buFont typeface="+mj-lt"/>
              <a:buAutoNum type="alphaLcParenR"/>
            </a:pPr>
            <a:r>
              <a:rPr lang="en-US" dirty="0"/>
              <a:t>Lower response latency</a:t>
            </a:r>
          </a:p>
          <a:p>
            <a:pPr marL="1071563" lvl="2" indent="-385763">
              <a:buFont typeface="+mj-lt"/>
              <a:buAutoNum type="alphaLcParenR"/>
            </a:pPr>
            <a:r>
              <a:rPr lang="en-US" dirty="0"/>
              <a:t>Reduced dwell time on aggressive cues</a:t>
            </a:r>
          </a:p>
          <a:p>
            <a:pPr marL="1071563" lvl="2" indent="-385763">
              <a:buFont typeface="+mj-lt"/>
              <a:buAutoNum type="alphaLcParenR"/>
            </a:pPr>
            <a:endParaRPr lang="en-US" sz="1800" dirty="0"/>
          </a:p>
          <a:p>
            <a:pPr marL="342900" lvl="1" indent="0" algn="ctr">
              <a:buNone/>
            </a:pPr>
            <a:r>
              <a:rPr lang="en-US" sz="2400" b="1" dirty="0"/>
              <a:t>Hypothesis was supported</a:t>
            </a:r>
          </a:p>
          <a:p>
            <a:pPr lvl="1"/>
            <a:endParaRPr lang="en-US" sz="21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4FEA18-98F9-E706-BA4C-36ACC61D2D39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229600" cy="8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9pPr>
          </a:lstStyle>
          <a:p>
            <a:r>
              <a:rPr lang="en-US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0928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4492C8-8950-475A-B84A-58AEB0393D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135724"/>
              </p:ext>
            </p:extLst>
          </p:nvPr>
        </p:nvGraphicFramePr>
        <p:xfrm>
          <a:off x="838200" y="1541338"/>
          <a:ext cx="7224132" cy="4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2068750" y="5545262"/>
            <a:ext cx="5006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 Sans" panose="020B0606030504020204"/>
              </a:rPr>
              <a:t>(+) = is slower response with aggressive distractors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3500" y="5973492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>
                <a:latin typeface="Open Sans" panose="020B0606030504020204"/>
              </a:rPr>
              <a:t>Anger-ABMT simple slope:</a:t>
            </a:r>
          </a:p>
          <a:p>
            <a:r>
              <a:rPr lang="en-US" sz="1600" b="1" i="1" dirty="0">
                <a:latin typeface="Open Sans" panose="020B0606030504020204"/>
              </a:rPr>
              <a:t>B</a:t>
            </a:r>
            <a:r>
              <a:rPr lang="en-US" sz="1600" b="1" dirty="0">
                <a:latin typeface="Open Sans" panose="020B0606030504020204"/>
              </a:rPr>
              <a:t> = -15.83, </a:t>
            </a:r>
            <a:r>
              <a:rPr lang="en-US" sz="1600" b="1" i="1" dirty="0">
                <a:latin typeface="Open Sans" panose="020B0606030504020204"/>
              </a:rPr>
              <a:t>SE</a:t>
            </a:r>
            <a:r>
              <a:rPr lang="en-US" sz="1600" b="1" dirty="0">
                <a:latin typeface="Open Sans" panose="020B0606030504020204"/>
              </a:rPr>
              <a:t> = 6.33, 95% CI [-28.95, -2.70], </a:t>
            </a:r>
            <a:r>
              <a:rPr lang="en-US" sz="1600" b="1" i="1" dirty="0">
                <a:latin typeface="Open Sans" panose="020B0606030504020204"/>
              </a:rPr>
              <a:t>t </a:t>
            </a:r>
            <a:r>
              <a:rPr lang="en-US" sz="1600" b="1" dirty="0">
                <a:latin typeface="Open Sans" panose="020B0606030504020204"/>
              </a:rPr>
              <a:t>(22) = 2.50, </a:t>
            </a:r>
            <a:r>
              <a:rPr lang="en-US" sz="1600" b="1" i="1" dirty="0">
                <a:latin typeface="Open Sans" panose="020B0606030504020204"/>
              </a:rPr>
              <a:t>p</a:t>
            </a:r>
            <a:r>
              <a:rPr lang="en-US" sz="1600" b="1" dirty="0">
                <a:latin typeface="Open Sans" panose="020B0606030504020204"/>
              </a:rPr>
              <a:t> = .020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DE323A-A5FC-DBDA-D61D-357D6C2C37B2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229600" cy="8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9pPr>
          </a:lstStyle>
          <a:p>
            <a:r>
              <a:rPr lang="en-US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ABMT Reduces Anger-related RT Aggression Bias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8759E5-DDD1-FB22-732F-295B0A89D0E6}"/>
              </a:ext>
            </a:extLst>
          </p:cNvPr>
          <p:cNvSpPr/>
          <p:nvPr/>
        </p:nvSpPr>
        <p:spPr>
          <a:xfrm>
            <a:off x="4648200" y="1617077"/>
            <a:ext cx="2133600" cy="3623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33D4F6-81B7-431C-8EA0-F2B96DE6B0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275207"/>
              </p:ext>
            </p:extLst>
          </p:nvPr>
        </p:nvGraphicFramePr>
        <p:xfrm>
          <a:off x="609600" y="1451645"/>
          <a:ext cx="7620000" cy="393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2079496" y="5237078"/>
            <a:ext cx="4496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 Sans" panose="020B0606030504020204"/>
              </a:rPr>
              <a:t>(-) = greater % dwell on aggressive distractors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2141" y="5586102"/>
            <a:ext cx="609971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>
                <a:latin typeface="Open Sans" panose="020B0606030504020204"/>
              </a:rPr>
              <a:t>Anger-ABMT simple slope:</a:t>
            </a:r>
          </a:p>
          <a:p>
            <a:pPr algn="ctr">
              <a:spcAft>
                <a:spcPts val="600"/>
              </a:spcAft>
            </a:pPr>
            <a:r>
              <a:rPr lang="en-US" sz="1600" b="1" i="1" dirty="0">
                <a:latin typeface="Open Sans" panose="020B0606030504020204"/>
              </a:rPr>
              <a:t>B</a:t>
            </a:r>
            <a:r>
              <a:rPr lang="en-US" sz="1600" b="1" dirty="0">
                <a:latin typeface="Open Sans" panose="020B0606030504020204"/>
              </a:rPr>
              <a:t> = 0.20, </a:t>
            </a:r>
            <a:r>
              <a:rPr lang="en-US" sz="1600" b="1" i="1" dirty="0">
                <a:latin typeface="Open Sans" panose="020B0606030504020204"/>
              </a:rPr>
              <a:t>SE</a:t>
            </a:r>
            <a:r>
              <a:rPr lang="en-US" sz="1600" b="1" dirty="0">
                <a:latin typeface="Open Sans" panose="020B0606030504020204"/>
              </a:rPr>
              <a:t> = 0.35, 95% CI [-0.53, 0.93], </a:t>
            </a:r>
            <a:r>
              <a:rPr lang="en-US" sz="1600" b="1" i="1" dirty="0">
                <a:latin typeface="Open Sans" panose="020B0606030504020204"/>
              </a:rPr>
              <a:t>t </a:t>
            </a:r>
            <a:r>
              <a:rPr lang="en-US" sz="1600" b="1" dirty="0">
                <a:latin typeface="Open Sans" panose="020B0606030504020204"/>
              </a:rPr>
              <a:t>(24) = 0.57, </a:t>
            </a:r>
            <a:r>
              <a:rPr lang="en-US" sz="1600" b="1" i="1" dirty="0">
                <a:latin typeface="Open Sans" panose="020B0606030504020204"/>
              </a:rPr>
              <a:t>p</a:t>
            </a:r>
            <a:r>
              <a:rPr lang="en-US" sz="1600" b="1" dirty="0">
                <a:latin typeface="Open Sans" panose="020B0606030504020204"/>
              </a:rPr>
              <a:t> = .570</a:t>
            </a:r>
          </a:p>
          <a:p>
            <a:pPr algn="ctr"/>
            <a:r>
              <a:rPr lang="en-US" sz="1600" b="1" u="sng" dirty="0">
                <a:latin typeface="Open Sans" panose="020B0606030504020204"/>
              </a:rPr>
              <a:t>Anger-Control simple slope:</a:t>
            </a:r>
          </a:p>
          <a:p>
            <a:pPr algn="ctr"/>
            <a:r>
              <a:rPr lang="en-US" sz="1600" b="1" i="1" dirty="0">
                <a:latin typeface="Open Sans" panose="020B0606030504020204"/>
              </a:rPr>
              <a:t>B</a:t>
            </a:r>
            <a:r>
              <a:rPr lang="en-US" sz="1600" b="1" dirty="0">
                <a:latin typeface="Open Sans" panose="020B0606030504020204"/>
              </a:rPr>
              <a:t> = -0.91, </a:t>
            </a:r>
            <a:r>
              <a:rPr lang="en-US" sz="1600" b="1" i="1" dirty="0">
                <a:latin typeface="Open Sans" panose="020B0606030504020204"/>
              </a:rPr>
              <a:t>SE</a:t>
            </a:r>
            <a:r>
              <a:rPr lang="en-US" sz="1600" b="1" dirty="0">
                <a:latin typeface="Open Sans" panose="020B0606030504020204"/>
              </a:rPr>
              <a:t> = 0.27, 95% CI [-1.46, -0.35], </a:t>
            </a:r>
            <a:r>
              <a:rPr lang="en-US" sz="1600" b="1" i="1" dirty="0">
                <a:latin typeface="Open Sans" panose="020B0606030504020204"/>
              </a:rPr>
              <a:t>t </a:t>
            </a:r>
            <a:r>
              <a:rPr lang="en-US" sz="1600" b="1" dirty="0">
                <a:latin typeface="Open Sans" panose="020B0606030504020204"/>
              </a:rPr>
              <a:t>(24) = 3.35, </a:t>
            </a:r>
            <a:r>
              <a:rPr lang="en-US" sz="1600" b="1" i="1" dirty="0">
                <a:latin typeface="Open Sans" panose="020B0606030504020204"/>
              </a:rPr>
              <a:t>p</a:t>
            </a:r>
            <a:r>
              <a:rPr lang="en-US" sz="1600" b="1" dirty="0">
                <a:latin typeface="Open Sans" panose="020B0606030504020204"/>
              </a:rPr>
              <a:t> = .003</a:t>
            </a:r>
          </a:p>
          <a:p>
            <a:pPr algn="ctr"/>
            <a:endParaRPr lang="en-US" sz="1600" b="1" dirty="0">
              <a:latin typeface="Open Sans" panose="020B060603050402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CC6B4F-628D-3E70-0258-F23DCD8DCEAC}"/>
              </a:ext>
            </a:extLst>
          </p:cNvPr>
          <p:cNvSpPr txBox="1">
            <a:spLocks/>
          </p:cNvSpPr>
          <p:nvPr/>
        </p:nvSpPr>
        <p:spPr bwMode="auto">
          <a:xfrm>
            <a:off x="457200" y="770013"/>
            <a:ext cx="8229600" cy="8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9pPr>
          </a:lstStyle>
          <a:p>
            <a:r>
              <a:rPr lang="en-US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ABMT Reduces Anger’s Influence on Aggression Dwell Bias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8AAA712-D57E-6587-D2ED-CCCF3A9D85CF}"/>
              </a:ext>
            </a:extLst>
          </p:cNvPr>
          <p:cNvSpPr/>
          <p:nvPr/>
        </p:nvSpPr>
        <p:spPr>
          <a:xfrm rot="16200000">
            <a:off x="3794469" y="625131"/>
            <a:ext cx="1066799" cy="5455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1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4282" y="1721382"/>
            <a:ext cx="8748801" cy="4603217"/>
          </a:xfrm>
        </p:spPr>
        <p:txBody>
          <a:bodyPr>
            <a:normAutofit fontScale="92500" lnSpcReduction="10000"/>
          </a:bodyPr>
          <a:lstStyle/>
          <a:p>
            <a:pPr marL="641747" indent="-641747">
              <a:buNone/>
            </a:pPr>
            <a:endParaRPr lang="en-US" dirty="0"/>
          </a:p>
          <a:p>
            <a:pPr marL="641747" indent="-641747">
              <a:buNone/>
            </a:pPr>
            <a:r>
              <a:rPr lang="en-US" dirty="0"/>
              <a:t>H</a:t>
            </a:r>
            <a:r>
              <a:rPr lang="en-US" baseline="-25000" dirty="0"/>
              <a:t>2:</a:t>
            </a:r>
            <a:r>
              <a:rPr lang="en-US" dirty="0"/>
              <a:t>	</a:t>
            </a:r>
            <a:r>
              <a:rPr lang="en-US" sz="2600" dirty="0"/>
              <a:t>ABMT will reduce the influence of an aggression attention bias to result in less IPV perpetration as indicated by:</a:t>
            </a:r>
          </a:p>
          <a:p>
            <a:pPr marL="1071563" lvl="2" indent="-385763">
              <a:buFont typeface="+mj-lt"/>
              <a:buAutoNum type="alphaLcParenR"/>
            </a:pPr>
            <a:r>
              <a:rPr lang="en-US" sz="2600" dirty="0"/>
              <a:t>Sound blast intensity &amp; duration</a:t>
            </a:r>
          </a:p>
          <a:p>
            <a:pPr marL="1071563" lvl="2" indent="-385763">
              <a:buFont typeface="+mj-lt"/>
              <a:buAutoNum type="alphaLcParenR"/>
            </a:pPr>
            <a:r>
              <a:rPr lang="en-US" sz="2600" dirty="0"/>
              <a:t>Aggressive statements toward partner</a:t>
            </a:r>
          </a:p>
          <a:p>
            <a:pPr marL="1071563" lvl="2" indent="-385763">
              <a:buFont typeface="+mj-lt"/>
              <a:buAutoNum type="alphaLcParenR"/>
            </a:pPr>
            <a:endParaRPr lang="en-US" sz="1800" dirty="0"/>
          </a:p>
          <a:p>
            <a:pPr marL="342900" lvl="1" indent="0" algn="ctr">
              <a:buNone/>
            </a:pPr>
            <a:r>
              <a:rPr lang="en-US" sz="2200" b="1" dirty="0"/>
              <a:t>Hypothesis was not supported with pilot sample</a:t>
            </a:r>
          </a:p>
          <a:p>
            <a:pPr marL="342900" lvl="1" indent="0" algn="ctr">
              <a:buNone/>
            </a:pPr>
            <a:endParaRPr lang="en-US" sz="2600" b="1" dirty="0"/>
          </a:p>
          <a:p>
            <a:pPr marL="1198563" lvl="1">
              <a:buNone/>
            </a:pPr>
            <a:r>
              <a:rPr lang="en-US" sz="2000" u="sng" dirty="0"/>
              <a:t>Physical IPV</a:t>
            </a:r>
          </a:p>
          <a:p>
            <a:pPr marL="1198563" lvl="1"/>
            <a:r>
              <a:rPr lang="en-US" sz="2000" dirty="0"/>
              <a:t>Condition </a:t>
            </a:r>
            <a:r>
              <a:rPr lang="en-US" sz="2000" i="1" dirty="0"/>
              <a:t>r </a:t>
            </a:r>
            <a:r>
              <a:rPr lang="en-US" sz="2000" dirty="0"/>
              <a:t>= .22, 95% CI [-.11, .54], </a:t>
            </a:r>
            <a:r>
              <a:rPr lang="en-US" sz="2000" i="1" dirty="0"/>
              <a:t>p </a:t>
            </a:r>
            <a:r>
              <a:rPr lang="en-US" sz="2000" dirty="0"/>
              <a:t>= .284</a:t>
            </a:r>
          </a:p>
          <a:p>
            <a:pPr marL="1198563" lvl="1">
              <a:buNone/>
            </a:pPr>
            <a:r>
              <a:rPr lang="en-US" sz="2000" u="sng" dirty="0"/>
              <a:t>Verbal IPV</a:t>
            </a:r>
          </a:p>
          <a:p>
            <a:pPr marL="1198563" lvl="1"/>
            <a:r>
              <a:rPr lang="en-US" sz="2000" dirty="0"/>
              <a:t>Condition </a:t>
            </a:r>
            <a:r>
              <a:rPr lang="en-US" sz="2000" i="1" dirty="0"/>
              <a:t>r </a:t>
            </a:r>
            <a:r>
              <a:rPr lang="en-US" sz="2000" dirty="0"/>
              <a:t>= -.07, 95% CI [-.41, .36], </a:t>
            </a:r>
            <a:r>
              <a:rPr lang="en-US" sz="2000" i="1" dirty="0"/>
              <a:t>p</a:t>
            </a:r>
            <a:r>
              <a:rPr lang="en-US" sz="2000" dirty="0"/>
              <a:t> = .753</a:t>
            </a:r>
            <a:endParaRPr lang="en-US" sz="1400" dirty="0"/>
          </a:p>
          <a:p>
            <a:pPr lvl="1"/>
            <a:endParaRPr lang="en-US" sz="3600" dirty="0"/>
          </a:p>
          <a:p>
            <a:pPr lvl="1"/>
            <a:endParaRPr lang="en-US" dirty="0"/>
          </a:p>
          <a:p>
            <a:pPr lvl="1"/>
            <a:endParaRPr lang="en-US" sz="1500" dirty="0"/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E3BF2D-928B-62C8-CE42-07360CB04024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229600" cy="8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9pPr>
          </a:lstStyle>
          <a:p>
            <a:r>
              <a:rPr lang="en-US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21988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8785E2-3BB2-4B00-ACA7-0EA1370B1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200"/>
          <a:stretch/>
        </p:blipFill>
        <p:spPr>
          <a:xfrm>
            <a:off x="845717" y="1263772"/>
            <a:ext cx="7842384" cy="4984628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6C8186C-95D8-4C83-BC2D-368953162DED}"/>
              </a:ext>
            </a:extLst>
          </p:cNvPr>
          <p:cNvSpPr/>
          <p:nvPr/>
        </p:nvSpPr>
        <p:spPr>
          <a:xfrm>
            <a:off x="966865" y="6133476"/>
            <a:ext cx="7210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>
                <a:latin typeface="Open Sans" panose="020B0606030504020204"/>
                <a:ea typeface="Calibri" panose="020F0502020204030204" pitchFamily="34" charset="0"/>
              </a:rPr>
              <a:t>ABMT effect at post-aggression</a:t>
            </a:r>
            <a:r>
              <a:rPr lang="en-US" sz="1600" b="1" dirty="0">
                <a:latin typeface="Open Sans" panose="020B0606030504020204"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en-US" sz="1600" b="1" i="1" dirty="0">
                <a:latin typeface="Open Sans" panose="020B0606030504020204"/>
                <a:ea typeface="Calibri" panose="020F0502020204030204" pitchFamily="34" charset="0"/>
              </a:rPr>
              <a:t>B </a:t>
            </a:r>
            <a:r>
              <a:rPr lang="en-US" sz="1600" b="1" dirty="0">
                <a:latin typeface="Open Sans" panose="020B0606030504020204"/>
                <a:ea typeface="Calibri" panose="020F0502020204030204" pitchFamily="34" charset="0"/>
              </a:rPr>
              <a:t>= -3.57, </a:t>
            </a:r>
            <a:r>
              <a:rPr lang="en-US" sz="1600" b="1" i="1" dirty="0">
                <a:latin typeface="Open Sans" panose="020B0606030504020204"/>
                <a:ea typeface="Calibri" panose="020F0502020204030204" pitchFamily="34" charset="0"/>
              </a:rPr>
              <a:t>SE</a:t>
            </a:r>
            <a:r>
              <a:rPr lang="en-US" sz="1600" b="1" dirty="0">
                <a:latin typeface="Open Sans" panose="020B0606030504020204"/>
                <a:ea typeface="Calibri" panose="020F0502020204030204" pitchFamily="34" charset="0"/>
              </a:rPr>
              <a:t> = 1.24, 95% CI [-6.13, -1.01], </a:t>
            </a:r>
            <a:r>
              <a:rPr lang="en-US" sz="1600" b="1" i="1" dirty="0">
                <a:latin typeface="Open Sans" panose="020B0606030504020204"/>
                <a:ea typeface="Calibri" panose="020F0502020204030204" pitchFamily="34" charset="0"/>
              </a:rPr>
              <a:t>t</a:t>
            </a:r>
            <a:r>
              <a:rPr lang="en-US" sz="1600" b="1" dirty="0">
                <a:latin typeface="Open Sans" panose="020B0606030504020204"/>
                <a:ea typeface="Calibri" panose="020F0502020204030204" pitchFamily="34" charset="0"/>
              </a:rPr>
              <a:t>(23) = 2.89, </a:t>
            </a:r>
            <a:r>
              <a:rPr lang="en-US" sz="1600" b="1" i="1" dirty="0">
                <a:latin typeface="Open Sans" panose="020B0606030504020204"/>
                <a:ea typeface="Calibri" panose="020F0502020204030204" pitchFamily="34" charset="0"/>
              </a:rPr>
              <a:t>p </a:t>
            </a:r>
            <a:r>
              <a:rPr lang="en-US" sz="1600" b="1" dirty="0">
                <a:latin typeface="Open Sans" panose="020B0606030504020204"/>
                <a:ea typeface="Calibri" panose="020F0502020204030204" pitchFamily="34" charset="0"/>
              </a:rPr>
              <a:t>= .008, </a:t>
            </a:r>
            <a:r>
              <a:rPr lang="en-US" sz="1600" b="1" i="1" dirty="0">
                <a:latin typeface="Open Sans" panose="020B0606030504020204"/>
                <a:ea typeface="Calibri" panose="020F0502020204030204" pitchFamily="34" charset="0"/>
              </a:rPr>
              <a:t>ƞ</a:t>
            </a:r>
            <a:r>
              <a:rPr lang="en-US" sz="1600" b="1" baseline="30000" dirty="0">
                <a:latin typeface="Open Sans" panose="020B0606030504020204"/>
                <a:ea typeface="Calibri" panose="020F0502020204030204" pitchFamily="34" charset="0"/>
              </a:rPr>
              <a:t>2 </a:t>
            </a:r>
            <a:r>
              <a:rPr lang="en-US" sz="1600" b="1" dirty="0">
                <a:latin typeface="Open Sans" panose="020B0606030504020204"/>
                <a:ea typeface="Calibri" panose="020F0502020204030204" pitchFamily="34" charset="0"/>
              </a:rPr>
              <a:t>= .27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5800768"/>
            <a:ext cx="20366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Post-Intervention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5800768"/>
            <a:ext cx="18094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Post-Aggression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0F0E10-D724-5EAA-3943-DD0F4BFA2049}"/>
              </a:ext>
            </a:extLst>
          </p:cNvPr>
          <p:cNvSpPr txBox="1">
            <a:spLocks/>
          </p:cNvSpPr>
          <p:nvPr/>
        </p:nvSpPr>
        <p:spPr bwMode="auto">
          <a:xfrm>
            <a:off x="457199" y="793921"/>
            <a:ext cx="8229600" cy="8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9pPr>
          </a:lstStyle>
          <a:p>
            <a:r>
              <a:rPr lang="en-US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ABMT Buffers Against Provoked Negative Affect Arousal</a:t>
            </a:r>
          </a:p>
        </p:txBody>
      </p:sp>
    </p:spTree>
    <p:extLst>
      <p:ext uri="{BB962C8B-B14F-4D97-AF65-F5344CB8AC3E}">
        <p14:creationId xmlns:p14="http://schemas.microsoft.com/office/powerpoint/2010/main" val="2861208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8058150" cy="43557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ABMT received support for reducing anger-related aggression biases:</a:t>
            </a:r>
          </a:p>
          <a:p>
            <a:pPr lvl="1"/>
            <a:r>
              <a:rPr lang="en-US" sz="1800" dirty="0"/>
              <a:t>Reduced latency-based aggression bias for those </a:t>
            </a:r>
            <a:r>
              <a:rPr lang="en-US" sz="1800" i="1" dirty="0"/>
              <a:t>high</a:t>
            </a:r>
            <a:r>
              <a:rPr lang="en-US" sz="1800" dirty="0"/>
              <a:t> in anger problems</a:t>
            </a:r>
          </a:p>
          <a:p>
            <a:pPr lvl="2"/>
            <a:r>
              <a:rPr lang="en-US" sz="1800" dirty="0"/>
              <a:t>Appears to be most effective for those at highest risk</a:t>
            </a:r>
          </a:p>
          <a:p>
            <a:pPr lvl="2"/>
            <a:endParaRPr lang="en-US" sz="2000" dirty="0"/>
          </a:p>
          <a:p>
            <a:pPr lvl="1"/>
            <a:r>
              <a:rPr lang="en-US" sz="1800" dirty="0"/>
              <a:t>Eliminated the relationship between anger problems and time spent dwelling on aggressive distractors</a:t>
            </a:r>
          </a:p>
          <a:p>
            <a:pPr lvl="2"/>
            <a:r>
              <a:rPr lang="en-US" sz="1800" dirty="0"/>
              <a:t>Suggests that the ABMT interrupts anger-related cognitive processes that direct attention toward aggression-related stimuli</a:t>
            </a:r>
          </a:p>
          <a:p>
            <a:pPr lvl="2"/>
            <a:endParaRPr lang="en-US" sz="1800" dirty="0"/>
          </a:p>
          <a:p>
            <a:pPr lvl="1"/>
            <a:r>
              <a:rPr lang="en-US" sz="1800" dirty="0"/>
              <a:t>Buffered against provoked negative affect arousal during alcohol intoxication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 ABMT was not yet supported as an intervention for alcohol-facilitated intimate partner aggression—</a:t>
            </a:r>
            <a:r>
              <a:rPr lang="en-US" sz="1800" b="1" u="sng" dirty="0"/>
              <a:t>more data to come!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E89C48-9356-42EA-A4BE-ED47AE6D9FAB}"/>
              </a:ext>
            </a:extLst>
          </p:cNvPr>
          <p:cNvSpPr/>
          <p:nvPr/>
        </p:nvSpPr>
        <p:spPr>
          <a:xfrm>
            <a:off x="152400" y="6477000"/>
            <a:ext cx="72151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Open Sans" panose="020B0606030504020204"/>
              </a:rPr>
              <a:t>Dennis &amp; O’Toole, 2014; Hakamata et al., 2010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8BE09-5C82-945D-482F-87E53DFBC2E7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229600" cy="8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9pPr>
          </a:lstStyle>
          <a:p>
            <a:r>
              <a:rPr lang="en-US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5949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>
            <a:extLst>
              <a:ext uri="{FF2B5EF4-FFF2-40B4-BE49-F238E27FC236}">
                <a16:creationId xmlns:a16="http://schemas.microsoft.com/office/drawing/2014/main" id="{A2AB8723-A75A-4B8A-A5EC-F364D7D94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7543800" cy="685800"/>
          </a:xfrm>
        </p:spPr>
        <p:txBody>
          <a:bodyPr/>
          <a:lstStyle/>
          <a:p>
            <a:pPr algn="l"/>
            <a:r>
              <a:rPr lang="en-US" altLang="en-US" dirty="0"/>
              <a:t>The COM CAR Summer Speaker Series</a:t>
            </a:r>
          </a:p>
        </p:txBody>
      </p:sp>
      <p:sp>
        <p:nvSpPr>
          <p:cNvPr id="12292" name="TextBox 7">
            <a:extLst>
              <a:ext uri="{FF2B5EF4-FFF2-40B4-BE49-F238E27FC236}">
                <a16:creationId xmlns:a16="http://schemas.microsoft.com/office/drawing/2014/main" id="{0F8781E8-974F-4AB5-9273-2895ACCDC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Supported by an award from the Center for Clinical &amp; Translational Science &amp; Training</a:t>
            </a:r>
            <a:endParaRPr lang="en-US" altLang="en-US" sz="1800" dirty="0"/>
          </a:p>
        </p:txBody>
      </p:sp>
      <p:pic>
        <p:nvPicPr>
          <p:cNvPr id="12295" name="Picture 11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EBEFC36E-825C-46DB-9B4B-A1B77B2DF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8888" r="8311" b="32082"/>
          <a:stretch>
            <a:fillRect/>
          </a:stretch>
        </p:blipFill>
        <p:spPr bwMode="auto">
          <a:xfrm>
            <a:off x="4800600" y="2994816"/>
            <a:ext cx="1392157" cy="13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F9AF18-158B-7D8E-68DC-7AFA2F29459D}"/>
              </a:ext>
            </a:extLst>
          </p:cNvPr>
          <p:cNvSpPr txBox="1"/>
          <p:nvPr/>
        </p:nvSpPr>
        <p:spPr>
          <a:xfrm>
            <a:off x="381000" y="2994816"/>
            <a:ext cx="533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Thank you to Jen Rowe for planning assistance.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2" y="1790257"/>
            <a:ext cx="8229600" cy="3915440"/>
          </a:xfrm>
        </p:spPr>
        <p:txBody>
          <a:bodyPr>
            <a:noAutofit/>
          </a:bodyPr>
          <a:lstStyle/>
          <a:p>
            <a:r>
              <a:rPr lang="en-US" sz="2000" dirty="0"/>
              <a:t>Study design omitted “no-alcohol” or “placebo” conditions</a:t>
            </a:r>
          </a:p>
          <a:p>
            <a:pPr lvl="1"/>
            <a:endParaRPr lang="en-US" sz="3200" dirty="0"/>
          </a:p>
          <a:p>
            <a:r>
              <a:rPr lang="en-US" sz="2000" dirty="0"/>
              <a:t>Recruited sample may not be “highest-risk”</a:t>
            </a:r>
          </a:p>
          <a:p>
            <a:pPr lvl="1"/>
            <a:r>
              <a:rPr lang="en-US" sz="2000" dirty="0"/>
              <a:t>Certainly, at-risk for IPV perpetration</a:t>
            </a:r>
          </a:p>
          <a:p>
            <a:pPr lvl="2"/>
            <a:endParaRPr lang="en-US" sz="2000" dirty="0"/>
          </a:p>
          <a:p>
            <a:r>
              <a:rPr lang="en-US" sz="2000" dirty="0"/>
              <a:t>To understand the role of cognitive biases and attention toward aggression cues in IPV perpetration, a high-risk sample is necessary</a:t>
            </a:r>
          </a:p>
          <a:p>
            <a:pPr lvl="1"/>
            <a:r>
              <a:rPr lang="en-US" sz="2000" dirty="0"/>
              <a:t>May have fewer protective factors that may alleviate the need for biased information processing</a:t>
            </a:r>
          </a:p>
          <a:p>
            <a:pPr lvl="1"/>
            <a:endParaRPr lang="en-US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7E0BA9-23FD-4B4E-CCAE-7800B47FD66D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229600" cy="8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9pPr>
          </a:lstStyle>
          <a:p>
            <a:r>
              <a:rPr lang="en-US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21514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2" y="2285999"/>
            <a:ext cx="8229600" cy="3419697"/>
          </a:xfrm>
        </p:spPr>
        <p:txBody>
          <a:bodyPr>
            <a:noAutofit/>
          </a:bodyPr>
          <a:lstStyle/>
          <a:p>
            <a:r>
              <a:rPr lang="en-US" sz="2000" dirty="0"/>
              <a:t>National Institute for Alcohol Abuse and Alcoholism</a:t>
            </a:r>
          </a:p>
          <a:p>
            <a:pPr lvl="1"/>
            <a:r>
              <a:rPr lang="en-US" sz="1600" dirty="0"/>
              <a:t>F31-AA-024051 (PI Sprunger) </a:t>
            </a:r>
            <a:r>
              <a:rPr lang="en-US" sz="1600" i="1" dirty="0"/>
              <a:t>Randomized controlled trial of an attention-based interventions for alcohol-facilitated intimate partner violence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7E0BA9-23FD-4B4E-CCAE-7800B47FD66D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229600" cy="8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9pPr>
          </a:lstStyle>
          <a:p>
            <a:r>
              <a:rPr lang="en-US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82750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584707E2-994B-48B5-BECF-FD9547967D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377950"/>
            <a:ext cx="9144000" cy="1470025"/>
          </a:xfrm>
        </p:spPr>
        <p:txBody>
          <a:bodyPr/>
          <a:lstStyle/>
          <a:p>
            <a:r>
              <a:rPr lang="en-US" altLang="en-US" sz="7400" b="1" dirty="0"/>
              <a:t>Q&amp;A</a:t>
            </a:r>
          </a:p>
        </p:txBody>
      </p:sp>
      <p:sp>
        <p:nvSpPr>
          <p:cNvPr id="70659" name="Subtitle 2">
            <a:extLst>
              <a:ext uri="{FF2B5EF4-FFF2-40B4-BE49-F238E27FC236}">
                <a16:creationId xmlns:a16="http://schemas.microsoft.com/office/drawing/2014/main" id="{A5C06DE0-FD4B-468C-AAAB-E9FED8D51C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/>
          <a:p>
            <a:r>
              <a:rPr lang="en-US" altLang="en-US" dirty="0"/>
              <a:t>Please unmute to ask a question OR type your question in the chat box.</a:t>
            </a:r>
          </a:p>
        </p:txBody>
      </p:sp>
    </p:spTree>
    <p:extLst>
      <p:ext uri="{BB962C8B-B14F-4D97-AF65-F5344CB8AC3E}">
        <p14:creationId xmlns:p14="http://schemas.microsoft.com/office/powerpoint/2010/main" val="10004883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9A9B3D74-C85D-4897-BBA9-B0D8689081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12775"/>
            <a:ext cx="7772400" cy="1470025"/>
          </a:xfrm>
        </p:spPr>
        <p:txBody>
          <a:bodyPr/>
          <a:lstStyle/>
          <a:p>
            <a:r>
              <a:rPr lang="en-US" altLang="en-US" sz="4200" b="1" dirty="0">
                <a:solidFill>
                  <a:srgbClr val="C00000"/>
                </a:solidFill>
              </a:rPr>
              <a:t>Thank you for joining us!</a:t>
            </a:r>
          </a:p>
        </p:txBody>
      </p:sp>
      <p:sp>
        <p:nvSpPr>
          <p:cNvPr id="71683" name="Subtitle 2">
            <a:extLst>
              <a:ext uri="{FF2B5EF4-FFF2-40B4-BE49-F238E27FC236}">
                <a16:creationId xmlns:a16="http://schemas.microsoft.com/office/drawing/2014/main" id="{5D8ACF7E-3F80-458A-A495-840D4E5154A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2146300"/>
            <a:ext cx="8153400" cy="3873500"/>
          </a:xfrm>
        </p:spPr>
        <p:txBody>
          <a:bodyPr/>
          <a:lstStyle/>
          <a:p>
            <a:r>
              <a:rPr lang="en-US" altLang="en-US" sz="3000" dirty="0"/>
              <a:t>Please take a few moments to complete </a:t>
            </a:r>
          </a:p>
          <a:p>
            <a:r>
              <a:rPr lang="en-US" altLang="en-US" sz="3000" dirty="0"/>
              <a:t>the survey form. The survey link is provided </a:t>
            </a:r>
          </a:p>
          <a:p>
            <a:r>
              <a:rPr lang="en-US" altLang="en-US" sz="3000" dirty="0"/>
              <a:t>in the chat box and will also be emailed.  </a:t>
            </a:r>
          </a:p>
          <a:p>
            <a:endParaRPr lang="en-US" altLang="en-US" sz="3000" dirty="0"/>
          </a:p>
          <a:p>
            <a:r>
              <a:rPr lang="en-US" altLang="en-US" sz="3000" dirty="0"/>
              <a:t>The form is </a:t>
            </a:r>
            <a:r>
              <a:rPr lang="en-US" altLang="en-US" sz="3000" b="1" dirty="0"/>
              <a:t>required</a:t>
            </a:r>
            <a:r>
              <a:rPr lang="en-US" altLang="en-US" sz="3000" dirty="0"/>
              <a:t> to complete if requesting CE credit for Psychology, Social Work, or Counseling.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23589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4">
            <a:extLst>
              <a:ext uri="{FF2B5EF4-FFF2-40B4-BE49-F238E27FC236}">
                <a16:creationId xmlns:a16="http://schemas.microsoft.com/office/drawing/2014/main" id="{7222ED4A-19F3-4B25-8E35-AE66B30F1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641350"/>
            <a:ext cx="9296400" cy="1844675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Examining Substance Use Around the Timing of Pregnancy from a Health Equity and Patient-Centered Perspective</a:t>
            </a:r>
            <a:endParaRPr lang="en-US" altLang="en-US" sz="2800" dirty="0"/>
          </a:p>
        </p:txBody>
      </p:sp>
      <p:sp>
        <p:nvSpPr>
          <p:cNvPr id="72707" name="TextBox 7">
            <a:extLst>
              <a:ext uri="{FF2B5EF4-FFF2-40B4-BE49-F238E27FC236}">
                <a16:creationId xmlns:a16="http://schemas.microsoft.com/office/drawing/2014/main" id="{D97E5530-519B-4DD7-99CF-4DD989568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61422"/>
            <a:ext cx="868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Wednesday, August 9, 2023: 12:00 – 1:00 PM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Nichole Nidey, PhD &amp; Tara Cain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BCD6C-B456-406C-B5FE-8C019A3D0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43910"/>
            <a:ext cx="8686800" cy="11079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hlinkClick r:id="rId3"/>
              </a:rPr>
              <a:t>Registration website: med.uc.edu/institutes/CAR/summer-speaker-series/speaker-series-2023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165DFD-E118-412C-B72E-710D5AB037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03120" y="3421703"/>
            <a:ext cx="1714499" cy="2140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58DDE1-B7C5-4C53-9C25-82F08DEEBA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26380" y="3421703"/>
            <a:ext cx="1714499" cy="21405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>
            <a:extLst>
              <a:ext uri="{FF2B5EF4-FFF2-40B4-BE49-F238E27FC236}">
                <a16:creationId xmlns:a16="http://schemas.microsoft.com/office/drawing/2014/main" id="{D9A16515-F43E-4670-8B3C-6668D4BF88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14388"/>
            <a:ext cx="7543800" cy="685800"/>
          </a:xfrm>
        </p:spPr>
        <p:txBody>
          <a:bodyPr/>
          <a:lstStyle/>
          <a:p>
            <a:pPr algn="l"/>
            <a:r>
              <a:rPr lang="en-US" altLang="en-US" dirty="0"/>
              <a:t>The COM CAR Summer Speaker Series</a:t>
            </a:r>
          </a:p>
        </p:txBody>
      </p:sp>
      <p:sp>
        <p:nvSpPr>
          <p:cNvPr id="14340" name="TextBox 7">
            <a:extLst>
              <a:ext uri="{FF2B5EF4-FFF2-40B4-BE49-F238E27FC236}">
                <a16:creationId xmlns:a16="http://schemas.microsoft.com/office/drawing/2014/main" id="{6E25D824-3E7A-4DE6-8F0D-9F9B554E4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11313"/>
            <a:ext cx="75438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Special thank you for operational assistance from:</a:t>
            </a:r>
          </a:p>
          <a:p>
            <a:pPr lvl="2">
              <a:buFontTx/>
              <a:buNone/>
            </a:pPr>
            <a:endParaRPr lang="en-US" altLang="en-US" sz="1800" dirty="0"/>
          </a:p>
        </p:txBody>
      </p:sp>
      <p:sp>
        <p:nvSpPr>
          <p:cNvPr id="14341" name="TextBox 7">
            <a:extLst>
              <a:ext uri="{FF2B5EF4-FFF2-40B4-BE49-F238E27FC236}">
                <a16:creationId xmlns:a16="http://schemas.microsoft.com/office/drawing/2014/main" id="{4EDA8BFF-E46E-4119-80FB-AE3B11042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46325"/>
            <a:ext cx="4303713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Jermaine Fields – UC IT User Interface and User Experience Developer </a:t>
            </a:r>
          </a:p>
          <a:p>
            <a:pPr>
              <a:spcBef>
                <a:spcPct val="0"/>
              </a:spcBef>
            </a:pPr>
            <a:endParaRPr lang="en-US" altLang="en-US" sz="11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Todd Schutter - Multi-Media Coordinator, UC Information Technology</a:t>
            </a:r>
          </a:p>
        </p:txBody>
      </p:sp>
      <p:pic>
        <p:nvPicPr>
          <p:cNvPr id="14342" name="Picture 11" descr="photo of JermaineFields">
            <a:extLst>
              <a:ext uri="{FF2B5EF4-FFF2-40B4-BE49-F238E27FC236}">
                <a16:creationId xmlns:a16="http://schemas.microsoft.com/office/drawing/2014/main" id="{7268E0C0-03F4-44D0-B509-4012387DE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6667" r="27081" b="38335"/>
          <a:stretch>
            <a:fillRect/>
          </a:stretch>
        </p:blipFill>
        <p:spPr bwMode="auto">
          <a:xfrm>
            <a:off x="4860925" y="3032125"/>
            <a:ext cx="1333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3" descr="photo of Todd Schutter">
            <a:extLst>
              <a:ext uri="{FF2B5EF4-FFF2-40B4-BE49-F238E27FC236}">
                <a16:creationId xmlns:a16="http://schemas.microsoft.com/office/drawing/2014/main" id="{58A4C0B9-E325-4554-AF74-A6BC04202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9357" r="6250" b="18126"/>
          <a:stretch>
            <a:fillRect/>
          </a:stretch>
        </p:blipFill>
        <p:spPr bwMode="auto">
          <a:xfrm>
            <a:off x="6553200" y="3032125"/>
            <a:ext cx="124777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>
            <a:extLst>
              <a:ext uri="{FF2B5EF4-FFF2-40B4-BE49-F238E27FC236}">
                <a16:creationId xmlns:a16="http://schemas.microsoft.com/office/drawing/2014/main" id="{248AA6CA-AB9D-4D9F-A0E6-D728103DA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9968"/>
            <a:ext cx="8382000" cy="1524000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Perfect Storm: Examining the Associations Among Alcohol Use and Intimate Partner Violence in the Age of COVID-19</a:t>
            </a:r>
            <a:endParaRPr lang="en-US" altLang="en-US" sz="2400" dirty="0"/>
          </a:p>
        </p:txBody>
      </p:sp>
      <p:sp>
        <p:nvSpPr>
          <p:cNvPr id="16388" name="Rectangle 1">
            <a:extLst>
              <a:ext uri="{FF2B5EF4-FFF2-40B4-BE49-F238E27FC236}">
                <a16:creationId xmlns:a16="http://schemas.microsoft.com/office/drawing/2014/main" id="{93FB2500-B726-4EB9-9052-9C98C5458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048" y="2764373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Rev. Etta Caver, MSW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DeCoach Recovery Centre</a:t>
            </a:r>
          </a:p>
        </p:txBody>
      </p:sp>
      <p:sp>
        <p:nvSpPr>
          <p:cNvPr id="16389" name="Rectangle 1">
            <a:extLst>
              <a:ext uri="{FF2B5EF4-FFF2-40B4-BE49-F238E27FC236}">
                <a16:creationId xmlns:a16="http://schemas.microsoft.com/office/drawing/2014/main" id="{E76DF82A-1D37-42C1-8A03-9012B2549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763" y="4904900"/>
            <a:ext cx="33185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Joel Sprunger, PhD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University of Cincinnati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4E683B-4D7F-45EB-B5F2-02B7A3B340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85702" y="2293968"/>
            <a:ext cx="1714499" cy="21405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C9DEA7-C9E8-496C-CAE7-9DC460D277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48400" y="4314955"/>
            <a:ext cx="1809781" cy="225948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1">
            <a:extLst>
              <a:ext uri="{FF2B5EF4-FFF2-40B4-BE49-F238E27FC236}">
                <a16:creationId xmlns:a16="http://schemas.microsoft.com/office/drawing/2014/main" id="{E76DF82A-1D37-42C1-8A03-9012B2549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576" y="2583144"/>
            <a:ext cx="42069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Rev. Etta Caver, MSW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DeCoach Recovery Centre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9DEA7-C9E8-496C-CAE7-9DC460D277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15000" y="2152705"/>
            <a:ext cx="2020746" cy="252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2154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9D3BF54-40CB-436C-8A23-B4B483C4C1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8337" y="1600200"/>
            <a:ext cx="7807325" cy="5257800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libri" panose="020F0502020204030204" pitchFamily="34" charset="0"/>
              </a:rPr>
              <a:t>Summarize the characteristics and complex issues of intimate partner violence (IPV) receipt/perpetration as they relate to alcohol/substance use.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libri" panose="020F0502020204030204" pitchFamily="34" charset="0"/>
              </a:rPr>
              <a:t>Articulate the decision-making of a person experiencing violence when alcohol is involved.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libri" panose="020F0502020204030204" pitchFamily="34" charset="0"/>
              </a:rPr>
              <a:t>Describe the leading theory/mechanisms underlying alcohol-facilitated IPV perpetration.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libri" panose="020F0502020204030204" pitchFamily="34" charset="0"/>
              </a:rPr>
              <a:t>List resources and treatment programs available for those who perpetrate/receive IPV and alcohol/substance use disorders.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400" dirty="0">
              <a:effectLst/>
              <a:ea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77DE289-A417-46C7-9773-1920ED25D4C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09600"/>
            <a:ext cx="91440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</a:defRPr>
            </a:lvl6pPr>
            <a:lvl7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</a:defRPr>
            </a:lvl7pPr>
            <a:lvl8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</a:defRPr>
            </a:lvl8pPr>
            <a:lvl9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82797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2" y="609600"/>
            <a:ext cx="8229600" cy="8555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Issues of Intimate Partner Violence (IPV)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465138"/>
            <a:ext cx="8721436" cy="4962511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2000" b="0" i="0" dirty="0">
                <a:solidFill>
                  <a:srgbClr val="202124"/>
                </a:solidFill>
                <a:effectLst/>
              </a:rPr>
              <a:t>The National Commission on COVID-19 and criminal justice shows an increase in the U.S. by a little over 8 percent, following the imposition of lockdown orders in 2020.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Google Sans"/>
              </a:rPr>
              <a:t>  </a:t>
            </a:r>
            <a:r>
              <a:rPr lang="en-US" sz="1400" b="0" i="0" dirty="0">
                <a:effectLst/>
                <a:latin typeface="Google Sans"/>
              </a:rPr>
              <a:t>Jun 29, 2022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000" dirty="0"/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COVID-19-related stress and alcohol consumption at home, specifically, increased the risk of physical IPV since March 2020  </a:t>
            </a:r>
            <a:r>
              <a:rPr lang="en-US" sz="1400" dirty="0"/>
              <a:t>(</a:t>
            </a:r>
            <a:r>
              <a:rPr lang="en-US" sz="1400" dirty="0" err="1"/>
              <a:t>Chalfin</a:t>
            </a:r>
            <a:r>
              <a:rPr lang="en-US" sz="1400" dirty="0"/>
              <a:t> et al., 2021; Parrott et al., 2022).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1400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Rates of </a:t>
            </a:r>
            <a:r>
              <a:rPr lang="en-US" sz="2000" dirty="0">
                <a:solidFill>
                  <a:srgbClr val="000000"/>
                </a:solidFill>
              </a:rPr>
              <a:t>disagreement and verbal fighting increased since March 2020 even among couples with strong dyadic coping skills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(Lee et al., 2021).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 Butler County, 911 calls to the sheriff’s dispatch center for domestic disturbances increased almost 40 percent, and officials say stay-at-home orders could be a factor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(Journal News).</a:t>
            </a:r>
            <a:endParaRPr lang="en-US" sz="14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14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Resources were not readily available because of shutdowns.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1400" dirty="0"/>
          </a:p>
          <a:p>
            <a:pPr marL="0" indent="0">
              <a:buClr>
                <a:srgbClr val="FF0000"/>
              </a:buClr>
              <a:buNone/>
            </a:pPr>
            <a:endParaRPr lang="en-US" sz="1400" dirty="0"/>
          </a:p>
          <a:p>
            <a:pPr marL="0" indent="0">
              <a:buClr>
                <a:srgbClr val="FF0000"/>
              </a:buClr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568352"/>
            <a:ext cx="5070764" cy="3721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3195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13712</TotalTime>
  <Words>2458</Words>
  <Application>Microsoft Office PowerPoint</Application>
  <PresentationFormat>On-screen Show (4:3)</PresentationFormat>
  <Paragraphs>371</Paragraphs>
  <Slides>44</Slides>
  <Notes>39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Century Gothic</vt:lpstr>
      <vt:lpstr>Georgia Pro</vt:lpstr>
      <vt:lpstr>Google Sans</vt:lpstr>
      <vt:lpstr>open sans</vt:lpstr>
      <vt:lpstr>open sans</vt:lpstr>
      <vt:lpstr>Verdana</vt:lpstr>
      <vt:lpstr>Wingdings</vt:lpstr>
      <vt:lpstr>Default Design</vt:lpstr>
      <vt:lpstr>UC College of Medicine Center for Addiction Research (CAR)  Summer Speaker Series</vt:lpstr>
      <vt:lpstr>Center for Addiction Research (CAR)</vt:lpstr>
      <vt:lpstr>CAR Website</vt:lpstr>
      <vt:lpstr>The COM CAR Summer Speaker Series</vt:lpstr>
      <vt:lpstr>The COM CAR Summer Speaker Series</vt:lpstr>
      <vt:lpstr>The Perfect Storm: Examining the Associations Among Alcohol Use and Intimate Partner Violence in the Age of COVID-19</vt:lpstr>
      <vt:lpstr>PowerPoint Presentation</vt:lpstr>
      <vt:lpstr>PowerPoint Presentation</vt:lpstr>
      <vt:lpstr> Issues of Intimate Partner Violence (IPV)</vt:lpstr>
      <vt:lpstr>Characterizations of IPV </vt:lpstr>
      <vt:lpstr>Characterizations of IPV</vt:lpstr>
      <vt:lpstr>Alcohol Use in Survivors</vt:lpstr>
      <vt:lpstr>Survivors’ Decision Making</vt:lpstr>
      <vt:lpstr>Diversity Needed in Treatment</vt:lpstr>
      <vt:lpstr>Treatment Resources</vt:lpstr>
      <vt:lpstr>Resources for Victims</vt:lpstr>
      <vt:lpstr>PowerPoint Presentation</vt:lpstr>
      <vt:lpstr>PowerPoint Presentation</vt:lpstr>
      <vt:lpstr>Acute Effects of Alcohol</vt:lpstr>
      <vt:lpstr>Alcohol &amp; Behavior</vt:lpstr>
      <vt:lpstr>Attention Biases and IPV</vt:lpstr>
      <vt:lpstr>AMT-informed Intervention</vt:lpstr>
      <vt:lpstr>AMT-informed Intervention</vt:lpstr>
      <vt:lpstr>Hypotheses</vt:lpstr>
      <vt:lpstr>PowerPoint Presentation</vt:lpstr>
      <vt:lpstr>Overview of the Study Sessions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  <vt:lpstr>Thank you for joining us!</vt:lpstr>
      <vt:lpstr>Examining Substance Use Around the Timing of Pregnancy from a Health Equity and Patient-Centered Perspective</vt:lpstr>
    </vt:vector>
  </TitlesOfParts>
  <Company>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Characterization of Occult Hepatitis B Virus Infection in HIV Positive Individuals</dc:title>
  <dc:creator>UC</dc:creator>
  <cp:lastModifiedBy>Rowe, Jennifer</cp:lastModifiedBy>
  <cp:revision>558</cp:revision>
  <cp:lastPrinted>2023-06-30T01:06:04Z</cp:lastPrinted>
  <dcterms:created xsi:type="dcterms:W3CDTF">2011-03-01T14:11:04Z</dcterms:created>
  <dcterms:modified xsi:type="dcterms:W3CDTF">2023-07-12T12:55:51Z</dcterms:modified>
</cp:coreProperties>
</file>