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53" r:id="rId6"/>
  </p:sldMasterIdLst>
  <p:notesMasterIdLst>
    <p:notesMasterId r:id="rId54"/>
  </p:notesMasterIdLst>
  <p:sldIdLst>
    <p:sldId id="717" r:id="rId7"/>
    <p:sldId id="1700" r:id="rId8"/>
    <p:sldId id="708" r:id="rId9"/>
    <p:sldId id="531" r:id="rId10"/>
    <p:sldId id="534" r:id="rId11"/>
    <p:sldId id="1705" r:id="rId12"/>
    <p:sldId id="1704" r:id="rId13"/>
    <p:sldId id="1744" r:id="rId14"/>
    <p:sldId id="661" r:id="rId15"/>
    <p:sldId id="1792" r:id="rId16"/>
    <p:sldId id="1793" r:id="rId17"/>
    <p:sldId id="1794" r:id="rId18"/>
    <p:sldId id="1795" r:id="rId19"/>
    <p:sldId id="1801" r:id="rId20"/>
    <p:sldId id="1802" r:id="rId21"/>
    <p:sldId id="1798" r:id="rId22"/>
    <p:sldId id="1799" r:id="rId23"/>
    <p:sldId id="1800" r:id="rId24"/>
    <p:sldId id="1725" r:id="rId25"/>
    <p:sldId id="1745" r:id="rId26"/>
    <p:sldId id="1746" r:id="rId27"/>
    <p:sldId id="1789" r:id="rId28"/>
    <p:sldId id="1749" r:id="rId29"/>
    <p:sldId id="1786" r:id="rId30"/>
    <p:sldId id="1788" r:id="rId31"/>
    <p:sldId id="1791" r:id="rId32"/>
    <p:sldId id="1787" r:id="rId33"/>
    <p:sldId id="1724" r:id="rId34"/>
    <p:sldId id="1753" r:id="rId35"/>
    <p:sldId id="1754" r:id="rId36"/>
    <p:sldId id="1755" r:id="rId37"/>
    <p:sldId id="1756" r:id="rId38"/>
    <p:sldId id="1757" r:id="rId39"/>
    <p:sldId id="1758" r:id="rId40"/>
    <p:sldId id="1759" r:id="rId41"/>
    <p:sldId id="1760" r:id="rId42"/>
    <p:sldId id="1761" r:id="rId43"/>
    <p:sldId id="1776" r:id="rId44"/>
    <p:sldId id="1777" r:id="rId45"/>
    <p:sldId id="1779" r:id="rId46"/>
    <p:sldId id="1780" r:id="rId47"/>
    <p:sldId id="1781" r:id="rId48"/>
    <p:sldId id="1741" r:id="rId49"/>
    <p:sldId id="1740" r:id="rId50"/>
    <p:sldId id="707" r:id="rId51"/>
    <p:sldId id="1701" r:id="rId52"/>
    <p:sldId id="1727"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5E9CB-9C4A-4EAD-AB1A-03DFD5BED828}" v="6" dt="2023-06-13T17:58:21.624"/>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1"/>
    <p:restoredTop sz="88372"/>
  </p:normalViewPr>
  <p:slideViewPr>
    <p:cSldViewPr>
      <p:cViewPr varScale="1">
        <p:scale>
          <a:sx n="72" d="100"/>
          <a:sy n="72" d="100"/>
        </p:scale>
        <p:origin x="642"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884"/>
    </p:cViewPr>
  </p:sorterViewPr>
  <p:notesViewPr>
    <p:cSldViewPr>
      <p:cViewPr varScale="1">
        <p:scale>
          <a:sx n="75" d="100"/>
          <a:sy n="75" d="100"/>
        </p:scale>
        <p:origin x="-1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quavita, Shauna (acquavsa)" userId="0a359b9a-6973-40da-b0a8-87963273be25" providerId="ADAL" clId="{D0630CF9-FC87-477E-BF64-628F1B11DD1C}"/>
    <pc:docChg chg="custSel modSld">
      <pc:chgData name="Acquavita, Shauna (acquavsa)" userId="0a359b9a-6973-40da-b0a8-87963273be25" providerId="ADAL" clId="{D0630CF9-FC87-477E-BF64-628F1B11DD1C}" dt="2023-06-01T13:45:41.379" v="7" actId="14100"/>
      <pc:docMkLst>
        <pc:docMk/>
      </pc:docMkLst>
      <pc:sldChg chg="modSp">
        <pc:chgData name="Acquavita, Shauna (acquavsa)" userId="0a359b9a-6973-40da-b0a8-87963273be25" providerId="ADAL" clId="{D0630CF9-FC87-477E-BF64-628F1B11DD1C}" dt="2023-06-01T13:44:08.705" v="0"/>
        <pc:sldMkLst>
          <pc:docMk/>
          <pc:sldMk cId="2597220256" sldId="1744"/>
        </pc:sldMkLst>
        <pc:spChg chg="mod">
          <ac:chgData name="Acquavita, Shauna (acquavsa)" userId="0a359b9a-6973-40da-b0a8-87963273be25" providerId="ADAL" clId="{D0630CF9-FC87-477E-BF64-628F1B11DD1C}" dt="2023-06-01T13:44:08.705" v="0"/>
          <ac:spMkLst>
            <pc:docMk/>
            <pc:sldMk cId="2597220256" sldId="1744"/>
            <ac:spMk id="2" creationId="{D6705819-2DCC-4C10-BEFA-C6CFC62F3630}"/>
          </ac:spMkLst>
        </pc:spChg>
      </pc:sldChg>
      <pc:sldChg chg="modSp">
        <pc:chgData name="Acquavita, Shauna (acquavsa)" userId="0a359b9a-6973-40da-b0a8-87963273be25" providerId="ADAL" clId="{D0630CF9-FC87-477E-BF64-628F1B11DD1C}" dt="2023-06-01T13:44:08.705" v="0"/>
        <pc:sldMkLst>
          <pc:docMk/>
          <pc:sldMk cId="155759652" sldId="1745"/>
        </pc:sldMkLst>
        <pc:spChg chg="mod">
          <ac:chgData name="Acquavita, Shauna (acquavsa)" userId="0a359b9a-6973-40da-b0a8-87963273be25" providerId="ADAL" clId="{D0630CF9-FC87-477E-BF64-628F1B11DD1C}" dt="2023-06-01T13:44:08.705" v="0"/>
          <ac:spMkLst>
            <pc:docMk/>
            <pc:sldMk cId="155759652" sldId="1745"/>
            <ac:spMk id="3" creationId="{89F6BB57-71E0-42A7-986E-3031CF511324}"/>
          </ac:spMkLst>
        </pc:spChg>
      </pc:sldChg>
      <pc:sldChg chg="modSp">
        <pc:chgData name="Acquavita, Shauna (acquavsa)" userId="0a359b9a-6973-40da-b0a8-87963273be25" providerId="ADAL" clId="{D0630CF9-FC87-477E-BF64-628F1B11DD1C}" dt="2023-06-01T13:44:08.705" v="0"/>
        <pc:sldMkLst>
          <pc:docMk/>
          <pc:sldMk cId="1649067926" sldId="1753"/>
        </pc:sldMkLst>
        <pc:picChg chg="mod">
          <ac:chgData name="Acquavita, Shauna (acquavsa)" userId="0a359b9a-6973-40da-b0a8-87963273be25" providerId="ADAL" clId="{D0630CF9-FC87-477E-BF64-628F1B11DD1C}" dt="2023-06-01T13:44:08.705" v="0"/>
          <ac:picMkLst>
            <pc:docMk/>
            <pc:sldMk cId="1649067926" sldId="1753"/>
            <ac:picMk id="6" creationId="{2EF50F4F-2AAA-4240-85EE-EBF4135EA1B9}"/>
          </ac:picMkLst>
        </pc:picChg>
      </pc:sldChg>
      <pc:sldChg chg="modSp">
        <pc:chgData name="Acquavita, Shauna (acquavsa)" userId="0a359b9a-6973-40da-b0a8-87963273be25" providerId="ADAL" clId="{D0630CF9-FC87-477E-BF64-628F1B11DD1C}" dt="2023-06-01T13:44:08.705" v="0"/>
        <pc:sldMkLst>
          <pc:docMk/>
          <pc:sldMk cId="786843298" sldId="1754"/>
        </pc:sldMkLst>
        <pc:spChg chg="mod">
          <ac:chgData name="Acquavita, Shauna (acquavsa)" userId="0a359b9a-6973-40da-b0a8-87963273be25" providerId="ADAL" clId="{D0630CF9-FC87-477E-BF64-628F1B11DD1C}" dt="2023-06-01T13:44:08.705" v="0"/>
          <ac:spMkLst>
            <pc:docMk/>
            <pc:sldMk cId="786843298" sldId="1754"/>
            <ac:spMk id="2" creationId="{A7244604-BB34-4D86-931B-8B9F28C5DF3D}"/>
          </ac:spMkLst>
        </pc:spChg>
      </pc:sldChg>
      <pc:sldChg chg="modSp">
        <pc:chgData name="Acquavita, Shauna (acquavsa)" userId="0a359b9a-6973-40da-b0a8-87963273be25" providerId="ADAL" clId="{D0630CF9-FC87-477E-BF64-628F1B11DD1C}" dt="2023-06-01T13:44:08.705" v="0"/>
        <pc:sldMkLst>
          <pc:docMk/>
          <pc:sldMk cId="1638828769" sldId="1755"/>
        </pc:sldMkLst>
        <pc:spChg chg="mod">
          <ac:chgData name="Acquavita, Shauna (acquavsa)" userId="0a359b9a-6973-40da-b0a8-87963273be25" providerId="ADAL" clId="{D0630CF9-FC87-477E-BF64-628F1B11DD1C}" dt="2023-06-01T13:44:08.705" v="0"/>
          <ac:spMkLst>
            <pc:docMk/>
            <pc:sldMk cId="1638828769" sldId="1755"/>
            <ac:spMk id="2" creationId="{A7244604-BB34-4D86-931B-8B9F28C5DF3D}"/>
          </ac:spMkLst>
        </pc:spChg>
      </pc:sldChg>
      <pc:sldChg chg="modSp">
        <pc:chgData name="Acquavita, Shauna (acquavsa)" userId="0a359b9a-6973-40da-b0a8-87963273be25" providerId="ADAL" clId="{D0630CF9-FC87-477E-BF64-628F1B11DD1C}" dt="2023-06-01T13:44:08.705" v="0"/>
        <pc:sldMkLst>
          <pc:docMk/>
          <pc:sldMk cId="3555415906" sldId="1757"/>
        </pc:sldMkLst>
        <pc:spChg chg="mod">
          <ac:chgData name="Acquavita, Shauna (acquavsa)" userId="0a359b9a-6973-40da-b0a8-87963273be25" providerId="ADAL" clId="{D0630CF9-FC87-477E-BF64-628F1B11DD1C}" dt="2023-06-01T13:44:08.705" v="0"/>
          <ac:spMkLst>
            <pc:docMk/>
            <pc:sldMk cId="3555415906" sldId="1757"/>
            <ac:spMk id="2" creationId="{B1FC88B5-14A3-4D41-ACD8-4B6E87A7C287}"/>
          </ac:spMkLst>
        </pc:spChg>
        <pc:spChg chg="mod">
          <ac:chgData name="Acquavita, Shauna (acquavsa)" userId="0a359b9a-6973-40da-b0a8-87963273be25" providerId="ADAL" clId="{D0630CF9-FC87-477E-BF64-628F1B11DD1C}" dt="2023-06-01T13:44:08.705" v="0"/>
          <ac:spMkLst>
            <pc:docMk/>
            <pc:sldMk cId="3555415906" sldId="1757"/>
            <ac:spMk id="3" creationId="{C12DDA81-E7D9-4B2B-B264-8AC15B051337}"/>
          </ac:spMkLst>
        </pc:spChg>
      </pc:sldChg>
      <pc:sldChg chg="modSp">
        <pc:chgData name="Acquavita, Shauna (acquavsa)" userId="0a359b9a-6973-40da-b0a8-87963273be25" providerId="ADAL" clId="{D0630CF9-FC87-477E-BF64-628F1B11DD1C}" dt="2023-06-01T13:44:08.705" v="0"/>
        <pc:sldMkLst>
          <pc:docMk/>
          <pc:sldMk cId="591994904" sldId="1758"/>
        </pc:sldMkLst>
        <pc:spChg chg="mod">
          <ac:chgData name="Acquavita, Shauna (acquavsa)" userId="0a359b9a-6973-40da-b0a8-87963273be25" providerId="ADAL" clId="{D0630CF9-FC87-477E-BF64-628F1B11DD1C}" dt="2023-06-01T13:44:08.705" v="0"/>
          <ac:spMkLst>
            <pc:docMk/>
            <pc:sldMk cId="591994904" sldId="1758"/>
            <ac:spMk id="2" creationId="{03125575-1D6B-4282-8028-1B55E80A5F1A}"/>
          </ac:spMkLst>
        </pc:spChg>
      </pc:sldChg>
      <pc:sldChg chg="modSp">
        <pc:chgData name="Acquavita, Shauna (acquavsa)" userId="0a359b9a-6973-40da-b0a8-87963273be25" providerId="ADAL" clId="{D0630CF9-FC87-477E-BF64-628F1B11DD1C}" dt="2023-06-01T13:44:08.705" v="0"/>
        <pc:sldMkLst>
          <pc:docMk/>
          <pc:sldMk cId="1371779438" sldId="1759"/>
        </pc:sldMkLst>
        <pc:spChg chg="mod">
          <ac:chgData name="Acquavita, Shauna (acquavsa)" userId="0a359b9a-6973-40da-b0a8-87963273be25" providerId="ADAL" clId="{D0630CF9-FC87-477E-BF64-628F1B11DD1C}" dt="2023-06-01T13:44:08.705" v="0"/>
          <ac:spMkLst>
            <pc:docMk/>
            <pc:sldMk cId="1371779438" sldId="1759"/>
            <ac:spMk id="2" creationId="{03125575-1D6B-4282-8028-1B55E80A5F1A}"/>
          </ac:spMkLst>
        </pc:spChg>
      </pc:sldChg>
      <pc:sldChg chg="modSp">
        <pc:chgData name="Acquavita, Shauna (acquavsa)" userId="0a359b9a-6973-40da-b0a8-87963273be25" providerId="ADAL" clId="{D0630CF9-FC87-477E-BF64-628F1B11DD1C}" dt="2023-06-01T13:44:08.705" v="0"/>
        <pc:sldMkLst>
          <pc:docMk/>
          <pc:sldMk cId="1860666953" sldId="1760"/>
        </pc:sldMkLst>
        <pc:spChg chg="mod">
          <ac:chgData name="Acquavita, Shauna (acquavsa)" userId="0a359b9a-6973-40da-b0a8-87963273be25" providerId="ADAL" clId="{D0630CF9-FC87-477E-BF64-628F1B11DD1C}" dt="2023-06-01T13:44:08.705" v="0"/>
          <ac:spMkLst>
            <pc:docMk/>
            <pc:sldMk cId="1860666953" sldId="1760"/>
            <ac:spMk id="2" creationId="{03125575-1D6B-4282-8028-1B55E80A5F1A}"/>
          </ac:spMkLst>
        </pc:spChg>
      </pc:sldChg>
      <pc:sldChg chg="modSp">
        <pc:chgData name="Acquavita, Shauna (acquavsa)" userId="0a359b9a-6973-40da-b0a8-87963273be25" providerId="ADAL" clId="{D0630CF9-FC87-477E-BF64-628F1B11DD1C}" dt="2023-06-01T13:44:08.705" v="0"/>
        <pc:sldMkLst>
          <pc:docMk/>
          <pc:sldMk cId="3112538726" sldId="1761"/>
        </pc:sldMkLst>
        <pc:spChg chg="mod">
          <ac:chgData name="Acquavita, Shauna (acquavsa)" userId="0a359b9a-6973-40da-b0a8-87963273be25" providerId="ADAL" clId="{D0630CF9-FC87-477E-BF64-628F1B11DD1C}" dt="2023-06-01T13:44:08.705" v="0"/>
          <ac:spMkLst>
            <pc:docMk/>
            <pc:sldMk cId="3112538726" sldId="1761"/>
            <ac:spMk id="2" creationId="{7117AC04-1729-4562-8C63-D215626F019C}"/>
          </ac:spMkLst>
        </pc:spChg>
        <pc:spChg chg="mod">
          <ac:chgData name="Acquavita, Shauna (acquavsa)" userId="0a359b9a-6973-40da-b0a8-87963273be25" providerId="ADAL" clId="{D0630CF9-FC87-477E-BF64-628F1B11DD1C}" dt="2023-06-01T13:44:08.705" v="0"/>
          <ac:spMkLst>
            <pc:docMk/>
            <pc:sldMk cId="3112538726" sldId="1761"/>
            <ac:spMk id="3" creationId="{83D514FE-7331-4F45-993A-0BA836FB9FBE}"/>
          </ac:spMkLst>
        </pc:spChg>
      </pc:sldChg>
      <pc:sldChg chg="modSp">
        <pc:chgData name="Acquavita, Shauna (acquavsa)" userId="0a359b9a-6973-40da-b0a8-87963273be25" providerId="ADAL" clId="{D0630CF9-FC87-477E-BF64-628F1B11DD1C}" dt="2023-06-01T13:44:08.705" v="0"/>
        <pc:sldMkLst>
          <pc:docMk/>
          <pc:sldMk cId="2250033978" sldId="1762"/>
        </pc:sldMkLst>
        <pc:spChg chg="mod">
          <ac:chgData name="Acquavita, Shauna (acquavsa)" userId="0a359b9a-6973-40da-b0a8-87963273be25" providerId="ADAL" clId="{D0630CF9-FC87-477E-BF64-628F1B11DD1C}" dt="2023-06-01T13:44:08.705" v="0"/>
          <ac:spMkLst>
            <pc:docMk/>
            <pc:sldMk cId="2250033978" sldId="1762"/>
            <ac:spMk id="2" creationId="{DC2A3EEA-49F1-4BBA-8A57-27E118E9B3CF}"/>
          </ac:spMkLst>
        </pc:spChg>
      </pc:sldChg>
      <pc:sldChg chg="modSp">
        <pc:chgData name="Acquavita, Shauna (acquavsa)" userId="0a359b9a-6973-40da-b0a8-87963273be25" providerId="ADAL" clId="{D0630CF9-FC87-477E-BF64-628F1B11DD1C}" dt="2023-06-01T13:44:08.705" v="0"/>
        <pc:sldMkLst>
          <pc:docMk/>
          <pc:sldMk cId="1346355668" sldId="1774"/>
        </pc:sldMkLst>
        <pc:spChg chg="mod">
          <ac:chgData name="Acquavita, Shauna (acquavsa)" userId="0a359b9a-6973-40da-b0a8-87963273be25" providerId="ADAL" clId="{D0630CF9-FC87-477E-BF64-628F1B11DD1C}" dt="2023-06-01T13:44:08.705" v="0"/>
          <ac:spMkLst>
            <pc:docMk/>
            <pc:sldMk cId="1346355668" sldId="1774"/>
            <ac:spMk id="2" creationId="{00000000-0000-0000-0000-000000000000}"/>
          </ac:spMkLst>
        </pc:spChg>
      </pc:sldChg>
      <pc:sldChg chg="modSp">
        <pc:chgData name="Acquavita, Shauna (acquavsa)" userId="0a359b9a-6973-40da-b0a8-87963273be25" providerId="ADAL" clId="{D0630CF9-FC87-477E-BF64-628F1B11DD1C}" dt="2023-06-01T13:44:08.705" v="0"/>
        <pc:sldMkLst>
          <pc:docMk/>
          <pc:sldMk cId="3728118221" sldId="1777"/>
        </pc:sldMkLst>
        <pc:spChg chg="mod">
          <ac:chgData name="Acquavita, Shauna (acquavsa)" userId="0a359b9a-6973-40da-b0a8-87963273be25" providerId="ADAL" clId="{D0630CF9-FC87-477E-BF64-628F1B11DD1C}" dt="2023-06-01T13:44:08.705" v="0"/>
          <ac:spMkLst>
            <pc:docMk/>
            <pc:sldMk cId="3728118221" sldId="1777"/>
            <ac:spMk id="2" creationId="{36BEA2D6-F8A1-0FEA-A22F-71247A404CBD}"/>
          </ac:spMkLst>
        </pc:spChg>
        <pc:spChg chg="mod">
          <ac:chgData name="Acquavita, Shauna (acquavsa)" userId="0a359b9a-6973-40da-b0a8-87963273be25" providerId="ADAL" clId="{D0630CF9-FC87-477E-BF64-628F1B11DD1C}" dt="2023-06-01T13:44:08.705" v="0"/>
          <ac:spMkLst>
            <pc:docMk/>
            <pc:sldMk cId="3728118221" sldId="1777"/>
            <ac:spMk id="3" creationId="{B3DA5CED-EE6F-BD0D-560F-2A11F0E24822}"/>
          </ac:spMkLst>
        </pc:spChg>
      </pc:sldChg>
      <pc:sldChg chg="modSp">
        <pc:chgData name="Acquavita, Shauna (acquavsa)" userId="0a359b9a-6973-40da-b0a8-87963273be25" providerId="ADAL" clId="{D0630CF9-FC87-477E-BF64-628F1B11DD1C}" dt="2023-06-01T13:44:08.705" v="0"/>
        <pc:sldMkLst>
          <pc:docMk/>
          <pc:sldMk cId="1274645395" sldId="1778"/>
        </pc:sldMkLst>
        <pc:spChg chg="mod">
          <ac:chgData name="Acquavita, Shauna (acquavsa)" userId="0a359b9a-6973-40da-b0a8-87963273be25" providerId="ADAL" clId="{D0630CF9-FC87-477E-BF64-628F1B11DD1C}" dt="2023-06-01T13:44:08.705" v="0"/>
          <ac:spMkLst>
            <pc:docMk/>
            <pc:sldMk cId="1274645395" sldId="1778"/>
            <ac:spMk id="2" creationId="{00000000-0000-0000-0000-000000000000}"/>
          </ac:spMkLst>
        </pc:spChg>
      </pc:sldChg>
      <pc:sldChg chg="modSp">
        <pc:chgData name="Acquavita, Shauna (acquavsa)" userId="0a359b9a-6973-40da-b0a8-87963273be25" providerId="ADAL" clId="{D0630CF9-FC87-477E-BF64-628F1B11DD1C}" dt="2023-06-01T13:44:08.705" v="0"/>
        <pc:sldMkLst>
          <pc:docMk/>
          <pc:sldMk cId="2047698278" sldId="1779"/>
        </pc:sldMkLst>
        <pc:spChg chg="mod">
          <ac:chgData name="Acquavita, Shauna (acquavsa)" userId="0a359b9a-6973-40da-b0a8-87963273be25" providerId="ADAL" clId="{D0630CF9-FC87-477E-BF64-628F1B11DD1C}" dt="2023-06-01T13:44:08.705" v="0"/>
          <ac:spMkLst>
            <pc:docMk/>
            <pc:sldMk cId="2047698278" sldId="1779"/>
            <ac:spMk id="2" creationId="{00000000-0000-0000-0000-000000000000}"/>
          </ac:spMkLst>
        </pc:spChg>
      </pc:sldChg>
      <pc:sldChg chg="modSp">
        <pc:chgData name="Acquavita, Shauna (acquavsa)" userId="0a359b9a-6973-40da-b0a8-87963273be25" providerId="ADAL" clId="{D0630CF9-FC87-477E-BF64-628F1B11DD1C}" dt="2023-06-01T13:44:08.705" v="0"/>
        <pc:sldMkLst>
          <pc:docMk/>
          <pc:sldMk cId="798528904" sldId="1780"/>
        </pc:sldMkLst>
        <pc:spChg chg="mod">
          <ac:chgData name="Acquavita, Shauna (acquavsa)" userId="0a359b9a-6973-40da-b0a8-87963273be25" providerId="ADAL" clId="{D0630CF9-FC87-477E-BF64-628F1B11DD1C}" dt="2023-06-01T13:44:08.705" v="0"/>
          <ac:spMkLst>
            <pc:docMk/>
            <pc:sldMk cId="798528904" sldId="1780"/>
            <ac:spMk id="3" creationId="{43E809F7-CFBA-30E8-986A-D5191B66E8EA}"/>
          </ac:spMkLst>
        </pc:spChg>
      </pc:sldChg>
      <pc:sldChg chg="modSp">
        <pc:chgData name="Acquavita, Shauna (acquavsa)" userId="0a359b9a-6973-40da-b0a8-87963273be25" providerId="ADAL" clId="{D0630CF9-FC87-477E-BF64-628F1B11DD1C}" dt="2023-06-01T13:44:08.705" v="0"/>
        <pc:sldMkLst>
          <pc:docMk/>
          <pc:sldMk cId="2377268135" sldId="1781"/>
        </pc:sldMkLst>
        <pc:spChg chg="mod">
          <ac:chgData name="Acquavita, Shauna (acquavsa)" userId="0a359b9a-6973-40da-b0a8-87963273be25" providerId="ADAL" clId="{D0630CF9-FC87-477E-BF64-628F1B11DD1C}" dt="2023-06-01T13:44:08.705" v="0"/>
          <ac:spMkLst>
            <pc:docMk/>
            <pc:sldMk cId="2377268135" sldId="1781"/>
            <ac:spMk id="2" creationId="{38B44C50-7BDA-E6D8-9B75-19ABBC87C6AA}"/>
          </ac:spMkLst>
        </pc:spChg>
        <pc:spChg chg="mod">
          <ac:chgData name="Acquavita, Shauna (acquavsa)" userId="0a359b9a-6973-40da-b0a8-87963273be25" providerId="ADAL" clId="{D0630CF9-FC87-477E-BF64-628F1B11DD1C}" dt="2023-06-01T13:44:08.705" v="0"/>
          <ac:spMkLst>
            <pc:docMk/>
            <pc:sldMk cId="2377268135" sldId="1781"/>
            <ac:spMk id="3" creationId="{C886FBB3-19DB-E4E1-2FBC-6D1B49FFFEA6}"/>
          </ac:spMkLst>
        </pc:spChg>
      </pc:sldChg>
      <pc:sldChg chg="modSp">
        <pc:chgData name="Acquavita, Shauna (acquavsa)" userId="0a359b9a-6973-40da-b0a8-87963273be25" providerId="ADAL" clId="{D0630CF9-FC87-477E-BF64-628F1B11DD1C}" dt="2023-06-01T13:44:08.705" v="0"/>
        <pc:sldMkLst>
          <pc:docMk/>
          <pc:sldMk cId="1353568128" sldId="1791"/>
        </pc:sldMkLst>
        <pc:spChg chg="mod">
          <ac:chgData name="Acquavita, Shauna (acquavsa)" userId="0a359b9a-6973-40da-b0a8-87963273be25" providerId="ADAL" clId="{D0630CF9-FC87-477E-BF64-628F1B11DD1C}" dt="2023-06-01T13:44:08.705" v="0"/>
          <ac:spMkLst>
            <pc:docMk/>
            <pc:sldMk cId="1353568128" sldId="1791"/>
            <ac:spMk id="2" creationId="{00000000-0000-0000-0000-000000000000}"/>
          </ac:spMkLst>
        </pc:spChg>
        <pc:spChg chg="mod">
          <ac:chgData name="Acquavita, Shauna (acquavsa)" userId="0a359b9a-6973-40da-b0a8-87963273be25" providerId="ADAL" clId="{D0630CF9-FC87-477E-BF64-628F1B11DD1C}" dt="2023-06-01T13:44:08.705" v="0"/>
          <ac:spMkLst>
            <pc:docMk/>
            <pc:sldMk cId="1353568128" sldId="1791"/>
            <ac:spMk id="3" creationId="{00000000-0000-0000-0000-000000000000}"/>
          </ac:spMkLst>
        </pc:spChg>
      </pc:sldChg>
      <pc:sldChg chg="modSp">
        <pc:chgData name="Acquavita, Shauna (acquavsa)" userId="0a359b9a-6973-40da-b0a8-87963273be25" providerId="ADAL" clId="{D0630CF9-FC87-477E-BF64-628F1B11DD1C}" dt="2023-06-01T13:44:08.705" v="0"/>
        <pc:sldMkLst>
          <pc:docMk/>
          <pc:sldMk cId="2631988426" sldId="1794"/>
        </pc:sldMkLst>
        <pc:spChg chg="mod">
          <ac:chgData name="Acquavita, Shauna (acquavsa)" userId="0a359b9a-6973-40da-b0a8-87963273be25" providerId="ADAL" clId="{D0630CF9-FC87-477E-BF64-628F1B11DD1C}" dt="2023-06-01T13:44:08.705" v="0"/>
          <ac:spMkLst>
            <pc:docMk/>
            <pc:sldMk cId="2631988426" sldId="1794"/>
            <ac:spMk id="2" creationId="{FA6A8CD6-6C9A-79D9-38B1-52C15BC32627}"/>
          </ac:spMkLst>
        </pc:spChg>
        <pc:spChg chg="mod">
          <ac:chgData name="Acquavita, Shauna (acquavsa)" userId="0a359b9a-6973-40da-b0a8-87963273be25" providerId="ADAL" clId="{D0630CF9-FC87-477E-BF64-628F1B11DD1C}" dt="2023-06-01T13:44:08.705" v="0"/>
          <ac:spMkLst>
            <pc:docMk/>
            <pc:sldMk cId="2631988426" sldId="1794"/>
            <ac:spMk id="3" creationId="{EF2C185A-4DDB-1A10-7599-8AE66828333B}"/>
          </ac:spMkLst>
        </pc:spChg>
      </pc:sldChg>
      <pc:sldChg chg="modSp">
        <pc:chgData name="Acquavita, Shauna (acquavsa)" userId="0a359b9a-6973-40da-b0a8-87963273be25" providerId="ADAL" clId="{D0630CF9-FC87-477E-BF64-628F1B11DD1C}" dt="2023-06-01T13:44:08.705" v="0"/>
        <pc:sldMkLst>
          <pc:docMk/>
          <pc:sldMk cId="2895963059" sldId="1795"/>
        </pc:sldMkLst>
        <pc:spChg chg="mod">
          <ac:chgData name="Acquavita, Shauna (acquavsa)" userId="0a359b9a-6973-40da-b0a8-87963273be25" providerId="ADAL" clId="{D0630CF9-FC87-477E-BF64-628F1B11DD1C}" dt="2023-06-01T13:44:08.705" v="0"/>
          <ac:spMkLst>
            <pc:docMk/>
            <pc:sldMk cId="2895963059" sldId="1795"/>
            <ac:spMk id="2" creationId="{CF6B5033-4722-CE06-8730-1C550BF0F1B7}"/>
          </ac:spMkLst>
        </pc:spChg>
      </pc:sldChg>
      <pc:sldChg chg="modSp mod modClrScheme chgLayout">
        <pc:chgData name="Acquavita, Shauna (acquavsa)" userId="0a359b9a-6973-40da-b0a8-87963273be25" providerId="ADAL" clId="{D0630CF9-FC87-477E-BF64-628F1B11DD1C}" dt="2023-06-01T13:44:24.206" v="1" actId="26606"/>
        <pc:sldMkLst>
          <pc:docMk/>
          <pc:sldMk cId="86363473" sldId="1799"/>
        </pc:sldMkLst>
        <pc:spChg chg="mod">
          <ac:chgData name="Acquavita, Shauna (acquavsa)" userId="0a359b9a-6973-40da-b0a8-87963273be25" providerId="ADAL" clId="{D0630CF9-FC87-477E-BF64-628F1B11DD1C}" dt="2023-06-01T13:44:24.206" v="1" actId="26606"/>
          <ac:spMkLst>
            <pc:docMk/>
            <pc:sldMk cId="86363473" sldId="1799"/>
            <ac:spMk id="2" creationId="{37F45BB5-7279-0E5F-4B97-1408C9248EC2}"/>
          </ac:spMkLst>
        </pc:spChg>
        <pc:spChg chg="mod">
          <ac:chgData name="Acquavita, Shauna (acquavsa)" userId="0a359b9a-6973-40da-b0a8-87963273be25" providerId="ADAL" clId="{D0630CF9-FC87-477E-BF64-628F1B11DD1C}" dt="2023-06-01T13:44:24.206" v="1" actId="26606"/>
          <ac:spMkLst>
            <pc:docMk/>
            <pc:sldMk cId="86363473" sldId="1799"/>
            <ac:spMk id="3" creationId="{FE699D40-54BA-562E-726C-30820252BB8E}"/>
          </ac:spMkLst>
        </pc:spChg>
      </pc:sldChg>
      <pc:sldChg chg="modSp mod modClrScheme chgLayout">
        <pc:chgData name="Acquavita, Shauna (acquavsa)" userId="0a359b9a-6973-40da-b0a8-87963273be25" providerId="ADAL" clId="{D0630CF9-FC87-477E-BF64-628F1B11DD1C}" dt="2023-06-01T13:44:49.459" v="2" actId="26606"/>
        <pc:sldMkLst>
          <pc:docMk/>
          <pc:sldMk cId="3849624985" sldId="1800"/>
        </pc:sldMkLst>
        <pc:spChg chg="mod">
          <ac:chgData name="Acquavita, Shauna (acquavsa)" userId="0a359b9a-6973-40da-b0a8-87963273be25" providerId="ADAL" clId="{D0630CF9-FC87-477E-BF64-628F1B11DD1C}" dt="2023-06-01T13:44:49.459" v="2" actId="26606"/>
          <ac:spMkLst>
            <pc:docMk/>
            <pc:sldMk cId="3849624985" sldId="1800"/>
            <ac:spMk id="2" creationId="{14D64F91-82DC-4BB6-14EB-4419C72F9C84}"/>
          </ac:spMkLst>
        </pc:spChg>
        <pc:spChg chg="mod">
          <ac:chgData name="Acquavita, Shauna (acquavsa)" userId="0a359b9a-6973-40da-b0a8-87963273be25" providerId="ADAL" clId="{D0630CF9-FC87-477E-BF64-628F1B11DD1C}" dt="2023-06-01T13:44:49.459" v="2" actId="26606"/>
          <ac:spMkLst>
            <pc:docMk/>
            <pc:sldMk cId="3849624985" sldId="1800"/>
            <ac:spMk id="3" creationId="{5EC11E32-567C-9AA0-9988-3228AFBBDA22}"/>
          </ac:spMkLst>
        </pc:spChg>
      </pc:sldChg>
      <pc:sldChg chg="modSp">
        <pc:chgData name="Acquavita, Shauna (acquavsa)" userId="0a359b9a-6973-40da-b0a8-87963273be25" providerId="ADAL" clId="{D0630CF9-FC87-477E-BF64-628F1B11DD1C}" dt="2023-06-01T13:44:08.705" v="0"/>
        <pc:sldMkLst>
          <pc:docMk/>
          <pc:sldMk cId="278240906" sldId="1801"/>
        </pc:sldMkLst>
        <pc:spChg chg="mod">
          <ac:chgData name="Acquavita, Shauna (acquavsa)" userId="0a359b9a-6973-40da-b0a8-87963273be25" providerId="ADAL" clId="{D0630CF9-FC87-477E-BF64-628F1B11DD1C}" dt="2023-06-01T13:44:08.705" v="0"/>
          <ac:spMkLst>
            <pc:docMk/>
            <pc:sldMk cId="278240906" sldId="1801"/>
            <ac:spMk id="3" creationId="{01DF2A93-E319-FC7F-2241-CCD8030A5B86}"/>
          </ac:spMkLst>
        </pc:spChg>
      </pc:sldChg>
      <pc:sldChg chg="modSp">
        <pc:chgData name="Acquavita, Shauna (acquavsa)" userId="0a359b9a-6973-40da-b0a8-87963273be25" providerId="ADAL" clId="{D0630CF9-FC87-477E-BF64-628F1B11DD1C}" dt="2023-06-01T13:45:41.379" v="7" actId="14100"/>
        <pc:sldMkLst>
          <pc:docMk/>
          <pc:sldMk cId="2341728310" sldId="1802"/>
        </pc:sldMkLst>
        <pc:picChg chg="mod">
          <ac:chgData name="Acquavita, Shauna (acquavsa)" userId="0a359b9a-6973-40da-b0a8-87963273be25" providerId="ADAL" clId="{D0630CF9-FC87-477E-BF64-628F1B11DD1C}" dt="2023-06-01T13:45:41.379" v="7" actId="14100"/>
          <ac:picMkLst>
            <pc:docMk/>
            <pc:sldMk cId="2341728310" sldId="1802"/>
            <ac:picMk id="4" creationId="{5EE775D7-5652-9B69-5A0C-07AAB7C1C8A0}"/>
          </ac:picMkLst>
        </pc:picChg>
      </pc:sldChg>
    </pc:docChg>
  </pc:docChgLst>
  <pc:docChgLst>
    <pc:chgData name="Beal, Sarah" userId="095551e1-ceb4-482c-bf7f-6dd7f926c05c" providerId="ADAL" clId="{1D7FA011-CDF5-44F6-A20D-7F7A87553252}"/>
    <pc:docChg chg="undo custSel delSld modSld sldOrd">
      <pc:chgData name="Beal, Sarah" userId="095551e1-ceb4-482c-bf7f-6dd7f926c05c" providerId="ADAL" clId="{1D7FA011-CDF5-44F6-A20D-7F7A87553252}" dt="2023-06-06T17:03:32.867" v="214" actId="20577"/>
      <pc:docMkLst>
        <pc:docMk/>
      </pc:docMkLst>
      <pc:sldChg chg="modSp mod">
        <pc:chgData name="Beal, Sarah" userId="095551e1-ceb4-482c-bf7f-6dd7f926c05c" providerId="ADAL" clId="{1D7FA011-CDF5-44F6-A20D-7F7A87553252}" dt="2023-06-06T16:52:18.008" v="10" actId="1036"/>
        <pc:sldMkLst>
          <pc:docMk/>
          <pc:sldMk cId="3561408738" sldId="1756"/>
        </pc:sldMkLst>
        <pc:spChg chg="mod">
          <ac:chgData name="Beal, Sarah" userId="095551e1-ceb4-482c-bf7f-6dd7f926c05c" providerId="ADAL" clId="{1D7FA011-CDF5-44F6-A20D-7F7A87553252}" dt="2023-06-06T16:52:18.008" v="10" actId="1036"/>
          <ac:spMkLst>
            <pc:docMk/>
            <pc:sldMk cId="3561408738" sldId="1756"/>
            <ac:spMk id="18" creationId="{237DFE26-60D0-4B24-8BD3-BF5955B86C34}"/>
          </ac:spMkLst>
        </pc:spChg>
        <pc:grpChg chg="mod">
          <ac:chgData name="Beal, Sarah" userId="095551e1-ceb4-482c-bf7f-6dd7f926c05c" providerId="ADAL" clId="{1D7FA011-CDF5-44F6-A20D-7F7A87553252}" dt="2023-06-06T16:52:18.008" v="10" actId="1036"/>
          <ac:grpSpMkLst>
            <pc:docMk/>
            <pc:sldMk cId="3561408738" sldId="1756"/>
            <ac:grpSpMk id="8" creationId="{0ADC07F3-270E-4FF4-BA14-18266495CFCB}"/>
          </ac:grpSpMkLst>
        </pc:grpChg>
        <pc:picChg chg="mod">
          <ac:chgData name="Beal, Sarah" userId="095551e1-ceb4-482c-bf7f-6dd7f926c05c" providerId="ADAL" clId="{1D7FA011-CDF5-44F6-A20D-7F7A87553252}" dt="2023-06-06T16:52:18.008" v="10" actId="1036"/>
          <ac:picMkLst>
            <pc:docMk/>
            <pc:sldMk cId="3561408738" sldId="1756"/>
            <ac:picMk id="7" creationId="{752FBC1E-CDB4-4DA0-BD2D-BA344C3BBE88}"/>
          </ac:picMkLst>
        </pc:picChg>
      </pc:sldChg>
      <pc:sldChg chg="del">
        <pc:chgData name="Beal, Sarah" userId="095551e1-ceb4-482c-bf7f-6dd7f926c05c" providerId="ADAL" clId="{1D7FA011-CDF5-44F6-A20D-7F7A87553252}" dt="2023-06-06T16:52:46.802" v="11" actId="47"/>
        <pc:sldMkLst>
          <pc:docMk/>
          <pc:sldMk cId="2250033978" sldId="1762"/>
        </pc:sldMkLst>
      </pc:sldChg>
      <pc:sldChg chg="addSp delSp modSp del mod">
        <pc:chgData name="Beal, Sarah" userId="095551e1-ceb4-482c-bf7f-6dd7f926c05c" providerId="ADAL" clId="{1D7FA011-CDF5-44F6-A20D-7F7A87553252}" dt="2023-06-06T16:59:44.716" v="128" actId="47"/>
        <pc:sldMkLst>
          <pc:docMk/>
          <pc:sldMk cId="1346355668" sldId="1774"/>
        </pc:sldMkLst>
        <pc:spChg chg="add mod">
          <ac:chgData name="Beal, Sarah" userId="095551e1-ceb4-482c-bf7f-6dd7f926c05c" providerId="ADAL" clId="{1D7FA011-CDF5-44F6-A20D-7F7A87553252}" dt="2023-06-06T16:57:28.350" v="106" actId="21"/>
          <ac:spMkLst>
            <pc:docMk/>
            <pc:sldMk cId="1346355668" sldId="1774"/>
            <ac:spMk id="4" creationId="{37FAD134-6C9E-A591-5A03-17BBA3BC085A}"/>
          </ac:spMkLst>
        </pc:spChg>
        <pc:graphicFrameChg chg="del mod modGraphic">
          <ac:chgData name="Beal, Sarah" userId="095551e1-ceb4-482c-bf7f-6dd7f926c05c" providerId="ADAL" clId="{1D7FA011-CDF5-44F6-A20D-7F7A87553252}" dt="2023-06-06T16:57:28.350" v="106" actId="21"/>
          <ac:graphicFrameMkLst>
            <pc:docMk/>
            <pc:sldMk cId="1346355668" sldId="1774"/>
            <ac:graphicFrameMk id="5" creationId="{00000000-0000-0000-0000-000000000000}"/>
          </ac:graphicFrameMkLst>
        </pc:graphicFrameChg>
      </pc:sldChg>
      <pc:sldChg chg="del">
        <pc:chgData name="Beal, Sarah" userId="095551e1-ceb4-482c-bf7f-6dd7f926c05c" providerId="ADAL" clId="{1D7FA011-CDF5-44F6-A20D-7F7A87553252}" dt="2023-06-06T16:59:58.534" v="129" actId="47"/>
        <pc:sldMkLst>
          <pc:docMk/>
          <pc:sldMk cId="2239818048" sldId="1775"/>
        </pc:sldMkLst>
      </pc:sldChg>
      <pc:sldChg chg="addSp modSp mod ord">
        <pc:chgData name="Beal, Sarah" userId="095551e1-ceb4-482c-bf7f-6dd7f926c05c" providerId="ADAL" clId="{1D7FA011-CDF5-44F6-A20D-7F7A87553252}" dt="2023-06-06T16:59:25.289" v="127" actId="732"/>
        <pc:sldMkLst>
          <pc:docMk/>
          <pc:sldMk cId="79803743" sldId="1776"/>
        </pc:sldMkLst>
        <pc:grpChg chg="add mod">
          <ac:chgData name="Beal, Sarah" userId="095551e1-ceb4-482c-bf7f-6dd7f926c05c" providerId="ADAL" clId="{1D7FA011-CDF5-44F6-A20D-7F7A87553252}" dt="2023-06-06T16:58:54.793" v="125" actId="164"/>
          <ac:grpSpMkLst>
            <pc:docMk/>
            <pc:sldMk cId="79803743" sldId="1776"/>
            <ac:grpSpMk id="7" creationId="{5BE3823A-C681-4E06-0573-002BA079E68A}"/>
          </ac:grpSpMkLst>
        </pc:grpChg>
        <pc:graphicFrameChg chg="add mod">
          <ac:chgData name="Beal, Sarah" userId="095551e1-ceb4-482c-bf7f-6dd7f926c05c" providerId="ADAL" clId="{1D7FA011-CDF5-44F6-A20D-7F7A87553252}" dt="2023-06-06T16:57:48.342" v="111" actId="1076"/>
          <ac:graphicFrameMkLst>
            <pc:docMk/>
            <pc:sldMk cId="79803743" sldId="1776"/>
            <ac:graphicFrameMk id="3" creationId="{70F1D4D0-6DA6-5661-F751-B7955A287C72}"/>
          </ac:graphicFrameMkLst>
        </pc:graphicFrameChg>
        <pc:picChg chg="mod modCrop">
          <ac:chgData name="Beal, Sarah" userId="095551e1-ceb4-482c-bf7f-6dd7f926c05c" providerId="ADAL" clId="{1D7FA011-CDF5-44F6-A20D-7F7A87553252}" dt="2023-06-06T16:59:15.884" v="126" actId="732"/>
          <ac:picMkLst>
            <pc:docMk/>
            <pc:sldMk cId="79803743" sldId="1776"/>
            <ac:picMk id="5" creationId="{00000000-0000-0000-0000-000000000000}"/>
          </ac:picMkLst>
        </pc:picChg>
        <pc:picChg chg="add mod modCrop">
          <ac:chgData name="Beal, Sarah" userId="095551e1-ceb4-482c-bf7f-6dd7f926c05c" providerId="ADAL" clId="{1D7FA011-CDF5-44F6-A20D-7F7A87553252}" dt="2023-06-06T16:59:25.289" v="127" actId="732"/>
          <ac:picMkLst>
            <pc:docMk/>
            <pc:sldMk cId="79803743" sldId="1776"/>
            <ac:picMk id="6" creationId="{92B44D9D-6B82-7180-368E-46983CAEB6ED}"/>
          </ac:picMkLst>
        </pc:picChg>
      </pc:sldChg>
      <pc:sldChg chg="modSp mod">
        <pc:chgData name="Beal, Sarah" userId="095551e1-ceb4-482c-bf7f-6dd7f926c05c" providerId="ADAL" clId="{1D7FA011-CDF5-44F6-A20D-7F7A87553252}" dt="2023-06-06T17:00:14.146" v="169" actId="20577"/>
        <pc:sldMkLst>
          <pc:docMk/>
          <pc:sldMk cId="3728118221" sldId="1777"/>
        </pc:sldMkLst>
        <pc:spChg chg="mod">
          <ac:chgData name="Beal, Sarah" userId="095551e1-ceb4-482c-bf7f-6dd7f926c05c" providerId="ADAL" clId="{1D7FA011-CDF5-44F6-A20D-7F7A87553252}" dt="2023-06-06T17:00:14.146" v="169" actId="20577"/>
          <ac:spMkLst>
            <pc:docMk/>
            <pc:sldMk cId="3728118221" sldId="1777"/>
            <ac:spMk id="2" creationId="{36BEA2D6-F8A1-0FEA-A22F-71247A404CBD}"/>
          </ac:spMkLst>
        </pc:spChg>
      </pc:sldChg>
      <pc:sldChg chg="addSp delSp modSp del mod">
        <pc:chgData name="Beal, Sarah" userId="095551e1-ceb4-482c-bf7f-6dd7f926c05c" providerId="ADAL" clId="{1D7FA011-CDF5-44F6-A20D-7F7A87553252}" dt="2023-06-06T17:02:27.380" v="196" actId="47"/>
        <pc:sldMkLst>
          <pc:docMk/>
          <pc:sldMk cId="1274645395" sldId="1778"/>
        </pc:sldMkLst>
        <pc:spChg chg="add mod">
          <ac:chgData name="Beal, Sarah" userId="095551e1-ceb4-482c-bf7f-6dd7f926c05c" providerId="ADAL" clId="{1D7FA011-CDF5-44F6-A20D-7F7A87553252}" dt="2023-06-06T17:02:16.186" v="193" actId="21"/>
          <ac:spMkLst>
            <pc:docMk/>
            <pc:sldMk cId="1274645395" sldId="1778"/>
            <ac:spMk id="5" creationId="{8922833A-7334-B5EF-9612-A173306808D6}"/>
          </ac:spMkLst>
        </pc:spChg>
        <pc:graphicFrameChg chg="del mod modGraphic">
          <ac:chgData name="Beal, Sarah" userId="095551e1-ceb4-482c-bf7f-6dd7f926c05c" providerId="ADAL" clId="{1D7FA011-CDF5-44F6-A20D-7F7A87553252}" dt="2023-06-06T17:02:16.186" v="193" actId="21"/>
          <ac:graphicFrameMkLst>
            <pc:docMk/>
            <pc:sldMk cId="1274645395" sldId="1778"/>
            <ac:graphicFrameMk id="4" creationId="{00000000-0000-0000-0000-000000000000}"/>
          </ac:graphicFrameMkLst>
        </pc:graphicFrameChg>
      </pc:sldChg>
      <pc:sldChg chg="addSp modSp mod">
        <pc:chgData name="Beal, Sarah" userId="095551e1-ceb4-482c-bf7f-6dd7f926c05c" providerId="ADAL" clId="{1D7FA011-CDF5-44F6-A20D-7F7A87553252}" dt="2023-06-06T17:02:23.004" v="195" actId="1076"/>
        <pc:sldMkLst>
          <pc:docMk/>
          <pc:sldMk cId="2047698278" sldId="1779"/>
        </pc:sldMkLst>
        <pc:graphicFrameChg chg="add mod">
          <ac:chgData name="Beal, Sarah" userId="095551e1-ceb4-482c-bf7f-6dd7f926c05c" providerId="ADAL" clId="{1D7FA011-CDF5-44F6-A20D-7F7A87553252}" dt="2023-06-06T17:02:23.004" v="195" actId="1076"/>
          <ac:graphicFrameMkLst>
            <pc:docMk/>
            <pc:sldMk cId="2047698278" sldId="1779"/>
            <ac:graphicFrameMk id="3" creationId="{55A2DB5D-2EFF-17AB-386C-F018922AB771}"/>
          </ac:graphicFrameMkLst>
        </pc:graphicFrameChg>
        <pc:picChg chg="mod">
          <ac:chgData name="Beal, Sarah" userId="095551e1-ceb4-482c-bf7f-6dd7f926c05c" providerId="ADAL" clId="{1D7FA011-CDF5-44F6-A20D-7F7A87553252}" dt="2023-06-06T17:02:13.011" v="192" actId="1076"/>
          <ac:picMkLst>
            <pc:docMk/>
            <pc:sldMk cId="2047698278" sldId="1779"/>
            <ac:picMk id="4" creationId="{00000000-0000-0000-0000-000000000000}"/>
          </ac:picMkLst>
        </pc:picChg>
      </pc:sldChg>
      <pc:sldChg chg="modSp mod">
        <pc:chgData name="Beal, Sarah" userId="095551e1-ceb4-482c-bf7f-6dd7f926c05c" providerId="ADAL" clId="{1D7FA011-CDF5-44F6-A20D-7F7A87553252}" dt="2023-06-06T17:03:32.867" v="214" actId="20577"/>
        <pc:sldMkLst>
          <pc:docMk/>
          <pc:sldMk cId="798528904" sldId="1780"/>
        </pc:sldMkLst>
        <pc:spChg chg="mod">
          <ac:chgData name="Beal, Sarah" userId="095551e1-ceb4-482c-bf7f-6dd7f926c05c" providerId="ADAL" clId="{1D7FA011-CDF5-44F6-A20D-7F7A87553252}" dt="2023-06-06T17:03:04.605" v="205" actId="20577"/>
          <ac:spMkLst>
            <pc:docMk/>
            <pc:sldMk cId="798528904" sldId="1780"/>
            <ac:spMk id="2" creationId="{8C0884BF-78BD-3DA0-2DAB-99C0180F5881}"/>
          </ac:spMkLst>
        </pc:spChg>
        <pc:spChg chg="mod">
          <ac:chgData name="Beal, Sarah" userId="095551e1-ceb4-482c-bf7f-6dd7f926c05c" providerId="ADAL" clId="{1D7FA011-CDF5-44F6-A20D-7F7A87553252}" dt="2023-06-06T17:03:32.867" v="214" actId="20577"/>
          <ac:spMkLst>
            <pc:docMk/>
            <pc:sldMk cId="798528904" sldId="1780"/>
            <ac:spMk id="3" creationId="{43E809F7-CFBA-30E8-986A-D5191B66E8EA}"/>
          </ac:spMkLst>
        </pc:spChg>
      </pc:sldChg>
    </pc:docChg>
  </pc:docChgLst>
  <pc:docChgLst>
    <pc:chgData name="Rowe, Jennifer" userId="61a2c370-e11a-4c15-8b3b-d548eafeda1b" providerId="ADAL" clId="{2735E9CB-9C4A-4EAD-AB1A-03DFD5BED828}"/>
    <pc:docChg chg="undo custSel delSld modSld">
      <pc:chgData name="Rowe, Jennifer" userId="61a2c370-e11a-4c15-8b3b-d548eafeda1b" providerId="ADAL" clId="{2735E9CB-9C4A-4EAD-AB1A-03DFD5BED828}" dt="2023-06-14T18:49:07.956" v="213" actId="20577"/>
      <pc:docMkLst>
        <pc:docMk/>
      </pc:docMkLst>
      <pc:sldChg chg="modSp mod">
        <pc:chgData name="Rowe, Jennifer" userId="61a2c370-e11a-4c15-8b3b-d548eafeda1b" providerId="ADAL" clId="{2735E9CB-9C4A-4EAD-AB1A-03DFD5BED828}" dt="2023-06-08T15:26:19.214" v="38"/>
        <pc:sldMkLst>
          <pc:docMk/>
          <pc:sldMk cId="0" sldId="531"/>
        </pc:sldMkLst>
        <pc:spChg chg="mod">
          <ac:chgData name="Rowe, Jennifer" userId="61a2c370-e11a-4c15-8b3b-d548eafeda1b" providerId="ADAL" clId="{2735E9CB-9C4A-4EAD-AB1A-03DFD5BED828}" dt="2023-06-08T15:26:19.214" v="38"/>
          <ac:spMkLst>
            <pc:docMk/>
            <pc:sldMk cId="0" sldId="531"/>
            <ac:spMk id="12292" creationId="{0F8781E8-974F-4AB5-9273-2895ACCDCAF2}"/>
          </ac:spMkLst>
        </pc:spChg>
      </pc:sldChg>
      <pc:sldChg chg="modSp mod">
        <pc:chgData name="Rowe, Jennifer" userId="61a2c370-e11a-4c15-8b3b-d548eafeda1b" providerId="ADAL" clId="{2735E9CB-9C4A-4EAD-AB1A-03DFD5BED828}" dt="2023-06-07T19:21:12.222" v="25" actId="20577"/>
        <pc:sldMkLst>
          <pc:docMk/>
          <pc:sldMk cId="0" sldId="534"/>
        </pc:sldMkLst>
        <pc:spChg chg="mod">
          <ac:chgData name="Rowe, Jennifer" userId="61a2c370-e11a-4c15-8b3b-d548eafeda1b" providerId="ADAL" clId="{2735E9CB-9C4A-4EAD-AB1A-03DFD5BED828}" dt="2023-06-07T19:21:12.222" v="25" actId="20577"/>
          <ac:spMkLst>
            <pc:docMk/>
            <pc:sldMk cId="0" sldId="534"/>
            <ac:spMk id="14341" creationId="{4EDA8BFF-E46E-4119-80FB-AE3B11042A51}"/>
          </ac:spMkLst>
        </pc:spChg>
      </pc:sldChg>
      <pc:sldChg chg="addSp modSp mod">
        <pc:chgData name="Rowe, Jennifer" userId="61a2c370-e11a-4c15-8b3b-d548eafeda1b" providerId="ADAL" clId="{2735E9CB-9C4A-4EAD-AB1A-03DFD5BED828}" dt="2023-06-14T18:49:07.956" v="213" actId="20577"/>
        <pc:sldMkLst>
          <pc:docMk/>
          <pc:sldMk cId="0" sldId="717"/>
        </pc:sldMkLst>
        <pc:spChg chg="add mod">
          <ac:chgData name="Rowe, Jennifer" userId="61a2c370-e11a-4c15-8b3b-d548eafeda1b" providerId="ADAL" clId="{2735E9CB-9C4A-4EAD-AB1A-03DFD5BED828}" dt="2023-06-13T17:30:59.853" v="211" actId="21"/>
          <ac:spMkLst>
            <pc:docMk/>
            <pc:sldMk cId="0" sldId="717"/>
            <ac:spMk id="2" creationId="{9BC13AFD-1DAD-964F-8E11-AAC29284D027}"/>
          </ac:spMkLst>
        </pc:spChg>
        <pc:spChg chg="mod">
          <ac:chgData name="Rowe, Jennifer" userId="61a2c370-e11a-4c15-8b3b-d548eafeda1b" providerId="ADAL" clId="{2735E9CB-9C4A-4EAD-AB1A-03DFD5BED828}" dt="2023-06-14T18:49:07.956" v="213" actId="20577"/>
          <ac:spMkLst>
            <pc:docMk/>
            <pc:sldMk cId="0" sldId="717"/>
            <ac:spMk id="9219" creationId="{E928383D-C556-4F7A-AE35-5A51842AACE4}"/>
          </ac:spMkLst>
        </pc:spChg>
      </pc:sldChg>
      <pc:sldChg chg="modSp mod">
        <pc:chgData name="Rowe, Jennifer" userId="61a2c370-e11a-4c15-8b3b-d548eafeda1b" providerId="ADAL" clId="{2735E9CB-9C4A-4EAD-AB1A-03DFD5BED828}" dt="2023-06-09T14:26:02.651" v="41" actId="20577"/>
        <pc:sldMkLst>
          <pc:docMk/>
          <pc:sldMk cId="0" sldId="1700"/>
        </pc:sldMkLst>
        <pc:spChg chg="mod">
          <ac:chgData name="Rowe, Jennifer" userId="61a2c370-e11a-4c15-8b3b-d548eafeda1b" providerId="ADAL" clId="{2735E9CB-9C4A-4EAD-AB1A-03DFD5BED828}" dt="2023-06-09T14:26:02.651" v="41" actId="20577"/>
          <ac:spMkLst>
            <pc:docMk/>
            <pc:sldMk cId="0" sldId="1700"/>
            <ac:spMk id="10244" creationId="{159121FF-57BA-46D7-9ED7-066F90215BED}"/>
          </ac:spMkLst>
        </pc:spChg>
      </pc:sldChg>
      <pc:sldChg chg="modSp mod">
        <pc:chgData name="Rowe, Jennifer" userId="61a2c370-e11a-4c15-8b3b-d548eafeda1b" providerId="ADAL" clId="{2735E9CB-9C4A-4EAD-AB1A-03DFD5BED828}" dt="2023-06-13T15:23:06.324" v="70" actId="20577"/>
        <pc:sldMkLst>
          <pc:docMk/>
          <pc:sldMk cId="3052358953" sldId="1701"/>
        </pc:sldMkLst>
        <pc:spChg chg="mod">
          <ac:chgData name="Rowe, Jennifer" userId="61a2c370-e11a-4c15-8b3b-d548eafeda1b" providerId="ADAL" clId="{2735E9CB-9C4A-4EAD-AB1A-03DFD5BED828}" dt="2023-06-13T15:23:06.324" v="70" actId="20577"/>
          <ac:spMkLst>
            <pc:docMk/>
            <pc:sldMk cId="3052358953" sldId="1701"/>
            <ac:spMk id="71683" creationId="{5D8ACF7E-3F80-458A-A495-840D4E5154AB}"/>
          </ac:spMkLst>
        </pc:spChg>
      </pc:sldChg>
      <pc:sldChg chg="del">
        <pc:chgData name="Rowe, Jennifer" userId="61a2c370-e11a-4c15-8b3b-d548eafeda1b" providerId="ADAL" clId="{2735E9CB-9C4A-4EAD-AB1A-03DFD5BED828}" dt="2023-06-13T15:29:15.425" v="71" actId="2696"/>
        <pc:sldMkLst>
          <pc:docMk/>
          <pc:sldMk cId="3969124195" sldId="1704"/>
        </pc:sldMkLst>
      </pc:sldChg>
      <pc:sldChg chg="modSp mod">
        <pc:chgData name="Rowe, Jennifer" userId="61a2c370-e11a-4c15-8b3b-d548eafeda1b" providerId="ADAL" clId="{2735E9CB-9C4A-4EAD-AB1A-03DFD5BED828}" dt="2023-06-07T20:49:09.028" v="31" actId="27918"/>
        <pc:sldMkLst>
          <pc:docMk/>
          <pc:sldMk cId="591994904" sldId="1758"/>
        </pc:sldMkLst>
        <pc:graphicFrameChg chg="mod">
          <ac:chgData name="Rowe, Jennifer" userId="61a2c370-e11a-4c15-8b3b-d548eafeda1b" providerId="ADAL" clId="{2735E9CB-9C4A-4EAD-AB1A-03DFD5BED828}" dt="2023-06-07T20:48:53.180" v="28"/>
          <ac:graphicFrameMkLst>
            <pc:docMk/>
            <pc:sldMk cId="591994904" sldId="1758"/>
            <ac:graphicFrameMk id="10" creationId="{00000000-0000-0000-0000-000000000000}"/>
          </ac:graphicFrameMkLst>
        </pc:graphicFrameChg>
      </pc:sldChg>
      <pc:sldChg chg="mod">
        <pc:chgData name="Rowe, Jennifer" userId="61a2c370-e11a-4c15-8b3b-d548eafeda1b" providerId="ADAL" clId="{2735E9CB-9C4A-4EAD-AB1A-03DFD5BED828}" dt="2023-06-07T20:49:52.019" v="37" actId="27918"/>
        <pc:sldMkLst>
          <pc:docMk/>
          <pc:sldMk cId="1371779438" sldId="1759"/>
        </pc:sldMkLst>
      </pc:sldChg>
      <pc:sldChg chg="modSp mod">
        <pc:chgData name="Rowe, Jennifer" userId="61a2c370-e11a-4c15-8b3b-d548eafeda1b" providerId="ADAL" clId="{2735E9CB-9C4A-4EAD-AB1A-03DFD5BED828}" dt="2023-06-07T20:07:52.207" v="27" actId="20577"/>
        <pc:sldMkLst>
          <pc:docMk/>
          <pc:sldMk cId="278240906" sldId="1801"/>
        </pc:sldMkLst>
        <pc:spChg chg="mod">
          <ac:chgData name="Rowe, Jennifer" userId="61a2c370-e11a-4c15-8b3b-d548eafeda1b" providerId="ADAL" clId="{2735E9CB-9C4A-4EAD-AB1A-03DFD5BED828}" dt="2023-06-07T20:07:52.207" v="27" actId="20577"/>
          <ac:spMkLst>
            <pc:docMk/>
            <pc:sldMk cId="278240906" sldId="1801"/>
            <ac:spMk id="3" creationId="{01DF2A93-E319-FC7F-2241-CCD8030A5B86}"/>
          </ac:spMkLst>
        </pc:spChg>
      </pc:sldChg>
    </pc:docChg>
  </pc:docChgLst>
  <pc:docChgLst>
    <pc:chgData name="Jennifer Rowe" userId="61a2c370-e11a-4c15-8b3b-d548eafeda1b" providerId="ADAL" clId="{2735E9CB-9C4A-4EAD-AB1A-03DFD5BED828}"/>
    <pc:docChg chg="custSel modSld">
      <pc:chgData name="Jennifer Rowe" userId="61a2c370-e11a-4c15-8b3b-d548eafeda1b" providerId="ADAL" clId="{2735E9CB-9C4A-4EAD-AB1A-03DFD5BED828}" dt="2023-06-13T18:02:09.407" v="21" actId="1076"/>
      <pc:docMkLst>
        <pc:docMk/>
      </pc:docMkLst>
      <pc:sldChg chg="addSp delSp modSp mod">
        <pc:chgData name="Jennifer Rowe" userId="61a2c370-e11a-4c15-8b3b-d548eafeda1b" providerId="ADAL" clId="{2735E9CB-9C4A-4EAD-AB1A-03DFD5BED828}" dt="2023-06-13T18:02:09.407" v="21" actId="1076"/>
        <pc:sldMkLst>
          <pc:docMk/>
          <pc:sldMk cId="0" sldId="717"/>
        </pc:sldMkLst>
        <pc:spChg chg="del">
          <ac:chgData name="Jennifer Rowe" userId="61a2c370-e11a-4c15-8b3b-d548eafeda1b" providerId="ADAL" clId="{2735E9CB-9C4A-4EAD-AB1A-03DFD5BED828}" dt="2023-06-13T17:54:08.548" v="2" actId="478"/>
          <ac:spMkLst>
            <pc:docMk/>
            <pc:sldMk cId="0" sldId="717"/>
            <ac:spMk id="2" creationId="{9BC13AFD-1DAD-964F-8E11-AAC29284D027}"/>
          </ac:spMkLst>
        </pc:spChg>
        <pc:spChg chg="add mod">
          <ac:chgData name="Jennifer Rowe" userId="61a2c370-e11a-4c15-8b3b-d548eafeda1b" providerId="ADAL" clId="{2735E9CB-9C4A-4EAD-AB1A-03DFD5BED828}" dt="2023-06-13T18:02:09.407" v="21" actId="1076"/>
          <ac:spMkLst>
            <pc:docMk/>
            <pc:sldMk cId="0" sldId="717"/>
            <ac:spMk id="3" creationId="{54A6DDE5-E2BA-23D6-9DB4-408E0824F696}"/>
          </ac:spMkLst>
        </pc:spChg>
        <pc:spChg chg="mod">
          <ac:chgData name="Jennifer Rowe" userId="61a2c370-e11a-4c15-8b3b-d548eafeda1b" providerId="ADAL" clId="{2735E9CB-9C4A-4EAD-AB1A-03DFD5BED828}" dt="2023-06-13T17:54:36.608" v="7" actId="21"/>
          <ac:spMkLst>
            <pc:docMk/>
            <pc:sldMk cId="0" sldId="717"/>
            <ac:spMk id="9219" creationId="{E928383D-C556-4F7A-AE35-5A51842AACE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Changes in Odds</a:t>
            </a:r>
            <a:r>
              <a:rPr lang="en-US" baseline="0" dirty="0"/>
              <a:t> of Any Past Year Substance Use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Youth never in Foster Care</c:v>
                </c:pt>
              </c:strCache>
            </c:strRef>
          </c:tx>
          <c:spPr>
            <a:ln w="28575" cap="rnd">
              <a:solidFill>
                <a:schemeClr val="accent1"/>
              </a:solidFill>
              <a:round/>
            </a:ln>
            <a:effectLst/>
          </c:spPr>
          <c:marker>
            <c:symbol val="none"/>
          </c:marker>
          <c:cat>
            <c:strRef>
              <c:f>Sheet1!$A$2:$A$5</c:f>
              <c:strCache>
                <c:ptCount val="4"/>
                <c:pt idx="0">
                  <c:v>Age 10</c:v>
                </c:pt>
                <c:pt idx="1">
                  <c:v>Age 13</c:v>
                </c:pt>
                <c:pt idx="2">
                  <c:v>Age 16</c:v>
                </c:pt>
                <c:pt idx="3">
                  <c:v>Age 19</c:v>
                </c:pt>
              </c:strCache>
            </c:strRef>
          </c:cat>
          <c:val>
            <c:numRef>
              <c:f>Sheet1!$B$2:$B$5</c:f>
              <c:numCache>
                <c:formatCode>General</c:formatCode>
                <c:ptCount val="4"/>
                <c:pt idx="0">
                  <c:v>1</c:v>
                </c:pt>
                <c:pt idx="1">
                  <c:v>2.14</c:v>
                </c:pt>
                <c:pt idx="2">
                  <c:v>2.74</c:v>
                </c:pt>
                <c:pt idx="3">
                  <c:v>2.4400000000000004</c:v>
                </c:pt>
              </c:numCache>
            </c:numRef>
          </c:val>
          <c:smooth val="0"/>
          <c:extLst>
            <c:ext xmlns:c16="http://schemas.microsoft.com/office/drawing/2014/chart" uri="{C3380CC4-5D6E-409C-BE32-E72D297353CC}">
              <c16:uniqueId val="{00000000-E26F-4FBD-B81D-C8DD3DC26693}"/>
            </c:ext>
          </c:extLst>
        </c:ser>
        <c:ser>
          <c:idx val="1"/>
          <c:order val="1"/>
          <c:tx>
            <c:strRef>
              <c:f>Sheet1!$C$1</c:f>
              <c:strCache>
                <c:ptCount val="1"/>
                <c:pt idx="0">
                  <c:v>Youth ever in Foster Care</c:v>
                </c:pt>
              </c:strCache>
            </c:strRef>
          </c:tx>
          <c:spPr>
            <a:ln w="28575" cap="rnd">
              <a:solidFill>
                <a:schemeClr val="accent2"/>
              </a:solidFill>
              <a:round/>
            </a:ln>
            <a:effectLst/>
          </c:spPr>
          <c:marker>
            <c:symbol val="none"/>
          </c:marker>
          <c:cat>
            <c:strRef>
              <c:f>Sheet1!$A$2:$A$5</c:f>
              <c:strCache>
                <c:ptCount val="4"/>
                <c:pt idx="0">
                  <c:v>Age 10</c:v>
                </c:pt>
                <c:pt idx="1">
                  <c:v>Age 13</c:v>
                </c:pt>
                <c:pt idx="2">
                  <c:v>Age 16</c:v>
                </c:pt>
                <c:pt idx="3">
                  <c:v>Age 19</c:v>
                </c:pt>
              </c:strCache>
            </c:strRef>
          </c:cat>
          <c:val>
            <c:numRef>
              <c:f>Sheet1!$C$2:$C$5</c:f>
              <c:numCache>
                <c:formatCode>General</c:formatCode>
                <c:ptCount val="4"/>
                <c:pt idx="0">
                  <c:v>1.39</c:v>
                </c:pt>
                <c:pt idx="1">
                  <c:v>2.5299999999999998</c:v>
                </c:pt>
                <c:pt idx="2">
                  <c:v>3.13</c:v>
                </c:pt>
                <c:pt idx="3">
                  <c:v>2.83</c:v>
                </c:pt>
              </c:numCache>
            </c:numRef>
          </c:val>
          <c:smooth val="0"/>
          <c:extLst>
            <c:ext xmlns:c16="http://schemas.microsoft.com/office/drawing/2014/chart" uri="{C3380CC4-5D6E-409C-BE32-E72D297353CC}">
              <c16:uniqueId val="{00000001-E26F-4FBD-B81D-C8DD3DC26693}"/>
            </c:ext>
          </c:extLst>
        </c:ser>
        <c:ser>
          <c:idx val="2"/>
          <c:order val="2"/>
          <c:tx>
            <c:strRef>
              <c:f>Sheet1!$D$1</c:f>
              <c:strCache>
                <c:ptCount val="1"/>
                <c:pt idx="0">
                  <c:v>Youth currently in Foster Care</c:v>
                </c:pt>
              </c:strCache>
            </c:strRef>
          </c:tx>
          <c:spPr>
            <a:ln w="28575" cap="rnd">
              <a:solidFill>
                <a:schemeClr val="accent6">
                  <a:lumMod val="60000"/>
                  <a:lumOff val="40000"/>
                </a:schemeClr>
              </a:solidFill>
              <a:round/>
            </a:ln>
            <a:effectLst/>
          </c:spPr>
          <c:marker>
            <c:symbol val="none"/>
          </c:marker>
          <c:cat>
            <c:strRef>
              <c:f>Sheet1!$A$2:$A$5</c:f>
              <c:strCache>
                <c:ptCount val="4"/>
                <c:pt idx="0">
                  <c:v>Age 10</c:v>
                </c:pt>
                <c:pt idx="1">
                  <c:v>Age 13</c:v>
                </c:pt>
                <c:pt idx="2">
                  <c:v>Age 16</c:v>
                </c:pt>
                <c:pt idx="3">
                  <c:v>Age 19</c:v>
                </c:pt>
              </c:strCache>
            </c:strRef>
          </c:cat>
          <c:val>
            <c:numRef>
              <c:f>Sheet1!$D$2:$D$5</c:f>
              <c:numCache>
                <c:formatCode>General</c:formatCode>
                <c:ptCount val="4"/>
                <c:pt idx="0">
                  <c:v>1.48</c:v>
                </c:pt>
                <c:pt idx="1">
                  <c:v>2.6199999999999997</c:v>
                </c:pt>
                <c:pt idx="2">
                  <c:v>3.2199999999999998</c:v>
                </c:pt>
                <c:pt idx="3">
                  <c:v>2.92</c:v>
                </c:pt>
              </c:numCache>
            </c:numRef>
          </c:val>
          <c:smooth val="0"/>
          <c:extLst>
            <c:ext xmlns:c16="http://schemas.microsoft.com/office/drawing/2014/chart" uri="{C3380CC4-5D6E-409C-BE32-E72D297353CC}">
              <c16:uniqueId val="{00000002-E26F-4FBD-B81D-C8DD3DC26693}"/>
            </c:ext>
          </c:extLst>
        </c:ser>
        <c:dLbls>
          <c:showLegendKey val="0"/>
          <c:showVal val="0"/>
          <c:showCatName val="0"/>
          <c:showSerName val="0"/>
          <c:showPercent val="0"/>
          <c:showBubbleSize val="0"/>
        </c:dLbls>
        <c:smooth val="0"/>
        <c:axId val="403811240"/>
        <c:axId val="403812024"/>
      </c:lineChart>
      <c:catAx>
        <c:axId val="40381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812024"/>
        <c:crosses val="autoZero"/>
        <c:auto val="1"/>
        <c:lblAlgn val="ctr"/>
        <c:lblOffset val="100"/>
        <c:noMultiLvlLbl val="0"/>
      </c:catAx>
      <c:valAx>
        <c:axId val="403812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Odds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381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Changes in Odds</a:t>
            </a:r>
            <a:r>
              <a:rPr lang="en-US" baseline="0" dirty="0"/>
              <a:t> of Any Past Year Substance Use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Youth never in Foster Care</c:v>
                </c:pt>
              </c:strCache>
            </c:strRef>
          </c:tx>
          <c:spPr>
            <a:ln w="28575" cap="rnd">
              <a:solidFill>
                <a:schemeClr val="accent1"/>
              </a:solidFill>
              <a:round/>
            </a:ln>
            <a:effectLst/>
          </c:spPr>
          <c:marker>
            <c:symbol val="none"/>
          </c:marker>
          <c:cat>
            <c:strRef>
              <c:f>Sheet1!$A$2:$A$5</c:f>
              <c:strCache>
                <c:ptCount val="4"/>
                <c:pt idx="0">
                  <c:v>Age 10</c:v>
                </c:pt>
                <c:pt idx="1">
                  <c:v>Age 13</c:v>
                </c:pt>
                <c:pt idx="2">
                  <c:v>Age 16</c:v>
                </c:pt>
                <c:pt idx="3">
                  <c:v>Age 19</c:v>
                </c:pt>
              </c:strCache>
            </c:strRef>
          </c:cat>
          <c:val>
            <c:numRef>
              <c:f>Sheet1!$B$2:$B$5</c:f>
              <c:numCache>
                <c:formatCode>General</c:formatCode>
                <c:ptCount val="4"/>
                <c:pt idx="0">
                  <c:v>1</c:v>
                </c:pt>
                <c:pt idx="1">
                  <c:v>2.14</c:v>
                </c:pt>
                <c:pt idx="2">
                  <c:v>2.74</c:v>
                </c:pt>
                <c:pt idx="3">
                  <c:v>2.4400000000000004</c:v>
                </c:pt>
              </c:numCache>
            </c:numRef>
          </c:val>
          <c:smooth val="0"/>
          <c:extLst>
            <c:ext xmlns:c16="http://schemas.microsoft.com/office/drawing/2014/chart" uri="{C3380CC4-5D6E-409C-BE32-E72D297353CC}">
              <c16:uniqueId val="{00000000-03AC-44C1-996B-D14B8055B0F8}"/>
            </c:ext>
          </c:extLst>
        </c:ser>
        <c:ser>
          <c:idx val="1"/>
          <c:order val="1"/>
          <c:tx>
            <c:strRef>
              <c:f>Sheet1!$C$1</c:f>
              <c:strCache>
                <c:ptCount val="1"/>
                <c:pt idx="0">
                  <c:v>Youth ever in Foster Care</c:v>
                </c:pt>
              </c:strCache>
            </c:strRef>
          </c:tx>
          <c:spPr>
            <a:ln w="28575" cap="rnd">
              <a:solidFill>
                <a:schemeClr val="accent2"/>
              </a:solidFill>
              <a:round/>
            </a:ln>
            <a:effectLst/>
          </c:spPr>
          <c:marker>
            <c:symbol val="none"/>
          </c:marker>
          <c:cat>
            <c:strRef>
              <c:f>Sheet1!$A$2:$A$5</c:f>
              <c:strCache>
                <c:ptCount val="4"/>
                <c:pt idx="0">
                  <c:v>Age 10</c:v>
                </c:pt>
                <c:pt idx="1">
                  <c:v>Age 13</c:v>
                </c:pt>
                <c:pt idx="2">
                  <c:v>Age 16</c:v>
                </c:pt>
                <c:pt idx="3">
                  <c:v>Age 19</c:v>
                </c:pt>
              </c:strCache>
            </c:strRef>
          </c:cat>
          <c:val>
            <c:numRef>
              <c:f>Sheet1!$C$2:$C$5</c:f>
              <c:numCache>
                <c:formatCode>General</c:formatCode>
                <c:ptCount val="4"/>
                <c:pt idx="0">
                  <c:v>1.39</c:v>
                </c:pt>
                <c:pt idx="1">
                  <c:v>2.5299999999999998</c:v>
                </c:pt>
                <c:pt idx="2">
                  <c:v>3.13</c:v>
                </c:pt>
                <c:pt idx="3">
                  <c:v>2.83</c:v>
                </c:pt>
              </c:numCache>
            </c:numRef>
          </c:val>
          <c:smooth val="0"/>
          <c:extLst>
            <c:ext xmlns:c16="http://schemas.microsoft.com/office/drawing/2014/chart" uri="{C3380CC4-5D6E-409C-BE32-E72D297353CC}">
              <c16:uniqueId val="{00000001-03AC-44C1-996B-D14B8055B0F8}"/>
            </c:ext>
          </c:extLst>
        </c:ser>
        <c:ser>
          <c:idx val="2"/>
          <c:order val="2"/>
          <c:tx>
            <c:strRef>
              <c:f>Sheet1!$D$1</c:f>
              <c:strCache>
                <c:ptCount val="1"/>
                <c:pt idx="0">
                  <c:v>Youth currently in Foster Care</c:v>
                </c:pt>
              </c:strCache>
            </c:strRef>
          </c:tx>
          <c:spPr>
            <a:ln w="28575" cap="rnd">
              <a:solidFill>
                <a:schemeClr val="accent6">
                  <a:lumMod val="60000"/>
                  <a:lumOff val="40000"/>
                </a:schemeClr>
              </a:solidFill>
              <a:round/>
            </a:ln>
            <a:effectLst/>
          </c:spPr>
          <c:marker>
            <c:symbol val="none"/>
          </c:marker>
          <c:cat>
            <c:strRef>
              <c:f>Sheet1!$A$2:$A$5</c:f>
              <c:strCache>
                <c:ptCount val="4"/>
                <c:pt idx="0">
                  <c:v>Age 10</c:v>
                </c:pt>
                <c:pt idx="1">
                  <c:v>Age 13</c:v>
                </c:pt>
                <c:pt idx="2">
                  <c:v>Age 16</c:v>
                </c:pt>
                <c:pt idx="3">
                  <c:v>Age 19</c:v>
                </c:pt>
              </c:strCache>
            </c:strRef>
          </c:cat>
          <c:val>
            <c:numRef>
              <c:f>Sheet1!$D$2:$D$5</c:f>
              <c:numCache>
                <c:formatCode>General</c:formatCode>
                <c:ptCount val="4"/>
                <c:pt idx="0">
                  <c:v>1.48</c:v>
                </c:pt>
                <c:pt idx="1">
                  <c:v>2.6199999999999997</c:v>
                </c:pt>
                <c:pt idx="2">
                  <c:v>3.2199999999999998</c:v>
                </c:pt>
                <c:pt idx="3">
                  <c:v>2.92</c:v>
                </c:pt>
              </c:numCache>
            </c:numRef>
          </c:val>
          <c:smooth val="0"/>
          <c:extLst>
            <c:ext xmlns:c16="http://schemas.microsoft.com/office/drawing/2014/chart" uri="{C3380CC4-5D6E-409C-BE32-E72D297353CC}">
              <c16:uniqueId val="{00000002-03AC-44C1-996B-D14B8055B0F8}"/>
            </c:ext>
          </c:extLst>
        </c:ser>
        <c:dLbls>
          <c:showLegendKey val="0"/>
          <c:showVal val="0"/>
          <c:showCatName val="0"/>
          <c:showSerName val="0"/>
          <c:showPercent val="0"/>
          <c:showBubbleSize val="0"/>
        </c:dLbls>
        <c:smooth val="0"/>
        <c:axId val="480209240"/>
        <c:axId val="480204144"/>
      </c:lineChart>
      <c:catAx>
        <c:axId val="48020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204144"/>
        <c:crosses val="autoZero"/>
        <c:auto val="1"/>
        <c:lblAlgn val="ctr"/>
        <c:lblOffset val="100"/>
        <c:noMultiLvlLbl val="0"/>
      </c:catAx>
      <c:valAx>
        <c:axId val="480204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Odds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209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Changes in Odds</a:t>
            </a:r>
            <a:r>
              <a:rPr lang="en-US" baseline="0" dirty="0"/>
              <a:t> of Past Year Marijuana Use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Youth never in Foster Care</c:v>
                </c:pt>
              </c:strCache>
            </c:strRef>
          </c:tx>
          <c:spPr>
            <a:ln w="28575" cap="rnd">
              <a:solidFill>
                <a:schemeClr val="accent1"/>
              </a:solidFill>
              <a:round/>
            </a:ln>
            <a:effectLst/>
          </c:spPr>
          <c:marker>
            <c:symbol val="none"/>
          </c:marker>
          <c:cat>
            <c:strRef>
              <c:f>Sheet1!$A$2:$A$5</c:f>
              <c:strCache>
                <c:ptCount val="4"/>
                <c:pt idx="0">
                  <c:v>Age 10</c:v>
                </c:pt>
                <c:pt idx="1">
                  <c:v>Age 13</c:v>
                </c:pt>
                <c:pt idx="2">
                  <c:v>Age 16</c:v>
                </c:pt>
                <c:pt idx="3">
                  <c:v>Age 19</c:v>
                </c:pt>
              </c:strCache>
            </c:strRef>
          </c:cat>
          <c:val>
            <c:numRef>
              <c:f>Sheet1!$B$2:$B$5</c:f>
              <c:numCache>
                <c:formatCode>General</c:formatCode>
                <c:ptCount val="4"/>
                <c:pt idx="0">
                  <c:v>1</c:v>
                </c:pt>
                <c:pt idx="1">
                  <c:v>2.59</c:v>
                </c:pt>
                <c:pt idx="2">
                  <c:v>2.83</c:v>
                </c:pt>
                <c:pt idx="3">
                  <c:v>2.4699999999999998</c:v>
                </c:pt>
              </c:numCache>
            </c:numRef>
          </c:val>
          <c:smooth val="0"/>
          <c:extLst>
            <c:ext xmlns:c16="http://schemas.microsoft.com/office/drawing/2014/chart" uri="{C3380CC4-5D6E-409C-BE32-E72D297353CC}">
              <c16:uniqueId val="{00000000-CFC3-49E5-B701-69F9037FA78A}"/>
            </c:ext>
          </c:extLst>
        </c:ser>
        <c:ser>
          <c:idx val="1"/>
          <c:order val="1"/>
          <c:tx>
            <c:strRef>
              <c:f>Sheet1!$C$1</c:f>
              <c:strCache>
                <c:ptCount val="1"/>
                <c:pt idx="0">
                  <c:v>Youth ever in Foster Care</c:v>
                </c:pt>
              </c:strCache>
            </c:strRef>
          </c:tx>
          <c:spPr>
            <a:ln w="28575" cap="rnd">
              <a:solidFill>
                <a:schemeClr val="accent2"/>
              </a:solidFill>
              <a:round/>
            </a:ln>
            <a:effectLst/>
          </c:spPr>
          <c:marker>
            <c:symbol val="none"/>
          </c:marker>
          <c:cat>
            <c:strRef>
              <c:f>Sheet1!$A$2:$A$5</c:f>
              <c:strCache>
                <c:ptCount val="4"/>
                <c:pt idx="0">
                  <c:v>Age 10</c:v>
                </c:pt>
                <c:pt idx="1">
                  <c:v>Age 13</c:v>
                </c:pt>
                <c:pt idx="2">
                  <c:v>Age 16</c:v>
                </c:pt>
                <c:pt idx="3">
                  <c:v>Age 19</c:v>
                </c:pt>
              </c:strCache>
            </c:strRef>
          </c:cat>
          <c:val>
            <c:numRef>
              <c:f>Sheet1!$C$2:$C$5</c:f>
              <c:numCache>
                <c:formatCode>General</c:formatCode>
                <c:ptCount val="4"/>
                <c:pt idx="0">
                  <c:v>1.38</c:v>
                </c:pt>
                <c:pt idx="1">
                  <c:v>2.9699999999999998</c:v>
                </c:pt>
                <c:pt idx="2">
                  <c:v>3.21</c:v>
                </c:pt>
                <c:pt idx="3">
                  <c:v>2.8499999999999996</c:v>
                </c:pt>
              </c:numCache>
            </c:numRef>
          </c:val>
          <c:smooth val="0"/>
          <c:extLst>
            <c:ext xmlns:c16="http://schemas.microsoft.com/office/drawing/2014/chart" uri="{C3380CC4-5D6E-409C-BE32-E72D297353CC}">
              <c16:uniqueId val="{00000001-CFC3-49E5-B701-69F9037FA78A}"/>
            </c:ext>
          </c:extLst>
        </c:ser>
        <c:ser>
          <c:idx val="2"/>
          <c:order val="2"/>
          <c:tx>
            <c:strRef>
              <c:f>Sheet1!$D$1</c:f>
              <c:strCache>
                <c:ptCount val="1"/>
                <c:pt idx="0">
                  <c:v>Youth currently in Foster Care</c:v>
                </c:pt>
              </c:strCache>
            </c:strRef>
          </c:tx>
          <c:spPr>
            <a:ln w="28575" cap="rnd">
              <a:solidFill>
                <a:schemeClr val="accent6">
                  <a:lumMod val="60000"/>
                  <a:lumOff val="40000"/>
                </a:schemeClr>
              </a:solidFill>
              <a:round/>
            </a:ln>
            <a:effectLst/>
          </c:spPr>
          <c:marker>
            <c:symbol val="none"/>
          </c:marker>
          <c:cat>
            <c:strRef>
              <c:f>Sheet1!$A$2:$A$5</c:f>
              <c:strCache>
                <c:ptCount val="4"/>
                <c:pt idx="0">
                  <c:v>Age 10</c:v>
                </c:pt>
                <c:pt idx="1">
                  <c:v>Age 13</c:v>
                </c:pt>
                <c:pt idx="2">
                  <c:v>Age 16</c:v>
                </c:pt>
                <c:pt idx="3">
                  <c:v>Age 19</c:v>
                </c:pt>
              </c:strCache>
            </c:strRef>
          </c:cat>
          <c:val>
            <c:numRef>
              <c:f>Sheet1!$D$2:$D$5</c:f>
              <c:numCache>
                <c:formatCode>General</c:formatCode>
                <c:ptCount val="4"/>
                <c:pt idx="0">
                  <c:v>2.61</c:v>
                </c:pt>
                <c:pt idx="1">
                  <c:v>4.2</c:v>
                </c:pt>
                <c:pt idx="2">
                  <c:v>4.4400000000000004</c:v>
                </c:pt>
                <c:pt idx="3">
                  <c:v>4.08</c:v>
                </c:pt>
              </c:numCache>
            </c:numRef>
          </c:val>
          <c:smooth val="0"/>
          <c:extLst>
            <c:ext xmlns:c16="http://schemas.microsoft.com/office/drawing/2014/chart" uri="{C3380CC4-5D6E-409C-BE32-E72D297353CC}">
              <c16:uniqueId val="{00000002-CFC3-49E5-B701-69F9037FA78A}"/>
            </c:ext>
          </c:extLst>
        </c:ser>
        <c:dLbls>
          <c:showLegendKey val="0"/>
          <c:showVal val="0"/>
          <c:showCatName val="0"/>
          <c:showSerName val="0"/>
          <c:showPercent val="0"/>
          <c:showBubbleSize val="0"/>
        </c:dLbls>
        <c:smooth val="0"/>
        <c:axId val="480206104"/>
        <c:axId val="480208848"/>
      </c:lineChart>
      <c:catAx>
        <c:axId val="48020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208848"/>
        <c:crosses val="autoZero"/>
        <c:auto val="1"/>
        <c:lblAlgn val="ctr"/>
        <c:lblOffset val="100"/>
        <c:noMultiLvlLbl val="0"/>
      </c:catAx>
      <c:valAx>
        <c:axId val="480208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Odds Ratio</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206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99D867-606B-4527-95EB-8F985F0C1E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A2E99999-D6D7-424F-A6F8-A709C796687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Verdana" pitchFamily="-107" charset="0"/>
                <a:ea typeface="+mn-ea"/>
                <a:cs typeface="+mn-cs"/>
              </a:defRPr>
            </a:lvl1pPr>
          </a:lstStyle>
          <a:p>
            <a:pPr>
              <a:defRPr/>
            </a:pPr>
            <a:endParaRPr lang="en-US" dirty="0"/>
          </a:p>
        </p:txBody>
      </p:sp>
      <p:sp>
        <p:nvSpPr>
          <p:cNvPr id="8196" name="Rectangle 4">
            <a:extLst>
              <a:ext uri="{FF2B5EF4-FFF2-40B4-BE49-F238E27FC236}">
                <a16:creationId xmlns:a16="http://schemas.microsoft.com/office/drawing/2014/main" id="{293100A1-EFE2-4241-9A54-83204113E92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02B6A95-6E5E-489C-8805-1FD888985E0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AFBB12C-935E-40AB-9052-B4EF15E4B36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Verdana" pitchFamily="-107" charset="0"/>
                <a:ea typeface="+mn-ea"/>
                <a:cs typeface="+mn-cs"/>
              </a:defRPr>
            </a:lvl1pPr>
          </a:lstStyle>
          <a:p>
            <a:pPr>
              <a:defRPr/>
            </a:pPr>
            <a:endParaRPr lang="en-US" dirty="0"/>
          </a:p>
        </p:txBody>
      </p:sp>
      <p:sp>
        <p:nvSpPr>
          <p:cNvPr id="4103" name="Rectangle 7">
            <a:extLst>
              <a:ext uri="{FF2B5EF4-FFF2-40B4-BE49-F238E27FC236}">
                <a16:creationId xmlns:a16="http://schemas.microsoft.com/office/drawing/2014/main" id="{C0CE8E41-3D92-4F02-94CA-4B2F49A21A8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154DBC6-0302-4196-8623-95E42A19A227}" type="slidenum">
              <a:rPr lang="en-US" altLang="en-US"/>
              <a:pPr>
                <a:defRPr/>
              </a:pPr>
              <a:t>‹#›</a:t>
            </a:fld>
            <a:endParaRPr lang="en-US" altLang="en-US" dirty="0"/>
          </a:p>
        </p:txBody>
      </p:sp>
    </p:spTree>
    <p:extLst>
      <p:ext uri="{BB962C8B-B14F-4D97-AF65-F5344CB8AC3E}">
        <p14:creationId xmlns:p14="http://schemas.microsoft.com/office/powerpoint/2010/main" val="1479073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107"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9411CC1-2BDC-4878-B6AB-73480C1BE88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3FBB2552-F1AF-4EE4-8A79-90DC60D4C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1268" name="Slide Number Placeholder 3">
            <a:extLst>
              <a:ext uri="{FF2B5EF4-FFF2-40B4-BE49-F238E27FC236}">
                <a16:creationId xmlns:a16="http://schemas.microsoft.com/office/drawing/2014/main" id="{5A8931CE-6A68-43BB-967A-A6FD1CE74B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BC9C47-3F16-45DA-8EF7-B9C915CC0239}" type="slidenum">
              <a:rPr lang="en-US" altLang="en-US" smtClean="0">
                <a:solidFill>
                  <a:srgbClr val="000000"/>
                </a:solidFill>
                <a:latin typeface="Century Gothic" panose="020B0502020202020204" pitchFamily="34" charset="0"/>
                <a:cs typeface="Arial" panose="020B0604020202020204" pitchFamily="34" charset="0"/>
              </a:rPr>
              <a:pPr/>
              <a:t>2</a:t>
            </a:fld>
            <a:endParaRPr lang="en-US" altLang="en-US"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9210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SBIRT is an evidence-based practice used to identify, reduce, and prevent risky, excessive, unhealthy and harmful use of alcohol, tobacco and other substances. The Substance Abuse and Mental Health Services Administration (SAMHSA) defines SBIRT as “a comprehensive, integrated, public health approach to the delivery of early intervention and treatment services for persons with substance use disorders, as well as those who are at risk of developing these disorders.”</a:t>
            </a:r>
            <a:r>
              <a:rPr lang="en-US" sz="1200" u="none" strike="noStrike" kern="1200" baseline="30000" dirty="0">
                <a:solidFill>
                  <a:schemeClr val="tx1"/>
                </a:solidFill>
                <a:effectLst/>
                <a:latin typeface="+mn-lt"/>
                <a:ea typeface="+mn-ea"/>
                <a:cs typeface="+mn-cs"/>
                <a:hlinkClick r:id="rId3" action="ppaction://hlinkfile" tooltip="Substance Abuse and Mental Health Services Administration, 2015 #46"/>
              </a:rPr>
              <a:t>1</a:t>
            </a:r>
            <a:r>
              <a:rPr lang="en-US" sz="1200" kern="1200" dirty="0">
                <a:solidFill>
                  <a:schemeClr val="tx1"/>
                </a:solidFill>
                <a:effectLst/>
                <a:latin typeface="+mn-lt"/>
                <a:ea typeface="+mn-ea"/>
                <a:cs typeface="+mn-cs"/>
              </a:rPr>
              <a:t> Through this practice, practitioners work to identify substance use that increases the risk of physical and emotional health problems, disease, and injury as well as school, work, family and social problems, and help to reduce its impact. SBIRT practice involves quickly screening people and using this information to assess degree of risk, conducting a brief intervention designed to help motivate them to change their behavior, typically organized around Motivational Interviewing (MI), and referring them to treatment or other services, if necessary.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SBIRT is an effective and efficient set of services, which can be integrated into a range of health care and related settings beyond substance use specific </a:t>
            </a:r>
            <a:r>
              <a:rPr lang="en-US" sz="1200" u="sng" kern="1200" dirty="0">
                <a:solidFill>
                  <a:schemeClr val="tx1"/>
                </a:solidFill>
                <a:effectLst/>
                <a:latin typeface="+mn-lt"/>
                <a:ea typeface="+mn-ea"/>
                <a:cs typeface="+mn-cs"/>
              </a:rPr>
              <a:t>services</a:t>
            </a:r>
            <a:r>
              <a:rPr lang="en-US" sz="1200" kern="1200" dirty="0">
                <a:solidFill>
                  <a:schemeClr val="tx1"/>
                </a:solidFill>
                <a:effectLst/>
                <a:latin typeface="+mn-lt"/>
                <a:ea typeface="+mn-ea"/>
                <a:cs typeface="+mn-cs"/>
              </a:rPr>
              <a:t> . Though individuals may not self-identify or are not seeking treatment for substances specifically, alcohol and other drugs may still play a role in other issues and should be addressed.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SBIRT is used in integrated primary and behavioral health care settings (e.g., patient-centered medical homes); outpatient primary care clinics; hospital emergency departments, trauma centers, and inpatient psychiatric units; federally qualified health centers; community mental health centers; criminal and juvenile justice settings; college/university counseling and health centers; school-based health clinics; dental clinics; HIV clinics; homeless shelters; peer and recovery support programs; faith-based settings; military healthcare and the Veterans Administration; addiction and mental health counseling; employee assistance programs; and other settings. </a:t>
            </a:r>
          </a:p>
          <a:p>
            <a:endParaRPr lang="en-US" dirty="0"/>
          </a:p>
        </p:txBody>
      </p:sp>
      <p:sp>
        <p:nvSpPr>
          <p:cNvPr id="4" name="Slide Number Placeholder 3"/>
          <p:cNvSpPr>
            <a:spLocks noGrp="1"/>
          </p:cNvSpPr>
          <p:nvPr>
            <p:ph type="sldNum" sz="quarter" idx="5"/>
          </p:nvPr>
        </p:nvSpPr>
        <p:spPr/>
        <p:txBody>
          <a:bodyPr/>
          <a:lstStyle/>
          <a:p>
            <a:fld id="{1FE5784A-9C37-43E0-B5E1-9CE342E41E42}" type="slidenum">
              <a:rPr lang="en-US" smtClean="0"/>
              <a:t>12</a:t>
            </a:fld>
            <a:endParaRPr lang="en-US" dirty="0"/>
          </a:p>
        </p:txBody>
      </p:sp>
    </p:spTree>
    <p:extLst>
      <p:ext uri="{BB962C8B-B14F-4D97-AF65-F5344CB8AC3E}">
        <p14:creationId xmlns:p14="http://schemas.microsoft.com/office/powerpoint/2010/main" val="418684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Here are some of the most common screening tools that are free to use and can be administered in multiple formats. </a:t>
            </a:r>
            <a:endParaRPr lang="en-US" altLang="en-US" dirty="0"/>
          </a:p>
          <a:p>
            <a:endParaRPr lang="en-US" altLang="en-US" dirty="0"/>
          </a:p>
          <a:p>
            <a:r>
              <a:rPr lang="en-US" altLang="en-US" dirty="0"/>
              <a:t>With self-administered screening, it is important to inform the adolescent and parent/caregiver (if present) that the adolescent should complete the form on their own. The clinician would then review and verify self-administered responses during the visit. </a:t>
            </a:r>
          </a:p>
          <a:p>
            <a:endParaRPr lang="en-US" altLang="en-US" dirty="0"/>
          </a:p>
          <a:p>
            <a:r>
              <a:rPr lang="en-US" altLang="en-US" dirty="0"/>
              <a:t>Adolescents may feel more comfortable and provide more accurate responses using self-administered brief screening due to the sensitive nature of the topic. </a:t>
            </a:r>
          </a:p>
          <a:p>
            <a:endParaRPr lang="en-US" altLang="en-US" dirty="0"/>
          </a:p>
          <a:p>
            <a:r>
              <a:rPr lang="en-US" altLang="en-US" dirty="0"/>
              <a:t>Electronic screening may be especially ideal because of the sense of privacy it confers, the widespread use of digital communication, and the tendency of adolescents to self-disclose quite freely via digital communication. </a:t>
            </a:r>
          </a:p>
          <a:p>
            <a:endParaRPr lang="en-US" altLang="en-US" dirty="0"/>
          </a:p>
          <a:p>
            <a:r>
              <a:rPr lang="en-US" altLang="en-US" dirty="0"/>
              <a:t>When an adolescent is responding to screening questions in a language other than English, self-administered screening may also be more feasible and efficient. However, when there is concern about reading comprehension or literacy, staff or clinicians must be more involved to assist the adolescent and may need to administer the screening verbally.</a:t>
            </a:r>
          </a:p>
          <a:p>
            <a:endParaRPr lang="en-US" dirty="0"/>
          </a:p>
        </p:txBody>
      </p:sp>
      <p:sp>
        <p:nvSpPr>
          <p:cNvPr id="4" name="Slide Number Placeholder 3"/>
          <p:cNvSpPr>
            <a:spLocks noGrp="1"/>
          </p:cNvSpPr>
          <p:nvPr>
            <p:ph type="sldNum" sz="quarter" idx="5"/>
          </p:nvPr>
        </p:nvSpPr>
        <p:spPr/>
        <p:txBody>
          <a:bodyPr/>
          <a:lstStyle/>
          <a:p>
            <a:fld id="{1FE5784A-9C37-43E0-B5E1-9CE342E41E42}" type="slidenum">
              <a:rPr lang="en-US" smtClean="0"/>
              <a:t>13</a:t>
            </a:fld>
            <a:endParaRPr lang="en-US" dirty="0"/>
          </a:p>
        </p:txBody>
      </p:sp>
    </p:spTree>
    <p:extLst>
      <p:ext uri="{BB962C8B-B14F-4D97-AF65-F5344CB8AC3E}">
        <p14:creationId xmlns:p14="http://schemas.microsoft.com/office/powerpoint/2010/main" val="344202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CRAFFT family of tools have been extensively validated and are the most popular substance use screening tools for adolescents age 12-21.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 is designed to ask age-appropriate questions about problems related to alcohol, drug, and nicotine use.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also screens for lifetime substance use disorder.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brief so that it can be easily integrated into routine care. </a:t>
            </a:r>
          </a:p>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14</a:t>
            </a:fld>
            <a:endParaRPr lang="en-US" altLang="en-US" dirty="0"/>
          </a:p>
        </p:txBody>
      </p:sp>
    </p:spTree>
    <p:extLst>
      <p:ext uri="{BB962C8B-B14F-4D97-AF65-F5344CB8AC3E}">
        <p14:creationId xmlns:p14="http://schemas.microsoft.com/office/powerpoint/2010/main" val="422758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2018- https://crafft.org/wp-content/uploads/2018/08/FINAL-CRAFFT-2.1_provider_manual_with-CRAFFTN_2018-04-23.pdf</a:t>
            </a:r>
          </a:p>
          <a:p>
            <a:endParaRPr lang="en-US" altLang="en-US" dirty="0"/>
          </a:p>
          <a:p>
            <a:pPr algn="l">
              <a:buFont typeface="Arial" panose="020B0604020202020204" pitchFamily="34" charset="0"/>
              <a:buChar char="•"/>
            </a:pPr>
            <a:r>
              <a:rPr lang="en-US" sz="1200" b="1" i="0" dirty="0">
                <a:solidFill>
                  <a:srgbClr val="242424"/>
                </a:solidFill>
                <a:effectLst/>
                <a:latin typeface="Segoe UI" panose="020B0502040204020203" pitchFamily="34" charset="0"/>
              </a:rPr>
              <a:t>Low Risk :</a:t>
            </a:r>
            <a:r>
              <a:rPr lang="en-US" sz="1200" b="0" i="0" dirty="0">
                <a:solidFill>
                  <a:srgbClr val="242424"/>
                </a:solidFill>
                <a:effectLst/>
                <a:latin typeface="Segoe UI" panose="020B0502040204020203" pitchFamily="34" charset="0"/>
              </a:rPr>
              <a:t> Adolescents who report no use of tobacco, alcohol, or other substances in the past 12 months and report that they have not ridden in a car with a driver who has been using any substances.</a:t>
            </a:r>
            <a:endParaRPr lang="en-US" b="0" i="0" dirty="0">
              <a:solidFill>
                <a:srgbClr val="242424"/>
              </a:solidFill>
              <a:effectLst/>
              <a:latin typeface="Segoe UI" panose="020B0502040204020203" pitchFamily="34" charset="0"/>
            </a:endParaRPr>
          </a:p>
          <a:p>
            <a:pPr algn="l">
              <a:buFont typeface="Arial" panose="020B0604020202020204" pitchFamily="34" charset="0"/>
              <a:buChar char="•"/>
            </a:pPr>
            <a:r>
              <a:rPr lang="en-US" sz="1200" b="1" i="0" dirty="0">
                <a:solidFill>
                  <a:srgbClr val="242424"/>
                </a:solidFill>
                <a:effectLst/>
                <a:latin typeface="Segoe UI" panose="020B0502040204020203" pitchFamily="34" charset="0"/>
              </a:rPr>
              <a:t>Medium Risk:</a:t>
            </a:r>
            <a:r>
              <a:rPr lang="en-US" sz="1200" b="0" i="0" dirty="0">
                <a:solidFill>
                  <a:srgbClr val="242424"/>
                </a:solidFill>
                <a:effectLst/>
                <a:latin typeface="Segoe UI" panose="020B0502040204020203" pitchFamily="34" charset="0"/>
              </a:rPr>
              <a:t> Adolescents who report no use in past 12 months AND report only that they have ridden in a car with a driver who has been using any substances (i.e., the CAR question) OR they report they have used in the past 12 months and CRAFFT score &lt; 2.</a:t>
            </a:r>
            <a:endParaRPr lang="en-US" b="0" i="0" dirty="0">
              <a:solidFill>
                <a:srgbClr val="242424"/>
              </a:solidFill>
              <a:effectLst/>
              <a:latin typeface="Segoe UI" panose="020B0502040204020203" pitchFamily="34" charset="0"/>
            </a:endParaRPr>
          </a:p>
          <a:p>
            <a:pPr algn="l">
              <a:buFont typeface="Arial" panose="020B0604020202020204" pitchFamily="34" charset="0"/>
              <a:buChar char="•"/>
            </a:pPr>
            <a:r>
              <a:rPr lang="en-US" sz="1200" b="1" i="0" dirty="0">
                <a:solidFill>
                  <a:srgbClr val="242424"/>
                </a:solidFill>
                <a:effectLst/>
                <a:latin typeface="Segoe UI" panose="020B0502040204020203" pitchFamily="34" charset="0"/>
              </a:rPr>
              <a:t>High Risk:</a:t>
            </a:r>
            <a:r>
              <a:rPr lang="en-US" sz="1200" b="0" i="0" dirty="0">
                <a:solidFill>
                  <a:srgbClr val="242424"/>
                </a:solidFill>
                <a:effectLst/>
                <a:latin typeface="Segoe UI" panose="020B0502040204020203" pitchFamily="34" charset="0"/>
              </a:rPr>
              <a:t> Adolescents who report use of substances in the past 12 month and CRAFFT score ≥2.</a:t>
            </a:r>
            <a:endParaRPr lang="en-US" b="0" i="0" dirty="0">
              <a:solidFill>
                <a:srgbClr val="24242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54DBC6-0302-4196-8623-95E42A19A227}" type="slidenum">
              <a:rPr lang="en-US" altLang="en-US" smtClean="0"/>
              <a:pPr>
                <a:defRPr/>
              </a:pPr>
              <a:t>15</a:t>
            </a:fld>
            <a:endParaRPr lang="en-US" altLang="en-US" dirty="0"/>
          </a:p>
        </p:txBody>
      </p:sp>
    </p:spTree>
    <p:extLst>
      <p:ext uri="{BB962C8B-B14F-4D97-AF65-F5344CB8AC3E}">
        <p14:creationId xmlns:p14="http://schemas.microsoft.com/office/powerpoint/2010/main" val="159731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sz="1200" b="0" i="0" u="none" strike="noStrike" baseline="0" dirty="0">
                <a:latin typeface="CIDFont+F4"/>
              </a:rPr>
              <a:t>This diagram provides a high-level overview of the response workflow based on the screening results. A full version of this workflow diagram is available on the CHECK Foster Project webpage: https://www.sbirteducation.com/CHECKfostercare</a:t>
            </a:r>
          </a:p>
          <a:p>
            <a:pPr algn="l"/>
            <a:endParaRPr lang="en-US" sz="1200" b="0" i="0" u="none" strike="noStrike" baseline="0" dirty="0">
              <a:latin typeface="CIDFont+F4"/>
            </a:endParaRPr>
          </a:p>
          <a:p>
            <a:pPr algn="l"/>
            <a:r>
              <a:rPr lang="en-US" sz="1200" b="0" i="0" u="none" strike="noStrike" baseline="0" dirty="0">
                <a:latin typeface="CIDFont+F4"/>
              </a:rPr>
              <a:t>Here is a direct link to the workflow diagram: https://uploads.documents.cimpress.io/v1/uploads/eb15636e-5740-4597-9219-649389cf444e~110/original?tenant=vbu-digital</a:t>
            </a:r>
            <a:endParaRPr lang="en-US" dirty="0"/>
          </a:p>
        </p:txBody>
      </p:sp>
      <p:sp>
        <p:nvSpPr>
          <p:cNvPr id="4" name="Slide Number Placeholder 3"/>
          <p:cNvSpPr>
            <a:spLocks noGrp="1"/>
          </p:cNvSpPr>
          <p:nvPr>
            <p:ph type="sldNum" sz="quarter" idx="5"/>
          </p:nvPr>
        </p:nvSpPr>
        <p:spPr/>
        <p:txBody>
          <a:bodyPr/>
          <a:lstStyle/>
          <a:p>
            <a:fld id="{D8D21A14-0A4E-45A4-8B8D-1D2D22959DFB}" type="slidenum">
              <a:rPr lang="en-US" smtClean="0"/>
              <a:t>16</a:t>
            </a:fld>
            <a:endParaRPr lang="en-US" dirty="0"/>
          </a:p>
        </p:txBody>
      </p:sp>
    </p:spTree>
    <p:extLst>
      <p:ext uri="{BB962C8B-B14F-4D97-AF65-F5344CB8AC3E}">
        <p14:creationId xmlns:p14="http://schemas.microsoft.com/office/powerpoint/2010/main" val="76644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Brief Intervention is defined as</a:t>
            </a:r>
            <a:r>
              <a:rPr lang="en-US" dirty="0"/>
              <a:t>: a behavioral change strategy that is short in duration and that is aimed at helping a person reduce or stop a problematic behavior.</a:t>
            </a:r>
          </a:p>
          <a:p>
            <a:endParaRPr lang="en-US" dirty="0"/>
          </a:p>
          <a:p>
            <a:pPr marL="0" indent="0">
              <a:buFont typeface="Arial" panose="020B0604020202020204" pitchFamily="34" charset="0"/>
              <a:buNone/>
            </a:pPr>
            <a:r>
              <a:rPr lang="en-US" b="1" dirty="0"/>
              <a:t>Motivational Interviewing</a:t>
            </a:r>
            <a:r>
              <a:rPr lang="en-US" b="1" baseline="0" dirty="0"/>
              <a:t> is defined as: </a:t>
            </a:r>
            <a:r>
              <a:rPr lang="en-US" baseline="0" dirty="0"/>
              <a:t>a communication method that is focused on the adolescent or young adult’s concerns and perspectives and works to enhance their internal desire, willingness and ability to change by exploring and resolving co-existing and opposing feelings about changing.</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F</a:t>
            </a:r>
            <a:r>
              <a:rPr lang="en-US" sz="1200" dirty="0"/>
              <a:t>or </a:t>
            </a:r>
            <a:r>
              <a:rPr lang="en-US" sz="1200" baseline="0" dirty="0"/>
              <a:t>those of you who are familiar, you’ll see that the elements of MI are infused in the Brief Negotiated Interview Model (BNI) of Brief Intervention which we will discuss next.  </a:t>
            </a:r>
            <a:r>
              <a:rPr lang="en-US" sz="1200" dirty="0"/>
              <a:t>It can take as little as 1 minute for someone at no or low risk; range from 5-30 minutes for those at moderate or high risk; or stretch to one or several full-length sessions for those at high-risk</a:t>
            </a:r>
            <a:r>
              <a:rPr lang="en-US" sz="1200" dirty="0">
                <a:solidFill>
                  <a:srgbClr val="FF0000"/>
                </a:solidFill>
              </a:rPr>
              <a:t>. </a:t>
            </a:r>
            <a:r>
              <a:rPr lang="en-US" sz="1200" dirty="0"/>
              <a:t>Usually, brief interventions (BIs) immediately follow screening. Multiple BIs may be more</a:t>
            </a:r>
            <a:r>
              <a:rPr lang="en-US" sz="1200" baseline="0" dirty="0"/>
              <a:t> effective than a single BI</a:t>
            </a:r>
            <a:r>
              <a:rPr lang="en-US"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The BNI model has a specific algorithm that is followed. </a:t>
            </a:r>
          </a:p>
          <a:p>
            <a:endParaRPr lang="en-US" dirty="0"/>
          </a:p>
        </p:txBody>
      </p:sp>
      <p:sp>
        <p:nvSpPr>
          <p:cNvPr id="4" name="Slide Number Placeholder 3"/>
          <p:cNvSpPr>
            <a:spLocks noGrp="1"/>
          </p:cNvSpPr>
          <p:nvPr>
            <p:ph type="sldNum" sz="quarter" idx="5"/>
          </p:nvPr>
        </p:nvSpPr>
        <p:spPr/>
        <p:txBody>
          <a:bodyPr/>
          <a:lstStyle/>
          <a:p>
            <a:fld id="{1FE5784A-9C37-43E0-B5E1-9CE342E41E42}" type="slidenum">
              <a:rPr lang="en-US" smtClean="0"/>
              <a:t>17</a:t>
            </a:fld>
            <a:endParaRPr lang="en-US" dirty="0"/>
          </a:p>
        </p:txBody>
      </p:sp>
    </p:spTree>
    <p:extLst>
      <p:ext uri="{BB962C8B-B14F-4D97-AF65-F5344CB8AC3E}">
        <p14:creationId xmlns:p14="http://schemas.microsoft.com/office/powerpoint/2010/main" val="350394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a:t>Let's begin by talking about </a:t>
            </a:r>
            <a:r>
              <a:rPr lang="en-US" b="0" baseline="0" dirty="0"/>
              <a:t>general is</a:t>
            </a:r>
            <a:r>
              <a:rPr lang="en-US" b="0" dirty="0"/>
              <a:t>sues pertaining to referring </a:t>
            </a:r>
            <a:r>
              <a:rPr lang="en-US" b="0" baseline="0" dirty="0"/>
              <a:t>adolescents for treatment of a substance use problem?</a:t>
            </a:r>
          </a:p>
          <a:p>
            <a:endParaRPr lang="en-US" b="0" baseline="0" dirty="0"/>
          </a:p>
          <a:p>
            <a:r>
              <a:rPr lang="en-US" b="0" dirty="0"/>
              <a:t>A small percentage of adolescents will require a level or intensity of treatment beyond that of which the practitioner may be able to provide</a:t>
            </a:r>
            <a:r>
              <a:rPr lang="en-US" b="0" baseline="0" dirty="0"/>
              <a:t> from a brief intervention.</a:t>
            </a:r>
            <a:r>
              <a:rPr lang="en-US" b="0" dirty="0"/>
              <a:t>  </a:t>
            </a:r>
          </a:p>
          <a:p>
            <a:endParaRPr lang="en-US" b="0" dirty="0"/>
          </a:p>
          <a:p>
            <a:r>
              <a:rPr lang="en-US" b="0" dirty="0"/>
              <a:t>Those adolescents may be referred to a specialty treatment facility that offers residential and/or outpatient treatment programs.  Adolescents who enter treatment are referred from a variety of sources.  </a:t>
            </a:r>
          </a:p>
          <a:p>
            <a:pPr>
              <a:spcBef>
                <a:spcPts val="3100"/>
              </a:spcBef>
            </a:pPr>
            <a:endParaRPr lang="en-US" sz="1200" b="0" dirty="0"/>
          </a:p>
          <a:p>
            <a:r>
              <a:rPr lang="en-US" b="0" dirty="0"/>
              <a:t>Unless under a court-ordered mandate,</a:t>
            </a:r>
            <a:r>
              <a:rPr lang="en-US" b="0" baseline="0" dirty="0"/>
              <a:t> </a:t>
            </a:r>
            <a:r>
              <a:rPr lang="en-US" b="0" dirty="0"/>
              <a:t>the adolescent must be agreeable to participating in treatment.  How the practitioner broaches and discusses referral contributes to the likelihood of successful treatment.  </a:t>
            </a:r>
          </a:p>
          <a:p>
            <a:endParaRPr lang="en-US" b="0" dirty="0"/>
          </a:p>
          <a:p>
            <a:r>
              <a:rPr lang="en-US" b="0" dirty="0"/>
              <a:t>In contrast to adults, adolescents are less likely to feel that they need help or seek treatment on their own.  </a:t>
            </a:r>
          </a:p>
          <a:p>
            <a:endParaRPr lang="en-US" b="0" dirty="0"/>
          </a:p>
          <a:p>
            <a:r>
              <a:rPr lang="en-US" b="0" dirty="0"/>
              <a:t>Developmentally, adolescents have a harder time recognizing their own behavior patterns than adults.  Adolescents</a:t>
            </a:r>
            <a:r>
              <a:rPr lang="en-US" b="0" baseline="0" dirty="0"/>
              <a:t> have </a:t>
            </a:r>
            <a:r>
              <a:rPr lang="en-US" b="0" dirty="0"/>
              <a:t> shorter histories of substance use and therefore are unlikely to have experienced as many adverse consequences from their substance use, compared to adult users.  Fewer adverse consequences can mean less of an incentive to change or to engage in any type of intervention</a:t>
            </a:r>
            <a:r>
              <a:rPr lang="en-US" b="0" baseline="0" dirty="0"/>
              <a:t> or </a:t>
            </a:r>
            <a:r>
              <a:rPr lang="en-US" b="0" dirty="0"/>
              <a:t>treatment.  </a:t>
            </a:r>
          </a:p>
          <a:p>
            <a:endParaRPr lang="en-US" b="0" dirty="0"/>
          </a:p>
          <a:p>
            <a:r>
              <a:rPr lang="en-US" b="0" dirty="0"/>
              <a:t>Engaging adolescents requires patience, and an open and empathetic therapeutic stance.  Whereas these are</a:t>
            </a:r>
            <a:r>
              <a:rPr lang="en-US" b="0" baseline="0" dirty="0"/>
              <a:t> important facilitator skills when working with all clients, the challenges of building rapport with an adolescent client are such that patience is a most vital principle.</a:t>
            </a:r>
          </a:p>
          <a:p>
            <a:pPr>
              <a:spcBef>
                <a:spcPts val="3100"/>
              </a:spcBef>
            </a:pPr>
            <a:endParaRPr lang="en-US" sz="1200" dirty="0"/>
          </a:p>
          <a:p>
            <a:endParaRPr lang="en-US" dirty="0"/>
          </a:p>
        </p:txBody>
      </p:sp>
      <p:sp>
        <p:nvSpPr>
          <p:cNvPr id="4" name="Slide Number Placeholder 3"/>
          <p:cNvSpPr>
            <a:spLocks noGrp="1"/>
          </p:cNvSpPr>
          <p:nvPr>
            <p:ph type="sldNum" sz="quarter" idx="5"/>
          </p:nvPr>
        </p:nvSpPr>
        <p:spPr/>
        <p:txBody>
          <a:bodyPr/>
          <a:lstStyle/>
          <a:p>
            <a:fld id="{1FE5784A-9C37-43E0-B5E1-9CE342E41E42}" type="slidenum">
              <a:rPr lang="en-US" smtClean="0"/>
              <a:t>18</a:t>
            </a:fld>
            <a:endParaRPr lang="en-US" dirty="0"/>
          </a:p>
        </p:txBody>
      </p:sp>
    </p:spTree>
    <p:extLst>
      <p:ext uri="{BB962C8B-B14F-4D97-AF65-F5344CB8AC3E}">
        <p14:creationId xmlns:p14="http://schemas.microsoft.com/office/powerpoint/2010/main" val="114379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1649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71600" y="1143000"/>
            <a:ext cx="4114800" cy="3086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6D4AE9-EEBD-4AE7-84C1-823D4FFDF5C1}" type="slidenum">
              <a:rPr lang="en-US" altLang="en-US" sz="1200" smtClean="0"/>
              <a:pPr/>
              <a:t>23</a:t>
            </a:fld>
            <a:endParaRPr lang="en-US" altLang="en-US" sz="1200" dirty="0"/>
          </a:p>
        </p:txBody>
      </p:sp>
    </p:spTree>
    <p:extLst>
      <p:ext uri="{BB962C8B-B14F-4D97-AF65-F5344CB8AC3E}">
        <p14:creationId xmlns:p14="http://schemas.microsoft.com/office/powerpoint/2010/main" val="63801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Screening, Brief Intervention, and Referral to Treatment (SBIRT) is an evidence-based practice used to identify, reduce, and prevent any use of alcohol, marijuana, tobacco/vaping, and other substances.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Substance Abuse and Mental Health Services Administration (SAMHSA) defines SBIRT as “a comprehensive, integrated, public health approach to the delivery of early intervention and treatment services for persons with substance use disorders, as well as those who are at risk of developing these disorders.”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SBIRT is one of the leading ways to help reduce the impact of alcohol and other substance use </a:t>
            </a:r>
            <a:r>
              <a:rPr lang="en-US" sz="1200" b="0" dirty="0">
                <a:solidFill>
                  <a:prstClr val="black"/>
                </a:solidFill>
              </a:rPr>
              <a:t>and i</a:t>
            </a:r>
            <a:r>
              <a:rPr lang="en-US" sz="1200" b="0" dirty="0"/>
              <a:t>dentifies </a:t>
            </a:r>
            <a:r>
              <a:rPr lang="en-US" sz="1200" dirty="0"/>
              <a:t>potentially problematic substance use quickly. It can also be implemented in a variety of settings.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core components of youth SBIRT.</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dirty="0">
                <a:solidFill>
                  <a:schemeClr val="tx1"/>
                </a:solidFill>
                <a:effectLst/>
                <a:latin typeface="+mn-lt"/>
                <a:ea typeface="+mn-ea"/>
                <a:cs typeface="+mn-cs"/>
              </a:rPr>
              <a:t>Screening</a:t>
            </a:r>
            <a:r>
              <a:rPr lang="en-US" sz="1200" b="1" i="1"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the process of identifying youth who are at-risk of negative consequences due to their substance use, including risk of a substance use disorder.</a:t>
            </a:r>
            <a:endParaRPr lang="en-US" sz="1200" b="1" i="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dirty="0">
                <a:solidFill>
                  <a:schemeClr val="tx1"/>
                </a:solidFill>
                <a:effectLst/>
                <a:latin typeface="+mn-lt"/>
                <a:ea typeface="+mn-ea"/>
                <a:cs typeface="+mn-cs"/>
              </a:rPr>
              <a:t>Brief Intervention</a:t>
            </a:r>
            <a:r>
              <a:rPr lang="en-US" sz="1200" b="1" i="1"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a conversation that is intended to prevent, stop, or reduce substance use and increase motivation for behavior change. Brief intervention is typically </a:t>
            </a:r>
            <a:r>
              <a:rPr lang="en-US" sz="1200" kern="1200" dirty="0">
                <a:solidFill>
                  <a:schemeClr val="tx1"/>
                </a:solidFill>
                <a:effectLst/>
                <a:latin typeface="+mn-lt"/>
                <a:ea typeface="+mn-ea"/>
                <a:cs typeface="+mn-cs"/>
              </a:rPr>
              <a:t>organized around Motivational Interviewing (MI) principals and methods.</a:t>
            </a:r>
            <a:endParaRPr lang="en-US" sz="1200" b="1" i="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dirty="0">
                <a:solidFill>
                  <a:schemeClr val="tx1"/>
                </a:solidFill>
                <a:effectLst/>
                <a:latin typeface="+mn-lt"/>
                <a:ea typeface="+mn-ea"/>
                <a:cs typeface="+mn-cs"/>
              </a:rPr>
              <a:t>Referral to Treatment and Follow-up</a:t>
            </a:r>
            <a:r>
              <a:rPr lang="en-US" sz="1200" b="1" i="1"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linking youth to specialized </a:t>
            </a:r>
            <a:r>
              <a:rPr lang="en-US" sz="1200" dirty="0">
                <a:ea typeface="Lato Light" panose="020F0502020204030203" pitchFamily="34" charset="0"/>
                <a:cs typeface="Lato Light" panose="020F0502020204030203" pitchFamily="34" charset="0"/>
              </a:rPr>
              <a:t>substance use disorder</a:t>
            </a:r>
            <a:r>
              <a:rPr lang="en-US" sz="1200" b="0" i="0" kern="1200" dirty="0">
                <a:solidFill>
                  <a:schemeClr val="tx1"/>
                </a:solidFill>
                <a:effectLst/>
                <a:latin typeface="+mn-lt"/>
                <a:ea typeface="+mn-ea"/>
                <a:cs typeface="+mn-cs"/>
              </a:rPr>
              <a:t> treatment and other services, resources, and supports and regularly checking in to facilitate sustained success.</a:t>
            </a:r>
          </a:p>
          <a:p>
            <a:endParaRPr lang="en-US" dirty="0"/>
          </a:p>
          <a:p>
            <a:endParaRPr lang="en-US" dirty="0"/>
          </a:p>
        </p:txBody>
      </p:sp>
      <p:sp>
        <p:nvSpPr>
          <p:cNvPr id="4" name="Slide Number Placeholder 3"/>
          <p:cNvSpPr>
            <a:spLocks noGrp="1"/>
          </p:cNvSpPr>
          <p:nvPr>
            <p:ph type="sldNum" sz="quarter" idx="5"/>
          </p:nvPr>
        </p:nvSpPr>
        <p:spPr/>
        <p:txBody>
          <a:bodyPr/>
          <a:lstStyle/>
          <a:p>
            <a:fld id="{26C93B13-99C8-9641-A2A8-61B35DF23488}" type="slidenum">
              <a:rPr lang="en-US" smtClean="0"/>
              <a:t>24</a:t>
            </a:fld>
            <a:endParaRPr lang="en-US" dirty="0"/>
          </a:p>
        </p:txBody>
      </p:sp>
    </p:spTree>
    <p:extLst>
      <p:ext uri="{BB962C8B-B14F-4D97-AF65-F5344CB8AC3E}">
        <p14:creationId xmlns:p14="http://schemas.microsoft.com/office/powerpoint/2010/main" val="114432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BE785F9-15B5-464E-AAF7-4BAB43E562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11FBD2E-0B58-486A-B5CF-DB26ED15B7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id="{EB5B1B5A-1F84-4235-9921-B08BB7AF4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fld id="{9C58DE5A-C494-4410-B4FF-045922C64945}" type="slidenum">
              <a:rPr lang="en-US" altLang="en-US">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1916949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the back of the pocket card for child welfare professionals. It includes information about “What is SBIRT?” as well as the </a:t>
            </a:r>
            <a:r>
              <a:rPr lang="en-US" sz="1800" dirty="0">
                <a:effectLst/>
                <a:latin typeface="Segoe UI" panose="020B0502040204020203" pitchFamily="34" charset="0"/>
              </a:rPr>
              <a:t>CHECK Foster Care SBIRT workflow and how child welfare professionals can support youth in custody and provide ongoing care in this process.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bottom of the pocket card, a link to the SBIRT CHECK Foster Care Project webpage is included for child welfare professionals to access, which houses a variety of SBIRT, and other substance use prevention resources for the CHECK Foster Care team.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2BEAB-B4C3-4761-A752-A6237B53C6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01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54DBC6-0302-4196-8623-95E42A19A227}" type="slidenum">
              <a:rPr lang="en-US" altLang="en-US" smtClean="0"/>
              <a:pPr>
                <a:defRPr/>
              </a:pPr>
              <a:t>26</a:t>
            </a:fld>
            <a:endParaRPr lang="en-US" altLang="en-US" dirty="0"/>
          </a:p>
        </p:txBody>
      </p:sp>
    </p:spTree>
    <p:extLst>
      <p:ext uri="{BB962C8B-B14F-4D97-AF65-F5344CB8AC3E}">
        <p14:creationId xmlns:p14="http://schemas.microsoft.com/office/powerpoint/2010/main" val="338148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chemeClr val="tx1"/>
                </a:solidFill>
                <a:effectLst/>
                <a:latin typeface="+mn-lt"/>
                <a:ea typeface="+mn-ea"/>
                <a:cs typeface="+mn-cs"/>
              </a:rPr>
              <a:t>Why use SBIRT with youth in custody?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Through SBIRT, practitioners identify and intervene to prevent, reduce, or stop substance use which can decrease the risk of physical and emotional health problems, disease, and injury as well as school, work, family, and social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1. SBIRT </a:t>
            </a:r>
            <a:r>
              <a:rPr lang="en-US" sz="1800" b="1" kern="1200" dirty="0">
                <a:solidFill>
                  <a:srgbClr val="EC722F"/>
                </a:solidFill>
                <a:effectLst/>
                <a:latin typeface="+mn-lt"/>
                <a:ea typeface="+mn-ea"/>
                <a:cs typeface="+mn-cs"/>
              </a:rPr>
              <a:t>p</a:t>
            </a:r>
            <a:r>
              <a:rPr lang="en-US" sz="1800" b="1" dirty="0">
                <a:solidFill>
                  <a:srgbClr val="EC722F"/>
                </a:solidFill>
              </a:rPr>
              <a:t>romotes youth health and wellbeing in both the short- and long-term as youth transition to adulthood and/or out of custody.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EC722F"/>
                </a:solidFill>
                <a:effectLst/>
                <a:latin typeface="Times New Roman" panose="02020603050405020304" pitchFamily="18" charset="0"/>
              </a:rPr>
              <a:t>SBIRT</a:t>
            </a:r>
            <a:r>
              <a:rPr lang="en-US" sz="1800" b="0" dirty="0">
                <a:effectLst/>
                <a:latin typeface="Times New Roman" panose="02020603050405020304" pitchFamily="18" charset="0"/>
                <a:ea typeface="Calibri" panose="020F0502020204030204" pitchFamily="34" charset="0"/>
              </a:rPr>
              <a:t> prevents or reduces risk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Harmful effects on the developing brain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effectLst/>
                <a:latin typeface="Times New Roman" panose="02020603050405020304" pitchFamily="18" charset="0"/>
                <a:ea typeface="Calibri" panose="020F0502020204030204" pitchFamily="34" charset="0"/>
              </a:rPr>
              <a:t>Substance use can have lasting effects on the developing brain of youth, therefore, all use is considered “at risk.” Youth who drink heavily experience impaired memory, attention and quick importation processing, and executive functioning.  Youth who use marijuana may exhibit decreases in cognitive functioning, particularly learning and sequencing.</a:t>
            </a:r>
            <a:r>
              <a:rPr lang="en-US" sz="1800" b="0" u="none" baseline="30000" dirty="0">
                <a:effectLst/>
                <a:latin typeface="Times New Roman" panose="02020603050405020304" pitchFamily="18" charset="0"/>
                <a:ea typeface="Calibri" panose="020F0502020204030204" pitchFamily="34" charset="0"/>
              </a:rPr>
              <a:t>  </a:t>
            </a:r>
            <a:r>
              <a:rPr lang="en-US" sz="1800" b="0" dirty="0">
                <a:effectLst/>
                <a:latin typeface="Times New Roman" panose="02020603050405020304" pitchFamily="18" charset="0"/>
                <a:ea typeface="Calibri" panose="020F0502020204030204" pitchFamily="34" charset="0"/>
              </a:rPr>
              <a:t>Even though individuals over 18 are considered legal adults, it is important to remember that their brain, including the prefrontal cortex, which is responsible for making decisions, is not fully developed until age 25.  When the prefrontal cortex is not fully developed, adolescents and young adults may make riskier choices which can be confounded by substance use. </a:t>
            </a:r>
            <a:r>
              <a:rPr lang="en-US" sz="1800" b="0" u="none" dirty="0">
                <a:effectLst/>
                <a:latin typeface="Times New Roman" panose="02020603050405020304" pitchFamily="18" charset="0"/>
                <a:ea typeface="Calibri" panose="020F0502020204030204" pitchFamily="34" charset="0"/>
              </a:rPr>
              <a:t>Asking about substance use through screening and discussing its impact can prevent many harmful effects to the youth’s developing brain and potential future.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effectLst/>
                <a:latin typeface="Times New Roman" panose="02020603050405020304" pitchFamily="18" charset="0"/>
                <a:ea typeface="Calibri" panose="020F0502020204030204" pitchFamily="34" charset="0"/>
              </a:rPr>
              <a:t>Alcohol, tobacco, or other substance use disorders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Times New Roman" panose="02020603050405020304" pitchFamily="18" charset="0"/>
                <a:ea typeface="Calibri" panose="020F0502020204030204" pitchFamily="34" charset="0"/>
              </a:rPr>
              <a:t>According to the American Academy of Pediatrics, any amount of alcohol and/or drug use by youth is considered at-risk use because they are particularly vulnerable to developing substance use disorders.  </a:t>
            </a:r>
            <a:r>
              <a:rPr lang="en-US" sz="1800" b="0" u="none" dirty="0">
                <a:solidFill>
                  <a:srgbClr val="0000FF"/>
                </a:solidFill>
                <a:effectLst/>
                <a:latin typeface="Times New Roman" panose="02020603050405020304" pitchFamily="18" charset="0"/>
                <a:ea typeface="Calibri" panose="020F0502020204030204" pitchFamily="34" charset="0"/>
              </a:rPr>
              <a:t>The younger one is when they initiate substance use, the more likely they are to develop a substance use disorder in their lifetime</a:t>
            </a:r>
            <a:r>
              <a:rPr lang="en-US" sz="1800" b="0" u="none" dirty="0">
                <a:effectLst/>
                <a:latin typeface="Times New Roman" panose="02020603050405020304" pitchFamily="18"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u="none" dirty="0">
                <a:effectLst/>
                <a:latin typeface="Times New Roman" panose="02020603050405020304" pitchFamily="18" charset="0"/>
                <a:ea typeface="Calibri" panose="020F0502020204030204" pitchFamily="34" charset="0"/>
              </a:rPr>
              <a:t>Social problems (problems at school and with relationships with peers, family, friends) </a:t>
            </a:r>
          </a:p>
          <a:p>
            <a:pPr marL="285750" indent="-285750">
              <a:buFont typeface="Arial" panose="020B0604020202020204" pitchFamily="34" charset="0"/>
              <a:buChar char="•"/>
            </a:pPr>
            <a:r>
              <a:rPr lang="en-US" sz="4800" b="0" kern="1200" dirty="0">
                <a:solidFill>
                  <a:schemeClr val="tx1"/>
                </a:solidFill>
                <a:effectLst/>
                <a:latin typeface="+mn-lt"/>
                <a:ea typeface="+mn-ea"/>
                <a:cs typeface="+mn-cs"/>
              </a:rPr>
              <a:t>Physical health concerns (learning and memory problems, weakened immune system, high blood pressure, development of chronic diseases like cancer) </a:t>
            </a:r>
          </a:p>
          <a:p>
            <a:pPr marL="285750" indent="-285750">
              <a:buFont typeface="Arial" panose="020B0604020202020204" pitchFamily="34" charset="0"/>
              <a:buChar char="•"/>
            </a:pPr>
            <a:r>
              <a:rPr lang="en-US" sz="4800" b="0" kern="1200" dirty="0">
                <a:solidFill>
                  <a:schemeClr val="tx1"/>
                </a:solidFill>
                <a:effectLst/>
                <a:latin typeface="+mn-lt"/>
                <a:ea typeface="+mn-ea"/>
                <a:cs typeface="+mn-cs"/>
              </a:rPr>
              <a:t>Mental health concerns (anxiety and depression, increased risk for suicide)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b="0" kern="1200" dirty="0">
                <a:solidFill>
                  <a:schemeClr val="tx1"/>
                </a:solidFill>
                <a:effectLst/>
                <a:latin typeface="+mn-lt"/>
                <a:ea typeface="+mn-ea"/>
                <a:cs typeface="+mn-cs"/>
              </a:rPr>
              <a:t>Risky sexual behaviors (unprotected sex, u</a:t>
            </a:r>
            <a:r>
              <a:rPr lang="en-US" sz="4800" b="0" dirty="0"/>
              <a:t>nintended pregnancy, or sexually transmitted diseases)</a:t>
            </a:r>
            <a:endParaRPr lang="en-US" sz="48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4800" b="0" kern="1200" dirty="0">
                <a:solidFill>
                  <a:schemeClr val="tx1"/>
                </a:solidFill>
                <a:effectLst/>
                <a:latin typeface="+mn-lt"/>
                <a:ea typeface="+mn-ea"/>
                <a:cs typeface="+mn-cs"/>
              </a:rPr>
              <a:t>Injuries and accidents (motor vehicle accidents, falls, drowning)</a:t>
            </a:r>
          </a:p>
          <a:p>
            <a:pPr marL="285750" indent="-285750">
              <a:buFont typeface="Arial" panose="020B0604020202020204" pitchFamily="34" charset="0"/>
              <a:buChar char="•"/>
            </a:pPr>
            <a:r>
              <a:rPr lang="en-US" sz="4800" b="0" kern="1200" dirty="0">
                <a:solidFill>
                  <a:schemeClr val="tx1"/>
                </a:solidFill>
                <a:effectLst/>
                <a:latin typeface="+mn-lt"/>
                <a:ea typeface="+mn-ea"/>
                <a:cs typeface="+mn-cs"/>
              </a:rPr>
              <a:t>Financial and legal issues (driving under the influence)</a:t>
            </a:r>
          </a:p>
          <a:p>
            <a:pPr marL="285750" indent="-285750">
              <a:buFont typeface="Arial" panose="020B0604020202020204" pitchFamily="34" charset="0"/>
              <a:buChar char="•"/>
            </a:pPr>
            <a:r>
              <a:rPr lang="en-US" sz="4800" b="0" kern="1200" dirty="0">
                <a:solidFill>
                  <a:schemeClr val="tx1"/>
                </a:solidFill>
                <a:effectLst/>
                <a:latin typeface="+mn-lt"/>
                <a:ea typeface="+mn-ea"/>
                <a:cs typeface="+mn-cs"/>
              </a:rPr>
              <a:t>Job challenges (job loss, unemployment, decreased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EC722F"/>
                </a:solidFill>
              </a:rPr>
              <a:t>2. SBIRT promotes placement stability for youth in custody.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EC722F"/>
                </a:solidFill>
              </a:rPr>
              <a:t>Behavioral challenges among y</a:t>
            </a:r>
            <a:r>
              <a:rPr lang="en-US" dirty="0"/>
              <a:t>outh in custody are often the main reasons for placement changes. Other challenges like criminal law involvement/legal issues, clinical diagnoses of emotional disturbance, diagnoses of Fetal Alcohol Spectrum Disorder (FASD), and other additional medical diagnosis have also been shown to lead to greater placement instability. All of which can be exacerbated and negatively influenced by substance use. </a:t>
            </a:r>
            <a:r>
              <a:rPr lang="en-US" sz="1200" b="0" dirty="0">
                <a:solidFill>
                  <a:srgbClr val="EC722F"/>
                </a:solidFill>
              </a:rPr>
              <a:t>By preventing substance use before it begins or motivating a youth in custody to reduce or stop their use, they will have a better chance of remaining at their current placement.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EC722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children and youth who enter out-of-home care with special physical, behavioral, and emotional needs, a focus on placement stability is critical. One study found that c</a:t>
            </a:r>
            <a:r>
              <a:rPr lang="en-US" b="0" i="0" dirty="0">
                <a:solidFill>
                  <a:srgbClr val="000000"/>
                </a:solidFill>
                <a:effectLst/>
                <a:latin typeface="HelveticaNeue"/>
              </a:rPr>
              <a:t>hildren with multiple placements had between 36-63% greater risk of developing behavioral challenges than children in stable placements. On the other hand, p</a:t>
            </a:r>
            <a:r>
              <a:rPr lang="en-US" dirty="0"/>
              <a:t>lacement instability is also a contributor to substance use and risky sexual behaviors in young adulthood. As the number of placements increases, the more likely it is that a child will experience future placement disruptions.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EC722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EC722F"/>
                </a:solidFill>
              </a:rPr>
              <a:t>3. SBIRT promotes education achievement and employment stability in the long term and as youth age out of being in custody.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EC722F"/>
                </a:solidFill>
              </a:rPr>
              <a:t>We know that youth who delay or do not use alcohol and other substances have more positive experiences and success in school and are more likely to graduate from high school and/or college. In addition, they are also likely to have more job opportunities and long-term employment stability.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EC722F"/>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u="sng" dirty="0">
                <a:solidFill>
                  <a:srgbClr val="EC722F"/>
                </a:solidFill>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3600" dirty="0"/>
              <a:t>Centers for Disease Control and Prevention (CDC). Alcohol Use and Your Health. Retrieved from: https://www.cdc.gov/alcohol/fact-sheets/alcohol-use.htm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3600" dirty="0"/>
              <a:t>Julia Wedeles. Practice and Research Together (PART): Placement in Stability in Child Welfare. Retrieved from https://www.oacas.org/wp-content/uploads/2016/08/PARTicle-Placement-Stability-in-Child-Welfare-FINAL.pdf</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6600" dirty="0"/>
              <a:t>Barth., R. P., Lloyd, E. C., Green, R. L., James, S., Leslie, L. K. &amp; Landsverk, J. (2007). Predictors of placement moves among children with and without emotional and behavioral disorders. Journal of Emotional and Behavioral Disorders, 15(1): 46-55.</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4800" dirty="0"/>
              <a:t>Stott, T. (2012). Placement instability and risky behaviors of youth gaining out of foster care. Journal of Child and Adolescent Social Work, 29: 61-83.</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4800" dirty="0"/>
              <a:t>Wells, R. &amp; Chuang, E. (2012). Does formal integration between child welfare and behavioral health agencies result in improved placement stability for adolescents engaged with both systems? Child Welfare, 91(1): 79-100.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3600" dirty="0"/>
              <a:t>US Department of Education. 2016.  Students in Foster Care. Retrieved from: https://www2.ed.gov/about/inits/ed/foster-care/index.html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3600" dirty="0"/>
              <a:t>Casey Family Programs. (2018). What impacts placement stability? Retrieved from: https://www.casey.org/placement-stability-impacts/#:~:text=Children's%20behavioral%20challenges%20are%20often,being%20separated%20from%20their%20families.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5"/>
          </p:nvPr>
        </p:nvSpPr>
        <p:spPr/>
        <p:txBody>
          <a:bodyPr/>
          <a:lstStyle/>
          <a:p>
            <a:fld id="{D8D21A14-0A4E-45A4-8B8D-1D2D22959DFB}" type="slidenum">
              <a:rPr lang="en-US" smtClean="0"/>
              <a:t>27</a:t>
            </a:fld>
            <a:endParaRPr lang="en-US" dirty="0"/>
          </a:p>
        </p:txBody>
      </p:sp>
    </p:spTree>
    <p:extLst>
      <p:ext uri="{BB962C8B-B14F-4D97-AF65-F5344CB8AC3E}">
        <p14:creationId xmlns:p14="http://schemas.microsoft.com/office/powerpoint/2010/main" val="915027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13556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5784A-9C37-43E0-B5E1-9CE342E41E42}" type="slidenum">
              <a:rPr lang="en-US" smtClean="0"/>
              <a:t>44</a:t>
            </a:fld>
            <a:endParaRPr lang="en-US" dirty="0"/>
          </a:p>
        </p:txBody>
      </p:sp>
    </p:spTree>
    <p:extLst>
      <p:ext uri="{BB962C8B-B14F-4D97-AF65-F5344CB8AC3E}">
        <p14:creationId xmlns:p14="http://schemas.microsoft.com/office/powerpoint/2010/main" val="385241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707A403-0105-4364-97E0-982ABEB002D4}"/>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CD839619-1F9E-40FD-BB45-5DABE445B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73732" name="Slide Number Placeholder 3">
            <a:extLst>
              <a:ext uri="{FF2B5EF4-FFF2-40B4-BE49-F238E27FC236}">
                <a16:creationId xmlns:a16="http://schemas.microsoft.com/office/drawing/2014/main" id="{950491A8-FFD2-47CF-BB89-15C0C577CF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851816-46A2-4533-8D23-3B58BBAAB49A}"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7283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7420F78-3119-468E-97ED-CE0D65FABDB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BC8F1CD5-82A6-45E7-980F-9632E0E972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3316" name="Slide Number Placeholder 3">
            <a:extLst>
              <a:ext uri="{FF2B5EF4-FFF2-40B4-BE49-F238E27FC236}">
                <a16:creationId xmlns:a16="http://schemas.microsoft.com/office/drawing/2014/main" id="{F76B0CB3-4E5C-422C-A50A-E5CE5C0143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F7D3240-B262-4C00-A9EF-4F0D58B5614B}" type="slidenum">
              <a:rPr lang="en-US" altLang="en-US" smtClean="0">
                <a:solidFill>
                  <a:srgbClr val="000000"/>
                </a:solidFill>
                <a:latin typeface="Century Gothic" panose="020B0502020202020204" pitchFamily="34" charset="0"/>
                <a:cs typeface="Arial" panose="020B0604020202020204" pitchFamily="34" charset="0"/>
              </a:rPr>
              <a:pPr/>
              <a:t>4</a:t>
            </a:fld>
            <a:endParaRPr lang="en-US" altLang="en-US"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0894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C07EFD4-3C62-4600-AE89-CA51165B84D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D941D8-4C01-4BB3-A1FA-5B6126C9E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5364" name="Slide Number Placeholder 3">
            <a:extLst>
              <a:ext uri="{FF2B5EF4-FFF2-40B4-BE49-F238E27FC236}">
                <a16:creationId xmlns:a16="http://schemas.microsoft.com/office/drawing/2014/main" id="{1D91317B-0D31-4B62-93F6-8F1481D87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5CD036-7805-4B9B-9A67-B1CB051F8D83}" type="slidenum">
              <a:rPr lang="en-US" altLang="en-US" smtClean="0">
                <a:solidFill>
                  <a:srgbClr val="000000"/>
                </a:solidFill>
                <a:latin typeface="Century Gothic" panose="020B0502020202020204" pitchFamily="34" charset="0"/>
                <a:cs typeface="Arial" panose="020B0604020202020204" pitchFamily="34" charset="0"/>
              </a:rPr>
              <a:pPr/>
              <a:t>5</a:t>
            </a:fld>
            <a:endParaRPr lang="en-US" altLang="en-US" dirty="0">
              <a:solidFill>
                <a:srgbClr val="00000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78180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4923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E61FCA-A470-45F7-8544-F9783EEA75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E0FF66F-1719-4116-975E-062430F7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7412" name="Slide Number Placeholder 3">
            <a:extLst>
              <a:ext uri="{FF2B5EF4-FFF2-40B4-BE49-F238E27FC236}">
                <a16:creationId xmlns:a16="http://schemas.microsoft.com/office/drawing/2014/main" id="{7B1F696E-86CA-4BF9-8E52-715AA12A1C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295B-FE23-4E07-8DEE-8590F03E39B2}"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2790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BF6073-3355-46E1-AC8D-A48C7BAACF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051B61E-0635-490D-8A74-4FFD8EC168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Verdana" panose="020B0604030504040204" pitchFamily="34" charset="0"/>
            </a:endParaRPr>
          </a:p>
        </p:txBody>
      </p:sp>
      <p:sp>
        <p:nvSpPr>
          <p:cNvPr id="19460" name="Slide Number Placeholder 3">
            <a:extLst>
              <a:ext uri="{FF2B5EF4-FFF2-40B4-BE49-F238E27FC236}">
                <a16:creationId xmlns:a16="http://schemas.microsoft.com/office/drawing/2014/main" id="{52865BD6-1574-4AFF-A3DB-8B02DF3F0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024165-3870-454E-9E6D-7C0187719F07}" type="slidenum">
              <a:rPr lang="en-US" altLang="en-US" smtClean="0"/>
              <a:pPr/>
              <a:t>9</a:t>
            </a:fld>
            <a:endParaRPr lang="en-US" altLang="en-US" dirty="0"/>
          </a:p>
        </p:txBody>
      </p:sp>
    </p:spTree>
    <p:extLst>
      <p:ext uri="{BB962C8B-B14F-4D97-AF65-F5344CB8AC3E}">
        <p14:creationId xmlns:p14="http://schemas.microsoft.com/office/powerpoint/2010/main" val="296525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371600" y="1143000"/>
            <a:ext cx="4114800" cy="3086100"/>
          </a:xfrm>
          <a:ln/>
        </p:spPr>
      </p:sp>
      <p:sp>
        <p:nvSpPr>
          <p:cNvPr id="24579" name="Notes Placeholder 2"/>
          <p:cNvSpPr>
            <a:spLocks noGrp="1"/>
          </p:cNvSpPr>
          <p:nvPr>
            <p:ph type="body" idx="1"/>
          </p:nvPr>
        </p:nvSpPr>
        <p:spPr>
          <a:noFill/>
        </p:spPr>
        <p:txBody>
          <a:bodyPr/>
          <a:lstStyle/>
          <a:p>
            <a:r>
              <a:rPr lang="en-US" altLang="en-US" dirty="0"/>
              <a:t>Alcohol is the drug of choice among youth; often first tried and used the most.</a:t>
            </a:r>
          </a:p>
          <a:p>
            <a:pPr eaLnBrk="1" hangingPunct="1">
              <a:spcBef>
                <a:spcPct val="0"/>
              </a:spcBef>
            </a:pPr>
            <a:endParaRPr lang="en-US" altLang="en-US" dirty="0"/>
          </a:p>
          <a:p>
            <a:pPr eaLnBrk="1" hangingPunct="1">
              <a:spcBef>
                <a:spcPct val="0"/>
              </a:spcBef>
            </a:pPr>
            <a:r>
              <a:rPr lang="en-US" altLang="en-US" dirty="0"/>
              <a:t>Adolescent drinking often results in unintentional injuries &amp; death; suicidality; aggression and victimization, STDs &amp; pregnancies, academic &amp; social problems.</a:t>
            </a:r>
          </a:p>
          <a:p>
            <a:pPr lvl="1"/>
            <a:endParaRPr lang="en-US" altLang="en-US" dirty="0"/>
          </a:p>
          <a:p>
            <a:r>
              <a:rPr lang="en-US" altLang="en-US" dirty="0"/>
              <a:t>Drinking in adolescence is associated with increased risk for alcohol dependence later in life. </a:t>
            </a:r>
          </a:p>
          <a:p>
            <a:pPr eaLnBrk="1" hangingPunct="1">
              <a:spcBef>
                <a:spcPct val="0"/>
              </a:spcBef>
            </a:pPr>
            <a:endParaRPr lang="en-US" altLang="en-US" dirty="0"/>
          </a:p>
          <a:p>
            <a:pPr eaLnBrk="1" hangingPunct="1">
              <a:spcBef>
                <a:spcPct val="0"/>
              </a:spcBef>
            </a:pPr>
            <a:r>
              <a:rPr lang="en-US" altLang="en-US" b="1" dirty="0"/>
              <a:t>2020 Monitoring the Futures Data</a:t>
            </a:r>
            <a:r>
              <a:rPr lang="en-US" altLang="en-US" dirty="0"/>
              <a:t> </a:t>
            </a:r>
          </a:p>
          <a:p>
            <a:pPr marL="171450" indent="-171450" eaLnBrk="1" hangingPunct="1">
              <a:spcBef>
                <a:spcPct val="0"/>
              </a:spcBef>
              <a:buFont typeface="Arial" panose="020B0604020202020204" pitchFamily="34" charset="0"/>
              <a:buChar char="•"/>
            </a:pPr>
            <a:r>
              <a:rPr lang="en-US" altLang="en-US" dirty="0"/>
              <a:t>25.6% of 8</a:t>
            </a:r>
            <a:r>
              <a:rPr lang="en-US" altLang="en-US" baseline="30000" dirty="0"/>
              <a:t>th</a:t>
            </a:r>
            <a:r>
              <a:rPr lang="en-US" altLang="en-US" dirty="0"/>
              <a:t> graders, 46.4% of 10</a:t>
            </a:r>
            <a:r>
              <a:rPr lang="en-US" altLang="en-US" baseline="30000" dirty="0"/>
              <a:t>th</a:t>
            </a:r>
            <a:r>
              <a:rPr lang="en-US" altLang="en-US" dirty="0"/>
              <a:t> graders, and 61.5% of 12</a:t>
            </a:r>
            <a:r>
              <a:rPr lang="en-US" altLang="en-US" baseline="30000" dirty="0"/>
              <a:t>th</a:t>
            </a:r>
            <a:r>
              <a:rPr lang="en-US" altLang="en-US" dirty="0"/>
              <a:t> graders used alcohol in their </a:t>
            </a:r>
            <a:r>
              <a:rPr lang="en-US" altLang="en-US" u="sng" dirty="0"/>
              <a:t>lifetime</a:t>
            </a:r>
          </a:p>
          <a:p>
            <a:pPr eaLnBrk="1" hangingPunct="1">
              <a:spcBef>
                <a:spcPct val="0"/>
              </a:spcBef>
            </a:pPr>
            <a:endParaRPr lang="en-US" altLang="en-US" b="1" dirty="0"/>
          </a:p>
          <a:p>
            <a:pPr eaLnBrk="1" hangingPunct="1">
              <a:spcBef>
                <a:spcPct val="0"/>
              </a:spcBef>
            </a:pPr>
            <a:r>
              <a:rPr lang="en-US" altLang="en-US" b="1" dirty="0"/>
              <a:t>New 2020 NSDUH Data:</a:t>
            </a:r>
          </a:p>
          <a:p>
            <a:pPr marL="171450" indent="-171450" eaLnBrk="1" hangingPunct="1">
              <a:spcBef>
                <a:spcPct val="0"/>
              </a:spcBef>
              <a:buFont typeface="Arial" panose="020B0604020202020204" pitchFamily="34" charset="0"/>
              <a:buChar char="•"/>
            </a:pPr>
            <a:r>
              <a:rPr lang="en-US" dirty="0"/>
              <a:t>8.2% (or 2.1 million) adolescents ages 12-17 drank alcohol in the past month</a:t>
            </a:r>
          </a:p>
          <a:p>
            <a:pPr marL="171450" indent="-171450" eaLnBrk="1" hangingPunct="1">
              <a:spcBef>
                <a:spcPct val="0"/>
              </a:spcBef>
              <a:buFont typeface="Arial" panose="020B0604020202020204" pitchFamily="34" charset="0"/>
              <a:buChar char="•"/>
            </a:pPr>
            <a:r>
              <a:rPr lang="en-US" dirty="0"/>
              <a:t>4.1% (or 1.0 million) adolescents aged 12-17 binge drank in the past month</a:t>
            </a:r>
          </a:p>
          <a:p>
            <a:pPr marL="171450" indent="-171450" eaLnBrk="1" hangingPunct="1">
              <a:spcBef>
                <a:spcPct val="0"/>
              </a:spcBef>
              <a:buFont typeface="Arial" panose="020B0604020202020204" pitchFamily="34" charset="0"/>
              <a:buChar char="•"/>
            </a:pPr>
            <a:r>
              <a:rPr lang="en-US" dirty="0"/>
              <a:t>6.3% of adolescents aged 12-17 had a substance use disorder in the past year (2020)</a:t>
            </a:r>
          </a:p>
          <a:p>
            <a:pPr marL="171450" indent="-171450" eaLnBrk="1" hangingPunct="1">
              <a:spcBef>
                <a:spcPct val="0"/>
              </a:spcBef>
              <a:buFont typeface="Arial" panose="020B0604020202020204" pitchFamily="34" charset="0"/>
              <a:buChar char="•"/>
            </a:pPr>
            <a:r>
              <a:rPr lang="en-US" altLang="en-US" b="0" dirty="0"/>
              <a:t>Reference: </a:t>
            </a:r>
            <a:r>
              <a:rPr lang="en-US" altLang="en-US" dirty="0"/>
              <a:t>https://www.samhsa.gov/data/sites/default/files/reports/rpt35325/NSDUHFFRPDFWHTMLFiles2020/2020NSDUHFFR1PDFW102121.pdf </a:t>
            </a:r>
          </a:p>
          <a:p>
            <a:pPr eaLnBrk="1" hangingPunct="1">
              <a:spcBef>
                <a:spcPct val="0"/>
              </a:spcBef>
            </a:pPr>
            <a:endParaRPr lang="en-US" altLang="en-US" dirty="0"/>
          </a:p>
          <a:p>
            <a:pPr eaLnBrk="1" hangingPunct="1">
              <a:spcBef>
                <a:spcPct val="0"/>
              </a:spcBef>
            </a:pPr>
            <a:r>
              <a:rPr lang="en-US" altLang="en-US" dirty="0"/>
              <a:t>INFOGRAPHIC REFERENCES</a:t>
            </a:r>
          </a:p>
          <a:p>
            <a:pPr marL="171450" indent="-171450" eaLnBrk="1" hangingPunct="1">
              <a:spcBef>
                <a:spcPct val="0"/>
              </a:spcBef>
              <a:buFont typeface="Arial" panose="020B0604020202020204" pitchFamily="34" charset="0"/>
              <a:buChar char="•"/>
            </a:pPr>
            <a:r>
              <a:rPr lang="en-US" altLang="en-US" dirty="0"/>
              <a:t>Teens- https://www.addictioncenter.com/addiction/addiction-statistics/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dirty="0"/>
              <a:t>Young Adults- https://www.samhsa.gov/data/sites/default/files/reports/rpt35325/NSDUHFFRPDFWHTMLFiles2020/2020NSDUHFFR1PDFW102121.pdf </a:t>
            </a:r>
          </a:p>
          <a:p>
            <a:pPr marL="0" indent="0" eaLnBrk="1" hangingPunct="1">
              <a:spcBef>
                <a:spcPct val="0"/>
              </a:spcBef>
              <a:buFont typeface="Arial" panose="020B0604020202020204" pitchFamily="34" charset="0"/>
              <a:buNone/>
            </a:pPr>
            <a:endParaRPr lang="en-US" altLang="en-US" dirty="0"/>
          </a:p>
          <a:p>
            <a:endParaRPr lang="en-US" altLang="en-US" dirty="0"/>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B68B8F-05A2-4018-B754-6E4006158902}" type="slidenum">
              <a:rPr lang="en-US" altLang="en-US" smtClean="0"/>
              <a:pPr/>
              <a:t>10</a:t>
            </a:fld>
            <a:endParaRPr lang="en-US" altLang="en-US" dirty="0"/>
          </a:p>
        </p:txBody>
      </p:sp>
    </p:spTree>
    <p:extLst>
      <p:ext uri="{BB962C8B-B14F-4D97-AF65-F5344CB8AC3E}">
        <p14:creationId xmlns:p14="http://schemas.microsoft.com/office/powerpoint/2010/main" val="241844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CAA10-A5CB-433F-A87E-143129966EFA}" type="slidenum">
              <a:rPr lang="en-US" smtClean="0"/>
              <a:t>11</a:t>
            </a:fld>
            <a:endParaRPr lang="en-US" dirty="0"/>
          </a:p>
        </p:txBody>
      </p:sp>
    </p:spTree>
    <p:extLst>
      <p:ext uri="{BB962C8B-B14F-4D97-AF65-F5344CB8AC3E}">
        <p14:creationId xmlns:p14="http://schemas.microsoft.com/office/powerpoint/2010/main" val="263588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6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646C7-3E35-4CD8-8AA2-B33ECB8FD1A5}"/>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53AC099C-0B8B-4459-AB61-952CFE25893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FA6A94FC-4FDC-4292-B8F8-328E6958A8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DCE65E-3015-40B6-9289-30AA94678CE2}" type="slidenum">
              <a:rPr lang="en-US" altLang="en-US"/>
              <a:pPr>
                <a:defRPr/>
              </a:pPr>
              <a:t>‹#›</a:t>
            </a:fld>
            <a:endParaRPr lang="en-US" altLang="en-US" dirty="0"/>
          </a:p>
        </p:txBody>
      </p:sp>
    </p:spTree>
    <p:extLst>
      <p:ext uri="{BB962C8B-B14F-4D97-AF65-F5344CB8AC3E}">
        <p14:creationId xmlns:p14="http://schemas.microsoft.com/office/powerpoint/2010/main" val="129687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812A0-085F-457F-8C6D-3A71123D366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Footer Placeholder 5">
            <a:extLst>
              <a:ext uri="{FF2B5EF4-FFF2-40B4-BE49-F238E27FC236}">
                <a16:creationId xmlns:a16="http://schemas.microsoft.com/office/drawing/2014/main" id="{BBD2D961-DFB1-44DD-8DEB-44F5D8737D3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Slide Number Placeholder 6">
            <a:extLst>
              <a:ext uri="{FF2B5EF4-FFF2-40B4-BE49-F238E27FC236}">
                <a16:creationId xmlns:a16="http://schemas.microsoft.com/office/drawing/2014/main" id="{22AFA949-001D-4114-9C8D-91966AAB014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D94C1D-8D8F-44CF-A67B-D1BA562DF5B6}" type="slidenum">
              <a:rPr lang="en-US" altLang="en-US"/>
              <a:pPr>
                <a:defRPr/>
              </a:pPr>
              <a:t>‹#›</a:t>
            </a:fld>
            <a:endParaRPr lang="en-US" altLang="en-US" dirty="0"/>
          </a:p>
        </p:txBody>
      </p:sp>
    </p:spTree>
    <p:extLst>
      <p:ext uri="{BB962C8B-B14F-4D97-AF65-F5344CB8AC3E}">
        <p14:creationId xmlns:p14="http://schemas.microsoft.com/office/powerpoint/2010/main" val="16852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Date Placeholder 4">
            <a:extLst>
              <a:ext uri="{FF2B5EF4-FFF2-40B4-BE49-F238E27FC236}">
                <a16:creationId xmlns:a16="http://schemas.microsoft.com/office/drawing/2014/main" id="{5470EAC9-8E47-45EB-8451-997F1809DE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25BED656-EBA0-41E0-AAB9-D467B12A4E6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C05D3B01-F1A1-4689-AF6A-5E294B59F1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678C4F9-D60E-4470-A6D6-1A33AF63CB96}" type="slidenum">
              <a:rPr lang="en-US" altLang="en-US"/>
              <a:pPr>
                <a:defRPr/>
              </a:pPr>
              <a:t>‹#›</a:t>
            </a:fld>
            <a:endParaRPr lang="en-US" altLang="en-US" dirty="0"/>
          </a:p>
        </p:txBody>
      </p:sp>
    </p:spTree>
    <p:extLst>
      <p:ext uri="{BB962C8B-B14F-4D97-AF65-F5344CB8AC3E}">
        <p14:creationId xmlns:p14="http://schemas.microsoft.com/office/powerpoint/2010/main" val="362270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5348B-9D0A-4C0C-BC20-6D17674EC597}"/>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4" name="Footer Placeholder 5">
            <a:extLst>
              <a:ext uri="{FF2B5EF4-FFF2-40B4-BE49-F238E27FC236}">
                <a16:creationId xmlns:a16="http://schemas.microsoft.com/office/drawing/2014/main" id="{C06BBB5C-C5E3-4781-997B-A61E84D452F0}"/>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5" name="Slide Number Placeholder 6">
            <a:extLst>
              <a:ext uri="{FF2B5EF4-FFF2-40B4-BE49-F238E27FC236}">
                <a16:creationId xmlns:a16="http://schemas.microsoft.com/office/drawing/2014/main" id="{DBBDA537-EF05-4BE2-B464-71FC97F47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7E921FB-23E9-43EA-842E-0EE6294034B5}" type="slidenum">
              <a:rPr lang="en-US" altLang="en-US"/>
              <a:pPr>
                <a:defRPr/>
              </a:pPr>
              <a:t>‹#›</a:t>
            </a:fld>
            <a:endParaRPr lang="en-US" altLang="en-US" dirty="0"/>
          </a:p>
        </p:txBody>
      </p:sp>
    </p:spTree>
    <p:extLst>
      <p:ext uri="{BB962C8B-B14F-4D97-AF65-F5344CB8AC3E}">
        <p14:creationId xmlns:p14="http://schemas.microsoft.com/office/powerpoint/2010/main" val="202931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919772-9315-486D-BE4C-E45BA7613226}"/>
              </a:ext>
            </a:extLst>
          </p:cNvPr>
          <p:cNvSpPr/>
          <p:nvPr userDrawn="1"/>
        </p:nvSpPr>
        <p:spPr>
          <a:xfrm>
            <a:off x="7986713" y="1"/>
            <a:ext cx="1157288" cy="3889159"/>
          </a:xfrm>
          <a:custGeom>
            <a:avLst/>
            <a:gdLst>
              <a:gd name="connsiteX0" fmla="*/ 0 w 885959"/>
              <a:gd name="connsiteY0" fmla="*/ 0 h 3756077"/>
              <a:gd name="connsiteX1" fmla="*/ 885959 w 885959"/>
              <a:gd name="connsiteY1" fmla="*/ 0 h 3756077"/>
              <a:gd name="connsiteX2" fmla="*/ 885959 w 885959"/>
              <a:gd name="connsiteY2" fmla="*/ 3731551 h 3756077"/>
              <a:gd name="connsiteX3" fmla="*/ 874246 w 885959"/>
              <a:gd name="connsiteY3" fmla="*/ 3756077 h 3756077"/>
              <a:gd name="connsiteX4" fmla="*/ 0 w 885959"/>
              <a:gd name="connsiteY4" fmla="*/ 0 h 375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959" h="3756077">
                <a:moveTo>
                  <a:pt x="0" y="0"/>
                </a:moveTo>
                <a:lnTo>
                  <a:pt x="885959" y="0"/>
                </a:lnTo>
                <a:lnTo>
                  <a:pt x="885959" y="3731551"/>
                </a:lnTo>
                <a:lnTo>
                  <a:pt x="874246" y="375607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 name="Text Placeholder 35">
            <a:extLst>
              <a:ext uri="{FF2B5EF4-FFF2-40B4-BE49-F238E27FC236}">
                <a16:creationId xmlns:a16="http://schemas.microsoft.com/office/drawing/2014/main" id="{059EB7FE-58D2-4B88-A474-FC9A254AB388}"/>
              </a:ext>
            </a:extLst>
          </p:cNvPr>
          <p:cNvSpPr>
            <a:spLocks noGrp="1"/>
          </p:cNvSpPr>
          <p:nvPr>
            <p:ph type="body" sz="quarter" idx="14"/>
          </p:nvPr>
        </p:nvSpPr>
        <p:spPr>
          <a:xfrm>
            <a:off x="678657" y="781051"/>
            <a:ext cx="5845968" cy="628650"/>
          </a:xfrm>
          <a:prstGeom prst="rect">
            <a:avLst/>
          </a:prstGeom>
        </p:spPr>
        <p:txBody>
          <a:bodyPr wrap="square" lIns="0" tIns="0" rIns="0" bIns="0">
            <a:noAutofit/>
          </a:bodyPr>
          <a:lstStyle>
            <a:lvl1pPr marL="68580" indent="-342900">
              <a:lnSpc>
                <a:spcPts val="3150"/>
              </a:lnSpc>
              <a:spcBef>
                <a:spcPts val="0"/>
              </a:spcBef>
              <a:spcAft>
                <a:spcPts val="0"/>
              </a:spcAft>
              <a:buNone/>
              <a:defRPr sz="2400" b="1">
                <a:solidFill>
                  <a:schemeClr val="tx1"/>
                </a:solidFill>
              </a:defRPr>
            </a:lvl1pPr>
          </a:lstStyle>
          <a:p>
            <a:pPr lvl="0"/>
            <a:endParaRPr lang="en-US"/>
          </a:p>
        </p:txBody>
      </p:sp>
      <p:sp>
        <p:nvSpPr>
          <p:cNvPr id="5" name="Text Placeholder 35">
            <a:extLst>
              <a:ext uri="{FF2B5EF4-FFF2-40B4-BE49-F238E27FC236}">
                <a16:creationId xmlns:a16="http://schemas.microsoft.com/office/drawing/2014/main" id="{1BB85236-9097-4EB7-9B43-01FE1FB1EB31}"/>
              </a:ext>
            </a:extLst>
          </p:cNvPr>
          <p:cNvSpPr>
            <a:spLocks noGrp="1"/>
          </p:cNvSpPr>
          <p:nvPr>
            <p:ph type="body" sz="quarter" idx="15"/>
          </p:nvPr>
        </p:nvSpPr>
        <p:spPr>
          <a:xfrm>
            <a:off x="678657" y="1600201"/>
            <a:ext cx="6598443" cy="4305299"/>
          </a:xfrm>
          <a:prstGeom prst="rect">
            <a:avLst/>
          </a:prstGeom>
        </p:spPr>
        <p:txBody>
          <a:bodyPr wrap="square" lIns="0" tIns="0" rIns="0" bIns="0">
            <a:noAutofit/>
          </a:bodyPr>
          <a:lstStyle>
            <a:lvl1pPr marL="68580" indent="0">
              <a:lnSpc>
                <a:spcPct val="100000"/>
              </a:lnSpc>
              <a:spcBef>
                <a:spcPts val="900"/>
              </a:spcBef>
              <a:spcAft>
                <a:spcPts val="0"/>
              </a:spcAft>
              <a:buFontTx/>
              <a:buNone/>
              <a:defRPr sz="1800" b="0">
                <a:solidFill>
                  <a:schemeClr val="tx1"/>
                </a:solidFill>
              </a:defRPr>
            </a:lvl1pPr>
          </a:lstStyle>
          <a:p>
            <a:pPr lvl="0"/>
            <a:endParaRPr lang="en-US"/>
          </a:p>
        </p:txBody>
      </p:sp>
    </p:spTree>
    <p:extLst>
      <p:ext uri="{BB962C8B-B14F-4D97-AF65-F5344CB8AC3E}">
        <p14:creationId xmlns:p14="http://schemas.microsoft.com/office/powerpoint/2010/main" val="88363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6"/>
            <a:ext cx="7772400" cy="1470025"/>
          </a:xfrm>
        </p:spPr>
        <p:txBody>
          <a:bodyPr>
            <a:normAutofit/>
          </a:bodyPr>
          <a:lstStyle>
            <a:lvl1pPr algn="l">
              <a:defRPr sz="4500"/>
            </a:lvl1pPr>
          </a:lstStyle>
          <a:p>
            <a:r>
              <a:rPr lang="en-US"/>
              <a:t>Click to edit Master title style</a:t>
            </a:r>
          </a:p>
        </p:txBody>
      </p:sp>
      <p:sp>
        <p:nvSpPr>
          <p:cNvPr id="3" name="Subtitle 2"/>
          <p:cNvSpPr>
            <a:spLocks noGrp="1"/>
          </p:cNvSpPr>
          <p:nvPr>
            <p:ph type="subTitle" idx="1"/>
          </p:nvPr>
        </p:nvSpPr>
        <p:spPr>
          <a:xfrm>
            <a:off x="457200" y="3886201"/>
            <a:ext cx="6400800" cy="1297875"/>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461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3135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329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126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26045C-0F53-49C0-BF78-248A5BEF96B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6" name="Footer Placeholder 5">
            <a:extLst>
              <a:ext uri="{FF2B5EF4-FFF2-40B4-BE49-F238E27FC236}">
                <a16:creationId xmlns:a16="http://schemas.microsoft.com/office/drawing/2014/main" id="{6F50CCEA-277F-415E-9BF6-44B5480C653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86B8133-366D-4F7E-AD18-09D61F491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85DDCC7-E9C9-4658-B43F-D8F0F55B49E6}" type="slidenum">
              <a:rPr lang="en-US" altLang="en-US"/>
              <a:pPr>
                <a:defRPr/>
              </a:pPr>
              <a:t>‹#›</a:t>
            </a:fld>
            <a:endParaRPr lang="en-US" altLang="en-US" dirty="0"/>
          </a:p>
        </p:txBody>
      </p:sp>
    </p:spTree>
    <p:extLst>
      <p:ext uri="{BB962C8B-B14F-4D97-AF65-F5344CB8AC3E}">
        <p14:creationId xmlns:p14="http://schemas.microsoft.com/office/powerpoint/2010/main" val="285153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F50DF-AEF0-4BC2-B238-DEFF2EB978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8" name="Footer Placeholder 5">
            <a:extLst>
              <a:ext uri="{FF2B5EF4-FFF2-40B4-BE49-F238E27FC236}">
                <a16:creationId xmlns:a16="http://schemas.microsoft.com/office/drawing/2014/main" id="{334D620C-5CF6-4321-B103-7B16FFC9D49E}"/>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dirty="0">
                <a:latin typeface="Verdana" charset="0"/>
                <a:ea typeface="ＭＳ Ｐゴシック" charset="0"/>
                <a:cs typeface="ＭＳ Ｐゴシック" charset="0"/>
              </a:defRPr>
            </a:lvl1pPr>
          </a:lstStyle>
          <a:p>
            <a:pPr>
              <a:defRPr/>
            </a:pPr>
            <a:endParaRPr lang="en-US" dirty="0"/>
          </a:p>
        </p:txBody>
      </p:sp>
      <p:sp>
        <p:nvSpPr>
          <p:cNvPr id="9" name="Slide Number Placeholder 6">
            <a:extLst>
              <a:ext uri="{FF2B5EF4-FFF2-40B4-BE49-F238E27FC236}">
                <a16:creationId xmlns:a16="http://schemas.microsoft.com/office/drawing/2014/main" id="{AC0DC089-9881-47C5-9360-2A48BDD4E4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2ABF49E-B5F0-4925-9299-4E3E36C4E7E5}" type="slidenum">
              <a:rPr lang="en-US" altLang="en-US"/>
              <a:pPr>
                <a:defRPr/>
              </a:pPr>
              <a:t>‹#›</a:t>
            </a:fld>
            <a:endParaRPr lang="en-US" altLang="en-US" dirty="0"/>
          </a:p>
        </p:txBody>
      </p:sp>
    </p:spTree>
    <p:extLst>
      <p:ext uri="{BB962C8B-B14F-4D97-AF65-F5344CB8AC3E}">
        <p14:creationId xmlns:p14="http://schemas.microsoft.com/office/powerpoint/2010/main" val="387100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503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3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98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733FDF-83E3-4B75-8AEC-83CA70F7DA67}"/>
              </a:ext>
            </a:extLst>
          </p:cNvPr>
          <p:cNvSpPr>
            <a:spLocks noGrp="1" noChangeArrowheads="1"/>
          </p:cNvSpPr>
          <p:nvPr>
            <p:ph type="title"/>
          </p:nvPr>
        </p:nvSpPr>
        <p:spPr bwMode="auto">
          <a:xfrm>
            <a:off x="457200"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E48C506-7FF3-4389-82FD-2054EB80B742}"/>
              </a:ext>
            </a:extLst>
          </p:cNvPr>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9" descr="forUC09_96">
            <a:extLst>
              <a:ext uri="{FF2B5EF4-FFF2-40B4-BE49-F238E27FC236}">
                <a16:creationId xmlns:a16="http://schemas.microsoft.com/office/drawing/2014/main" id="{C27146BF-E3B3-44FE-A49F-4AA9FBD1FA6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81" r:id="rId4"/>
    <p:sldLayoutId id="2147485782" r:id="rId5"/>
    <p:sldLayoutId id="2147485777" r:id="rId6"/>
    <p:sldLayoutId id="2147485778" r:id="rId7"/>
    <p:sldLayoutId id="2147485779" r:id="rId8"/>
    <p:sldLayoutId id="2147485780" r:id="rId9"/>
    <p:sldLayoutId id="2147485783" r:id="rId10"/>
    <p:sldLayoutId id="2147485784" r:id="rId11"/>
    <p:sldLayoutId id="2147485785" r:id="rId12"/>
    <p:sldLayoutId id="2147485786" r:id="rId13"/>
    <p:sldLayoutId id="2147485788" r:id="rId14"/>
  </p:sldLayoutIdLst>
  <p:hf sldNum="0" hdr="0" ftr="0" dt="0"/>
  <p:txStyles>
    <p:titleStyle>
      <a:lvl1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2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Verdana" pitchFamily="-107" charset="0"/>
        </a:defRPr>
      </a:lvl6pPr>
      <a:lvl7pPr marL="914400" algn="ctr" rtl="0" fontAlgn="base">
        <a:spcBef>
          <a:spcPct val="0"/>
        </a:spcBef>
        <a:spcAft>
          <a:spcPct val="0"/>
        </a:spcAft>
        <a:defRPr sz="4400">
          <a:solidFill>
            <a:schemeClr val="tx2"/>
          </a:solidFill>
          <a:latin typeface="Verdana" pitchFamily="-107" charset="0"/>
        </a:defRPr>
      </a:lvl7pPr>
      <a:lvl8pPr marL="1371600" algn="ctr" rtl="0" fontAlgn="base">
        <a:spcBef>
          <a:spcPct val="0"/>
        </a:spcBef>
        <a:spcAft>
          <a:spcPct val="0"/>
        </a:spcAft>
        <a:defRPr sz="4400">
          <a:solidFill>
            <a:schemeClr val="tx2"/>
          </a:solidFill>
          <a:latin typeface="Verdana" pitchFamily="-107" charset="0"/>
        </a:defRPr>
      </a:lvl8pPr>
      <a:lvl9pPr marL="1828800" algn="ctr" rtl="0" fontAlgn="base">
        <a:spcBef>
          <a:spcPct val="0"/>
        </a:spcBef>
        <a:spcAft>
          <a:spcPct val="0"/>
        </a:spcAft>
        <a:defRPr sz="4400">
          <a:solidFill>
            <a:schemeClr val="tx2"/>
          </a:solidFill>
          <a:latin typeface="Verdana"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719279"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003920356"/>
      </p:ext>
    </p:extLst>
  </p:cSld>
  <p:clrMap bg1="lt1" tx1="dk1" bg2="lt2" tx2="dk2" accent1="accent1" accent2="accent2" accent3="accent3" accent4="accent4" accent5="accent5" accent6="accent6" hlink="hlink" folHlink="folHlink"/>
  <p:sldLayoutIdLst>
    <p:sldLayoutId id="2147483663" r:id="rId1"/>
    <p:sldLayoutId id="2147483664" r:id="rId2"/>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1"/>
            <a:ext cx="8229600" cy="4095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t"/>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t"/>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71163068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hiltonfoundation.org/learning/substance-use-prevention-infographi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hiltonfoundation.org/learning/substance-use-prevention-infographi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bpwellcenter.com/sbirt-program-at-denver-health.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uploads.documents.cimpress.io/v1/uploads/eb15636e-5740-4597-9219-649389cf444e~110/original?tenant=vbu-digita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www.bu.edu/bnia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ed.uc.edu/institutes/CAR/hom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ed.uc.edu/institutes/CAR/publication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med.uc.edu/institutes/CAR/car-member-registration" TargetMode="External"/><Relationship Id="rId5" Type="http://schemas.openxmlformats.org/officeDocument/2006/relationships/hyperlink" Target="https://med.uc.edu/institutes/CAR/communications" TargetMode="External"/><Relationship Id="rId4" Type="http://schemas.openxmlformats.org/officeDocument/2006/relationships/hyperlink" Target="https://med.uc.edu/institutes/CAR/project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8" Type="http://schemas.openxmlformats.org/officeDocument/2006/relationships/hyperlink" Target="https://pttcnetwork.org/centers/content/great-lakes-pttc" TargetMode="External"/><Relationship Id="rId3" Type="http://schemas.openxmlformats.org/officeDocument/2006/relationships/hyperlink" Target="https://www.sbirteducation.com/CHECKfostercare" TargetMode="External"/><Relationship Id="rId7" Type="http://schemas.openxmlformats.org/officeDocument/2006/relationships/hyperlink" Target="https://nida.nih.gov/nidamed-medical-health-professionals/screening-tools-resources/chart-screening-tools"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hyperlink" Target="https://sbirt.webs.com/talking-2-adolescents-series" TargetMode="External"/><Relationship Id="rId5" Type="http://schemas.openxmlformats.org/officeDocument/2006/relationships/hyperlink" Target="https://sbirt.webs.com/curriculum" TargetMode="External"/><Relationship Id="rId10" Type="http://schemas.openxmlformats.org/officeDocument/2006/relationships/hyperlink" Target="http://www.ohiomindsmatter.org/" TargetMode="External"/><Relationship Id="rId4" Type="http://schemas.openxmlformats.org/officeDocument/2006/relationships/hyperlink" Target="https://sbirt.webs.com/learners-guide" TargetMode="External"/><Relationship Id="rId9" Type="http://schemas.openxmlformats.org/officeDocument/2006/relationships/hyperlink" Target="https://mha.ohio.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med.uc.edu/institutes/CAR/summer-speaker-series/speaker-series-2023/"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672243-DF62-4826-9761-FA7C6CFC3CA4}"/>
              </a:ext>
            </a:extLst>
          </p:cNvPr>
          <p:cNvSpPr>
            <a:spLocks noGrp="1" noChangeArrowheads="1"/>
          </p:cNvSpPr>
          <p:nvPr>
            <p:ph type="ctrTitle"/>
          </p:nvPr>
        </p:nvSpPr>
        <p:spPr>
          <a:xfrm>
            <a:off x="228600" y="1131888"/>
            <a:ext cx="8686800" cy="1749425"/>
          </a:xfrm>
        </p:spPr>
        <p:txBody>
          <a:bodyPr/>
          <a:lstStyle/>
          <a:p>
            <a:r>
              <a:rPr lang="en-US" altLang="en-US" b="1" dirty="0">
                <a:solidFill>
                  <a:schemeClr val="tx1"/>
                </a:solidFill>
              </a:rPr>
              <a:t>UC College of Medicine Center for Addiction Research (CAR) </a:t>
            </a:r>
            <a:br>
              <a:rPr lang="en-US" altLang="en-US" b="1" dirty="0">
                <a:solidFill>
                  <a:schemeClr val="tx1"/>
                </a:solidFill>
              </a:rPr>
            </a:br>
            <a:r>
              <a:rPr lang="en-US" altLang="en-US" b="1" dirty="0">
                <a:solidFill>
                  <a:schemeClr val="tx1"/>
                </a:solidFill>
              </a:rPr>
              <a:t>Summer Speaker Series</a:t>
            </a:r>
          </a:p>
        </p:txBody>
      </p:sp>
      <p:sp>
        <p:nvSpPr>
          <p:cNvPr id="9219" name="Text Box 7">
            <a:extLst>
              <a:ext uri="{FF2B5EF4-FFF2-40B4-BE49-F238E27FC236}">
                <a16:creationId xmlns:a16="http://schemas.microsoft.com/office/drawing/2014/main" id="{E928383D-C556-4F7A-AE35-5A51842AACE4}"/>
              </a:ext>
            </a:extLst>
          </p:cNvPr>
          <p:cNvSpPr txBox="1">
            <a:spLocks noChangeArrowheads="1"/>
          </p:cNvSpPr>
          <p:nvPr/>
        </p:nvSpPr>
        <p:spPr bwMode="auto">
          <a:xfrm>
            <a:off x="1676400" y="3192563"/>
            <a:ext cx="5867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FontTx/>
              <a:buNone/>
            </a:pPr>
            <a:r>
              <a:rPr lang="en-US" altLang="en-US" sz="2800">
                <a:solidFill>
                  <a:srgbClr val="000000"/>
                </a:solidFill>
              </a:rPr>
              <a:t>Sponsored </a:t>
            </a:r>
            <a:r>
              <a:rPr lang="en-US" altLang="en-US" sz="2800" dirty="0">
                <a:solidFill>
                  <a:srgbClr val="000000"/>
                </a:solidFill>
              </a:rPr>
              <a:t>by: Center for Clinical &amp; Translational Science &amp; Training</a:t>
            </a:r>
          </a:p>
          <a:p>
            <a:pPr algn="ctr">
              <a:spcBef>
                <a:spcPct val="0"/>
              </a:spcBef>
              <a:buFontTx/>
              <a:buNone/>
            </a:pPr>
            <a:endParaRPr lang="en-US" altLang="en-US" sz="2800" dirty="0">
              <a:solidFill>
                <a:srgbClr val="000000"/>
              </a:solidFill>
            </a:endParaRPr>
          </a:p>
          <a:p>
            <a:pPr algn="ctr">
              <a:spcBef>
                <a:spcPct val="0"/>
              </a:spcBef>
              <a:buFontTx/>
              <a:buNone/>
            </a:pPr>
            <a:r>
              <a:rPr lang="en-US" altLang="en-US" sz="2800" dirty="0">
                <a:solidFill>
                  <a:srgbClr val="000000"/>
                </a:solidFill>
              </a:rPr>
              <a:t>June 14, 2023</a:t>
            </a:r>
          </a:p>
          <a:p>
            <a:pPr algn="ctr">
              <a:spcBef>
                <a:spcPct val="0"/>
              </a:spcBef>
              <a:buFontTx/>
              <a:buNone/>
            </a:pPr>
            <a:r>
              <a:rPr lang="en-US" altLang="en-US" sz="2800" dirty="0">
                <a:solidFill>
                  <a:srgbClr val="000000"/>
                </a:solidFill>
              </a:rPr>
              <a:t>12:00 – 1:00PM</a:t>
            </a:r>
          </a:p>
          <a:p>
            <a:pPr algn="ctr">
              <a:spcBef>
                <a:spcPct val="0"/>
              </a:spcBef>
              <a:buFontTx/>
              <a:buNone/>
            </a:pPr>
            <a:endParaRPr lang="en-US" altLang="en-US" sz="2000" dirty="0">
              <a:solidFill>
                <a:srgbClr val="000000"/>
              </a:solidFill>
            </a:endParaRPr>
          </a:p>
          <a:p>
            <a:pPr algn="ctr">
              <a:spcBef>
                <a:spcPct val="0"/>
              </a:spcBef>
              <a:buFontTx/>
              <a:buNone/>
            </a:pPr>
            <a:r>
              <a:rPr lang="en-US" altLang="en-US" sz="2800" b="1" i="1" dirty="0">
                <a:solidFill>
                  <a:srgbClr val="000000"/>
                </a:solidFill>
              </a:rPr>
              <a:t>This event is being recorded.</a:t>
            </a:r>
          </a:p>
        </p:txBody>
      </p:sp>
      <p:sp>
        <p:nvSpPr>
          <p:cNvPr id="9221" name="Line 5">
            <a:extLst>
              <a:ext uri="{FF2B5EF4-FFF2-40B4-BE49-F238E27FC236}">
                <a16:creationId xmlns:a16="http://schemas.microsoft.com/office/drawing/2014/main" id="{E8E89354-8BD0-4BC9-A97E-CF03F998280A}"/>
              </a:ext>
            </a:extLst>
          </p:cNvPr>
          <p:cNvSpPr>
            <a:spLocks noChangeShapeType="1"/>
          </p:cNvSpPr>
          <p:nvPr/>
        </p:nvSpPr>
        <p:spPr bwMode="auto">
          <a:xfrm>
            <a:off x="639763" y="9906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2" name="Line 5">
            <a:extLst>
              <a:ext uri="{FF2B5EF4-FFF2-40B4-BE49-F238E27FC236}">
                <a16:creationId xmlns:a16="http://schemas.microsoft.com/office/drawing/2014/main" id="{38C33499-AECD-4EE4-B357-1D63B1768257}"/>
              </a:ext>
            </a:extLst>
          </p:cNvPr>
          <p:cNvSpPr>
            <a:spLocks noChangeShapeType="1"/>
          </p:cNvSpPr>
          <p:nvPr/>
        </p:nvSpPr>
        <p:spPr bwMode="auto">
          <a:xfrm>
            <a:off x="639763" y="3048000"/>
            <a:ext cx="7864475"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TextBox 2">
            <a:extLst>
              <a:ext uri="{FF2B5EF4-FFF2-40B4-BE49-F238E27FC236}">
                <a16:creationId xmlns:a16="http://schemas.microsoft.com/office/drawing/2014/main" id="{54A6DDE5-E2BA-23D6-9DB4-408E0824F696}"/>
              </a:ext>
            </a:extLst>
          </p:cNvPr>
          <p:cNvSpPr txBox="1"/>
          <p:nvPr/>
        </p:nvSpPr>
        <p:spPr>
          <a:xfrm>
            <a:off x="929481" y="6137892"/>
            <a:ext cx="7285038" cy="369332"/>
          </a:xfrm>
          <a:prstGeom prst="rect">
            <a:avLst/>
          </a:prstGeom>
          <a:noFill/>
        </p:spPr>
        <p:txBody>
          <a:bodyPr wrap="square" rtlCol="0">
            <a:spAutoFit/>
          </a:bodyPr>
          <a:lstStyle/>
          <a:p>
            <a:pPr algn="ctr"/>
            <a:r>
              <a:rPr lang="en-US" i="1" dirty="0"/>
              <a:t>Participants can enable captions in the taskbar under more.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99" y="1270692"/>
            <a:ext cx="9144000" cy="555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3964F28-60B9-4CE9-B685-C12AD8AEB2C6}"/>
              </a:ext>
            </a:extLst>
          </p:cNvPr>
          <p:cNvSpPr txBox="1">
            <a:spLocks noChangeArrowheads="1"/>
          </p:cNvSpPr>
          <p:nvPr/>
        </p:nvSpPr>
        <p:spPr bwMode="auto">
          <a:xfrm>
            <a:off x="424954" y="838200"/>
            <a:ext cx="5843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600" b="1" dirty="0"/>
              <a:t>Source: Adapted with new prevalence estimates from: Identifying Early Warning Signs: Addressing youth substance use, Conrad Hilton Foundation. Retrieved from </a:t>
            </a:r>
            <a:r>
              <a:rPr lang="en-US" altLang="en-US" sz="600" b="1" dirty="0">
                <a:hlinkClick r:id="rId4"/>
              </a:rPr>
              <a:t>https://www.hiltonfoundation.org/learning/substance-use-prevention-infographic</a:t>
            </a:r>
            <a:r>
              <a:rPr lang="en-US" altLang="en-US" sz="600" b="1" dirty="0"/>
              <a:t> </a:t>
            </a:r>
            <a:endParaRPr lang="en-US" altLang="en-US" sz="600" dirty="0"/>
          </a:p>
        </p:txBody>
      </p:sp>
      <p:sp>
        <p:nvSpPr>
          <p:cNvPr id="2" name="TextBox 1">
            <a:extLst>
              <a:ext uri="{FF2B5EF4-FFF2-40B4-BE49-F238E27FC236}">
                <a16:creationId xmlns:a16="http://schemas.microsoft.com/office/drawing/2014/main" id="{0967AAF7-31BE-477D-BF82-0E5ED0B5D800}"/>
              </a:ext>
            </a:extLst>
          </p:cNvPr>
          <p:cNvSpPr txBox="1"/>
          <p:nvPr/>
        </p:nvSpPr>
        <p:spPr>
          <a:xfrm>
            <a:off x="5660797" y="3844523"/>
            <a:ext cx="1215491" cy="1742785"/>
          </a:xfrm>
          <a:prstGeom prst="rect">
            <a:avLst/>
          </a:prstGeom>
          <a:solidFill>
            <a:schemeClr val="bg1"/>
          </a:solidFill>
        </p:spPr>
        <p:txBody>
          <a:bodyPr wrap="square" rtlCol="0">
            <a:spAutoFit/>
          </a:bodyPr>
          <a:lstStyle/>
          <a:p>
            <a:r>
              <a:rPr lang="en-US" sz="975" dirty="0">
                <a:effectLst/>
                <a:latin typeface="Calibri" panose="020F0502020204030204" pitchFamily="34" charset="0"/>
                <a:cs typeface="Calibri" panose="020F0502020204030204" pitchFamily="34" charset="0"/>
              </a:rPr>
              <a:t>This group has the highest rate of injury and death from substance use. Of those ages 19 to 25, 24.% have a substance use disorder in the past year, compared to 14% of adults 26 or older.</a:t>
            </a:r>
          </a:p>
        </p:txBody>
      </p:sp>
      <p:sp>
        <p:nvSpPr>
          <p:cNvPr id="3" name="TextBox 2">
            <a:extLst>
              <a:ext uri="{FF2B5EF4-FFF2-40B4-BE49-F238E27FC236}">
                <a16:creationId xmlns:a16="http://schemas.microsoft.com/office/drawing/2014/main" id="{E11C8786-15F2-4632-889E-36EC710D3701}"/>
              </a:ext>
            </a:extLst>
          </p:cNvPr>
          <p:cNvSpPr txBox="1"/>
          <p:nvPr/>
        </p:nvSpPr>
        <p:spPr>
          <a:xfrm>
            <a:off x="3333405" y="3994563"/>
            <a:ext cx="1284194" cy="1592744"/>
          </a:xfrm>
          <a:prstGeom prst="rect">
            <a:avLst/>
          </a:prstGeom>
          <a:solidFill>
            <a:schemeClr val="bg1"/>
          </a:solidFill>
        </p:spPr>
        <p:txBody>
          <a:bodyPr wrap="square" rtlCol="0">
            <a:spAutoFit/>
          </a:bodyPr>
          <a:lstStyle/>
          <a:p>
            <a:r>
              <a:rPr lang="en-US" sz="975" dirty="0">
                <a:effectLst/>
                <a:latin typeface="Calibri" panose="020F0502020204030204" pitchFamily="34" charset="0"/>
                <a:cs typeface="Calibri" panose="020F0502020204030204" pitchFamily="34" charset="0"/>
              </a:rPr>
              <a:t>This period of growth is also a time of risk-taking and experimentation. More than 90% of adults with substance use disorder developed the problem between ages 12 and 20. </a:t>
            </a:r>
          </a:p>
        </p:txBody>
      </p:sp>
    </p:spTree>
    <p:extLst>
      <p:ext uri="{BB962C8B-B14F-4D97-AF65-F5344CB8AC3E}">
        <p14:creationId xmlns:p14="http://schemas.microsoft.com/office/powerpoint/2010/main" val="252691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143000"/>
            <a:ext cx="9220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4DAEF95E-BAC7-49C9-B6D1-EBA56FA48FB8}"/>
              </a:ext>
            </a:extLst>
          </p:cNvPr>
          <p:cNvSpPr txBox="1">
            <a:spLocks noChangeArrowheads="1"/>
          </p:cNvSpPr>
          <p:nvPr/>
        </p:nvSpPr>
        <p:spPr bwMode="auto">
          <a:xfrm>
            <a:off x="685800" y="882728"/>
            <a:ext cx="5843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600" b="1" dirty="0"/>
              <a:t>Source:  Identifying Early Warning Signs: Addressing youth substance use, Conrad Hilton Foundation. Retrieved from </a:t>
            </a:r>
            <a:r>
              <a:rPr lang="en-US" altLang="en-US" sz="600" b="1" dirty="0">
                <a:hlinkClick r:id="rId4"/>
              </a:rPr>
              <a:t>https://www.hiltonfoundation.org/learning/substance-use-prevention-infographic</a:t>
            </a:r>
            <a:r>
              <a:rPr lang="en-US" altLang="en-US" sz="600" b="1" dirty="0"/>
              <a:t> </a:t>
            </a:r>
            <a:endParaRPr lang="en-US" altLang="en-US" sz="600" dirty="0"/>
          </a:p>
        </p:txBody>
      </p:sp>
    </p:spTree>
    <p:extLst>
      <p:ext uri="{BB962C8B-B14F-4D97-AF65-F5344CB8AC3E}">
        <p14:creationId xmlns:p14="http://schemas.microsoft.com/office/powerpoint/2010/main" val="88794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8CD6-6C9A-79D9-38B1-52C15BC32627}"/>
              </a:ext>
            </a:extLst>
          </p:cNvPr>
          <p:cNvSpPr>
            <a:spLocks noGrp="1"/>
          </p:cNvSpPr>
          <p:nvPr>
            <p:ph type="title"/>
          </p:nvPr>
        </p:nvSpPr>
        <p:spPr/>
        <p:txBody>
          <a:bodyPr/>
          <a:lstStyle/>
          <a:p>
            <a:r>
              <a:rPr lang="en-US" dirty="0"/>
              <a:t>What is SBIRT?</a:t>
            </a:r>
          </a:p>
        </p:txBody>
      </p:sp>
      <p:sp>
        <p:nvSpPr>
          <p:cNvPr id="3" name="Content Placeholder 2">
            <a:extLst>
              <a:ext uri="{FF2B5EF4-FFF2-40B4-BE49-F238E27FC236}">
                <a16:creationId xmlns:a16="http://schemas.microsoft.com/office/drawing/2014/main" id="{EF2C185A-4DDB-1A10-7599-8AE66828333B}"/>
              </a:ext>
            </a:extLst>
          </p:cNvPr>
          <p:cNvSpPr>
            <a:spLocks noGrp="1"/>
          </p:cNvSpPr>
          <p:nvPr>
            <p:ph idx="1"/>
          </p:nvPr>
        </p:nvSpPr>
        <p:spPr/>
        <p:txBody>
          <a:bodyPr/>
          <a:lstStyle/>
          <a:p>
            <a:r>
              <a:rPr lang="en-US" altLang="en-US" dirty="0"/>
              <a:t>SBIRT stands for:</a:t>
            </a:r>
          </a:p>
          <a:p>
            <a:pPr lvl="1"/>
            <a:r>
              <a:rPr lang="en-US" altLang="en-US" sz="2700" b="1" dirty="0"/>
              <a:t> </a:t>
            </a:r>
            <a:r>
              <a:rPr lang="en-US" altLang="en-US" sz="2700" b="1" dirty="0">
                <a:solidFill>
                  <a:srgbClr val="FF0000"/>
                </a:solidFill>
              </a:rPr>
              <a:t>S</a:t>
            </a:r>
            <a:r>
              <a:rPr lang="en-US" altLang="en-US" sz="2700" dirty="0"/>
              <a:t>creening </a:t>
            </a:r>
          </a:p>
          <a:p>
            <a:pPr lvl="2"/>
            <a:r>
              <a:rPr lang="en-US" altLang="en-US" dirty="0"/>
              <a:t>Assess degree of risk </a:t>
            </a:r>
          </a:p>
          <a:p>
            <a:pPr lvl="1"/>
            <a:r>
              <a:rPr lang="en-US" altLang="en-US" sz="2700" dirty="0"/>
              <a:t> </a:t>
            </a:r>
            <a:r>
              <a:rPr lang="en-US" altLang="en-US" sz="2700" b="1" dirty="0">
                <a:solidFill>
                  <a:srgbClr val="FF0000"/>
                </a:solidFill>
              </a:rPr>
              <a:t>B</a:t>
            </a:r>
            <a:r>
              <a:rPr lang="en-US" altLang="en-US" sz="2700" dirty="0"/>
              <a:t>rief </a:t>
            </a:r>
            <a:r>
              <a:rPr lang="en-US" altLang="en-US" sz="2700" b="1" dirty="0">
                <a:solidFill>
                  <a:srgbClr val="FF0000"/>
                </a:solidFill>
              </a:rPr>
              <a:t>I</a:t>
            </a:r>
            <a:r>
              <a:rPr lang="en-US" altLang="en-US" sz="2700" dirty="0"/>
              <a:t>ntervention</a:t>
            </a:r>
          </a:p>
          <a:p>
            <a:pPr lvl="2"/>
            <a:r>
              <a:rPr lang="en-US" altLang="en-US" dirty="0"/>
              <a:t>Brief clinical encounters using motivational interviewing</a:t>
            </a:r>
          </a:p>
          <a:p>
            <a:pPr lvl="1"/>
            <a:r>
              <a:rPr lang="en-US" altLang="en-US" sz="2700" dirty="0"/>
              <a:t> </a:t>
            </a:r>
            <a:r>
              <a:rPr lang="en-US" altLang="en-US" sz="2700" b="1" dirty="0">
                <a:solidFill>
                  <a:srgbClr val="FF0000"/>
                </a:solidFill>
              </a:rPr>
              <a:t>R</a:t>
            </a:r>
            <a:r>
              <a:rPr lang="en-US" altLang="en-US" sz="2700" dirty="0"/>
              <a:t>eferral to </a:t>
            </a:r>
            <a:r>
              <a:rPr lang="en-US" altLang="en-US" sz="2700" b="1" dirty="0">
                <a:solidFill>
                  <a:srgbClr val="FF0000"/>
                </a:solidFill>
              </a:rPr>
              <a:t>T</a:t>
            </a:r>
            <a:r>
              <a:rPr lang="en-US" altLang="en-US" sz="2700" dirty="0"/>
              <a:t>reatment</a:t>
            </a:r>
          </a:p>
          <a:p>
            <a:pPr lvl="2"/>
            <a:r>
              <a:rPr lang="en-US" altLang="en-US" dirty="0"/>
              <a:t>Warm hand-off and linkage to care</a:t>
            </a:r>
          </a:p>
          <a:p>
            <a:endParaRPr lang="en-US" dirty="0"/>
          </a:p>
        </p:txBody>
      </p:sp>
      <p:pic>
        <p:nvPicPr>
          <p:cNvPr id="4" name="Picture 2" descr="http://www.pondplantsdirect.com/image/package.jpg">
            <a:hlinkClick r:id="rId3"/>
            <a:extLst>
              <a:ext uri="{FF2B5EF4-FFF2-40B4-BE49-F238E27FC236}">
                <a16:creationId xmlns:a16="http://schemas.microsoft.com/office/drawing/2014/main" id="{93F09F59-7810-76CF-D84F-872BBAF89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004043"/>
            <a:ext cx="1943100" cy="15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9FBD57-10AA-5625-CC7D-EA58F8EDBF78}"/>
              </a:ext>
            </a:extLst>
          </p:cNvPr>
          <p:cNvSpPr>
            <a:spLocks noChangeArrowheads="1"/>
          </p:cNvSpPr>
          <p:nvPr/>
        </p:nvSpPr>
        <p:spPr bwMode="auto">
          <a:xfrm>
            <a:off x="5882219" y="6421787"/>
            <a:ext cx="24003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375" dirty="0"/>
              <a:t>Image source: ttp://cdn1.theodysseyonline.com/files/2015/12/04/6358485971345819511687691775_package.jpg</a:t>
            </a:r>
          </a:p>
        </p:txBody>
      </p:sp>
      <p:sp>
        <p:nvSpPr>
          <p:cNvPr id="6" name="TextBox 5">
            <a:extLst>
              <a:ext uri="{FF2B5EF4-FFF2-40B4-BE49-F238E27FC236}">
                <a16:creationId xmlns:a16="http://schemas.microsoft.com/office/drawing/2014/main" id="{444A7DF5-533E-AD1B-79BB-B5A68755C631}"/>
              </a:ext>
            </a:extLst>
          </p:cNvPr>
          <p:cNvSpPr txBox="1"/>
          <p:nvPr/>
        </p:nvSpPr>
        <p:spPr>
          <a:xfrm>
            <a:off x="5850624" y="1309947"/>
            <a:ext cx="2836175" cy="2400657"/>
          </a:xfrm>
          <a:prstGeom prst="rect">
            <a:avLst/>
          </a:prstGeom>
          <a:noFill/>
          <a:ln>
            <a:solidFill>
              <a:schemeClr val="bg1">
                <a:lumMod val="75000"/>
              </a:schemeClr>
            </a:solidFill>
          </a:ln>
        </p:spPr>
        <p:txBody>
          <a:bodyPr wrap="square" rtlCol="0">
            <a:spAutoFit/>
          </a:bodyPr>
          <a:lstStyle/>
          <a:p>
            <a:r>
              <a:rPr lang="en-US" sz="1500" dirty="0"/>
              <a:t>SAMHSA defines SBIRT as a comprehensive, integrated, public health approach to the delivery of early intervention and treatment services for persons with substance use disorders, </a:t>
            </a:r>
            <a:r>
              <a:rPr lang="en-US" sz="1500" i="1" dirty="0"/>
              <a:t>as well as those  who are at risk of developing them.</a:t>
            </a:r>
            <a:endParaRPr lang="en-US" sz="1500" dirty="0"/>
          </a:p>
        </p:txBody>
      </p:sp>
    </p:spTree>
    <p:extLst>
      <p:ext uri="{BB962C8B-B14F-4D97-AF65-F5344CB8AC3E}">
        <p14:creationId xmlns:p14="http://schemas.microsoft.com/office/powerpoint/2010/main" val="263198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5033-4722-CE06-8730-1C550BF0F1B7}"/>
              </a:ext>
            </a:extLst>
          </p:cNvPr>
          <p:cNvSpPr>
            <a:spLocks noGrp="1"/>
          </p:cNvSpPr>
          <p:nvPr>
            <p:ph type="title"/>
          </p:nvPr>
        </p:nvSpPr>
        <p:spPr/>
        <p:txBody>
          <a:bodyPr>
            <a:normAutofit/>
          </a:bodyPr>
          <a:lstStyle/>
          <a:p>
            <a:r>
              <a:rPr lang="en-US" altLang="en-US" dirty="0"/>
              <a:t>Adolescent Screening Tools </a:t>
            </a:r>
            <a:r>
              <a:rPr lang="en-US" altLang="en-US" sz="900" dirty="0"/>
              <a:t>(NORC, 2021)</a:t>
            </a:r>
            <a:endParaRPr lang="en-US" dirty="0"/>
          </a:p>
        </p:txBody>
      </p:sp>
      <p:pic>
        <p:nvPicPr>
          <p:cNvPr id="5" name="Content Placeholder 4">
            <a:extLst>
              <a:ext uri="{FF2B5EF4-FFF2-40B4-BE49-F238E27FC236}">
                <a16:creationId xmlns:a16="http://schemas.microsoft.com/office/drawing/2014/main" id="{0E9AF39F-96EE-0C7E-6275-6C7339E938B1}"/>
              </a:ext>
            </a:extLst>
          </p:cNvPr>
          <p:cNvPicPr>
            <a:picLocks noGrp="1" noChangeAspect="1"/>
          </p:cNvPicPr>
          <p:nvPr>
            <p:ph idx="1"/>
          </p:nvPr>
        </p:nvPicPr>
        <p:blipFill>
          <a:blip r:embed="rId3"/>
          <a:stretch>
            <a:fillRect/>
          </a:stretch>
        </p:blipFill>
        <p:spPr>
          <a:xfrm>
            <a:off x="73122" y="1417638"/>
            <a:ext cx="8994678" cy="4906962"/>
          </a:xfrm>
        </p:spPr>
      </p:pic>
    </p:spTree>
    <p:extLst>
      <p:ext uri="{BB962C8B-B14F-4D97-AF65-F5344CB8AC3E}">
        <p14:creationId xmlns:p14="http://schemas.microsoft.com/office/powerpoint/2010/main" val="289596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71BC-F16B-1F31-2658-420620FDBC19}"/>
              </a:ext>
            </a:extLst>
          </p:cNvPr>
          <p:cNvSpPr>
            <a:spLocks noGrp="1"/>
          </p:cNvSpPr>
          <p:nvPr>
            <p:ph type="title"/>
          </p:nvPr>
        </p:nvSpPr>
        <p:spPr>
          <a:xfrm>
            <a:off x="457200" y="914400"/>
            <a:ext cx="8229600" cy="655638"/>
          </a:xfrm>
        </p:spPr>
        <p:txBody>
          <a:bodyPr/>
          <a:lstStyle/>
          <a:p>
            <a:r>
              <a:rPr lang="en-US" dirty="0"/>
              <a:t>CRAFFT 2.1</a:t>
            </a:r>
            <a:br>
              <a:rPr lang="en-US" dirty="0"/>
            </a:br>
            <a:endParaRPr lang="en-US" dirty="0"/>
          </a:p>
        </p:txBody>
      </p:sp>
      <p:sp>
        <p:nvSpPr>
          <p:cNvPr id="3" name="Content Placeholder 2">
            <a:extLst>
              <a:ext uri="{FF2B5EF4-FFF2-40B4-BE49-F238E27FC236}">
                <a16:creationId xmlns:a16="http://schemas.microsoft.com/office/drawing/2014/main" id="{01DF2A93-E319-FC7F-2241-CCD8030A5B86}"/>
              </a:ext>
            </a:extLst>
          </p:cNvPr>
          <p:cNvSpPr>
            <a:spLocks noGrp="1"/>
          </p:cNvSpPr>
          <p:nvPr>
            <p:ph idx="1"/>
          </p:nvPr>
        </p:nvSpPr>
        <p:spPr/>
        <p:txBody>
          <a:bodyPr/>
          <a:lstStyle/>
          <a:p>
            <a:r>
              <a:rPr lang="en-US" sz="2800" dirty="0"/>
              <a:t>The </a:t>
            </a:r>
            <a:r>
              <a:rPr lang="en-US" sz="2800" b="1" dirty="0">
                <a:solidFill>
                  <a:schemeClr val="accent6">
                    <a:lumMod val="75000"/>
                  </a:schemeClr>
                </a:solidFill>
              </a:rPr>
              <a:t>CRAFFT</a:t>
            </a:r>
            <a:r>
              <a:rPr lang="en-US" sz="2800" dirty="0"/>
              <a:t> family of tools are the most popular substance use screening tools for youth.</a:t>
            </a:r>
          </a:p>
          <a:p>
            <a:pPr lvl="1" defTabSz="342900" eaLnBrk="1" fontAlgn="auto" hangingPunct="1">
              <a:spcBef>
                <a:spcPts val="0"/>
              </a:spcBef>
              <a:spcAft>
                <a:spcPts val="0"/>
              </a:spcAft>
              <a:defRPr/>
            </a:pPr>
            <a:r>
              <a:rPr kumimoji="0" lang="en-US" b="0" i="0" u="none" strike="noStrike" kern="1200" cap="none" spc="0" normalizeH="0" baseline="0" noProof="0" dirty="0">
                <a:ln>
                  <a:noFill/>
                </a:ln>
                <a:solidFill>
                  <a:schemeClr val="tx2">
                    <a:lumMod val="75000"/>
                  </a:schemeClr>
                </a:solidFill>
                <a:effectLst/>
                <a:uLnTx/>
                <a:uFillTx/>
                <a:ea typeface="+mn-ea"/>
                <a:cs typeface="+mn-cs"/>
              </a:rPr>
              <a:t>American Academy of Pediatrics’ Bright Futures Guidelines recommends the CRAFFT for use in preventive care screenings and well-visits.</a:t>
            </a:r>
          </a:p>
          <a:p>
            <a:pPr lvl="1" defTabSz="342900" eaLnBrk="1" fontAlgn="auto" hangingPunct="1">
              <a:spcBef>
                <a:spcPts val="0"/>
              </a:spcBef>
              <a:spcAft>
                <a:spcPts val="0"/>
              </a:spcAft>
              <a:defRPr/>
            </a:pPr>
            <a:r>
              <a:rPr kumimoji="0" lang="en-US" b="0" i="0" u="none" strike="noStrike" kern="1200" cap="none" spc="0" normalizeH="0" baseline="0" noProof="0" dirty="0">
                <a:ln>
                  <a:noFill/>
                </a:ln>
                <a:solidFill>
                  <a:schemeClr val="tx2">
                    <a:lumMod val="75000"/>
                  </a:schemeClr>
                </a:solidFill>
                <a:effectLst/>
                <a:uLnTx/>
                <a:uFillTx/>
                <a:ea typeface="+mn-ea"/>
                <a:cs typeface="+mn-cs"/>
              </a:rPr>
              <a:t>Designed to ask age-appropriate questions related to alcohol, drug, and nicotine use, and screens for lifetime substance use disorder.</a:t>
            </a:r>
          </a:p>
          <a:p>
            <a:endParaRPr lang="en-US" sz="3200" dirty="0"/>
          </a:p>
          <a:p>
            <a:endParaRPr lang="en-US" dirty="0"/>
          </a:p>
        </p:txBody>
      </p:sp>
    </p:spTree>
    <p:extLst>
      <p:ext uri="{BB962C8B-B14F-4D97-AF65-F5344CB8AC3E}">
        <p14:creationId xmlns:p14="http://schemas.microsoft.com/office/powerpoint/2010/main" val="27824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A4D5-C38C-C83A-93C2-7C79FBADF3FB}"/>
              </a:ext>
            </a:extLst>
          </p:cNvPr>
          <p:cNvSpPr>
            <a:spLocks noGrp="1"/>
          </p:cNvSpPr>
          <p:nvPr>
            <p:ph type="title"/>
          </p:nvPr>
        </p:nvSpPr>
        <p:spPr>
          <a:xfrm>
            <a:off x="457200" y="990600"/>
            <a:ext cx="8229600" cy="655638"/>
          </a:xfrm>
        </p:spPr>
        <p:txBody>
          <a:bodyPr/>
          <a:lstStyle/>
          <a:p>
            <a:r>
              <a:rPr lang="en-US" sz="3200" dirty="0"/>
              <a:t>Determining Risk Level &amp; Next Step</a:t>
            </a:r>
            <a:br>
              <a:rPr lang="en-US" sz="3200" dirty="0"/>
            </a:br>
            <a:endParaRPr lang="en-US" dirty="0"/>
          </a:p>
        </p:txBody>
      </p:sp>
      <p:pic>
        <p:nvPicPr>
          <p:cNvPr id="4" name="Content Placeholder 3">
            <a:extLst>
              <a:ext uri="{FF2B5EF4-FFF2-40B4-BE49-F238E27FC236}">
                <a16:creationId xmlns:a16="http://schemas.microsoft.com/office/drawing/2014/main" id="{5EE775D7-5652-9B69-5A0C-07AAB7C1C8A0}"/>
              </a:ext>
            </a:extLst>
          </p:cNvPr>
          <p:cNvPicPr>
            <a:picLocks noGrp="1" noChangeAspect="1"/>
          </p:cNvPicPr>
          <p:nvPr>
            <p:ph idx="1"/>
          </p:nvPr>
        </p:nvPicPr>
        <p:blipFill>
          <a:blip r:embed="rId3"/>
          <a:stretch>
            <a:fillRect/>
          </a:stretch>
        </p:blipFill>
        <p:spPr>
          <a:xfrm>
            <a:off x="0" y="1748314"/>
            <a:ext cx="9144000" cy="4663439"/>
          </a:xfrm>
          <a:prstGeom prst="rect">
            <a:avLst/>
          </a:prstGeom>
        </p:spPr>
      </p:pic>
    </p:spTree>
    <p:extLst>
      <p:ext uri="{BB962C8B-B14F-4D97-AF65-F5344CB8AC3E}">
        <p14:creationId xmlns:p14="http://schemas.microsoft.com/office/powerpoint/2010/main" val="234172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3D8DF69E-28CD-82E0-7CCD-03C7390DB029}"/>
              </a:ext>
            </a:extLst>
          </p:cNvPr>
          <p:cNvSpPr/>
          <p:nvPr/>
        </p:nvSpPr>
        <p:spPr>
          <a:xfrm>
            <a:off x="7758979" y="1853837"/>
            <a:ext cx="265748" cy="27214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 name="Picture 2">
            <a:extLst>
              <a:ext uri="{FF2B5EF4-FFF2-40B4-BE49-F238E27FC236}">
                <a16:creationId xmlns:a16="http://schemas.microsoft.com/office/drawing/2014/main" id="{C3FF3E64-3CE5-DAA2-DA33-EEDBB47871C1}"/>
              </a:ext>
            </a:extLst>
          </p:cNvPr>
          <p:cNvPicPr>
            <a:picLocks noChangeAspect="1"/>
          </p:cNvPicPr>
          <p:nvPr/>
        </p:nvPicPr>
        <p:blipFill>
          <a:blip r:embed="rId4"/>
          <a:stretch>
            <a:fillRect/>
          </a:stretch>
        </p:blipFill>
        <p:spPr>
          <a:xfrm>
            <a:off x="1483949" y="1853837"/>
            <a:ext cx="6026083" cy="2882503"/>
          </a:xfrm>
          <a:prstGeom prst="rect">
            <a:avLst/>
          </a:prstGeom>
        </p:spPr>
      </p:pic>
      <p:pic>
        <p:nvPicPr>
          <p:cNvPr id="10" name="Picture 9">
            <a:extLst>
              <a:ext uri="{FF2B5EF4-FFF2-40B4-BE49-F238E27FC236}">
                <a16:creationId xmlns:a16="http://schemas.microsoft.com/office/drawing/2014/main" id="{E37A1465-1471-7FE8-C3CF-F9A035ED5929}"/>
              </a:ext>
            </a:extLst>
          </p:cNvPr>
          <p:cNvPicPr>
            <a:picLocks noChangeAspect="1"/>
          </p:cNvPicPr>
          <p:nvPr/>
        </p:nvPicPr>
        <p:blipFill>
          <a:blip r:embed="rId5"/>
          <a:stretch>
            <a:fillRect/>
          </a:stretch>
        </p:blipFill>
        <p:spPr>
          <a:xfrm>
            <a:off x="1012984" y="4690436"/>
            <a:ext cx="7011744" cy="1042454"/>
          </a:xfrm>
          <a:prstGeom prst="rect">
            <a:avLst/>
          </a:prstGeom>
        </p:spPr>
      </p:pic>
      <p:sp>
        <p:nvSpPr>
          <p:cNvPr id="11" name="Arrow: Down 10">
            <a:extLst>
              <a:ext uri="{FF2B5EF4-FFF2-40B4-BE49-F238E27FC236}">
                <a16:creationId xmlns:a16="http://schemas.microsoft.com/office/drawing/2014/main" id="{19DBB7EF-8DBF-76C0-3549-DED9938ADEED}"/>
              </a:ext>
            </a:extLst>
          </p:cNvPr>
          <p:cNvSpPr/>
          <p:nvPr/>
        </p:nvSpPr>
        <p:spPr>
          <a:xfrm>
            <a:off x="1115593" y="1853837"/>
            <a:ext cx="265748" cy="27214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Box 11">
            <a:extLst>
              <a:ext uri="{FF2B5EF4-FFF2-40B4-BE49-F238E27FC236}">
                <a16:creationId xmlns:a16="http://schemas.microsoft.com/office/drawing/2014/main" id="{D157EA42-1853-3EC4-C34B-CADA09A5C51D}"/>
              </a:ext>
            </a:extLst>
          </p:cNvPr>
          <p:cNvSpPr txBox="1"/>
          <p:nvPr/>
        </p:nvSpPr>
        <p:spPr>
          <a:xfrm>
            <a:off x="7200900" y="1057275"/>
            <a:ext cx="1728788" cy="681408"/>
          </a:xfrm>
          <a:prstGeom prst="rect">
            <a:avLst/>
          </a:prstGeom>
          <a:solidFill>
            <a:schemeClr val="bg1"/>
          </a:solidFill>
        </p:spPr>
        <p:txBody>
          <a:bodyPr wrap="square" rtlCol="0">
            <a:spAutoFit/>
          </a:bodyPr>
          <a:lstStyle/>
          <a:p>
            <a:endParaRPr lang="en-US" sz="1350" dirty="0"/>
          </a:p>
        </p:txBody>
      </p:sp>
      <p:sp>
        <p:nvSpPr>
          <p:cNvPr id="6" name="Title 1">
            <a:extLst>
              <a:ext uri="{FF2B5EF4-FFF2-40B4-BE49-F238E27FC236}">
                <a16:creationId xmlns:a16="http://schemas.microsoft.com/office/drawing/2014/main" id="{5F06C6C5-5CC7-5C99-DB95-F93DF93EF399}"/>
              </a:ext>
            </a:extLst>
          </p:cNvPr>
          <p:cNvSpPr>
            <a:spLocks noGrp="1"/>
          </p:cNvSpPr>
          <p:nvPr>
            <p:ph type="title"/>
          </p:nvPr>
        </p:nvSpPr>
        <p:spPr>
          <a:xfrm>
            <a:off x="428626" y="1132318"/>
            <a:ext cx="8136731" cy="606365"/>
          </a:xfrm>
        </p:spPr>
        <p:txBody>
          <a:bodyPr>
            <a:noAutofit/>
          </a:bodyPr>
          <a:lstStyle/>
          <a:p>
            <a:pPr algn="ctr"/>
            <a:r>
              <a:rPr lang="en-US" sz="2100" dirty="0"/>
              <a:t>Screening Workflow &amp; Response:</a:t>
            </a:r>
            <a:br>
              <a:rPr lang="en-US" sz="2100" dirty="0"/>
            </a:br>
            <a:r>
              <a:rPr lang="en-US" sz="2100" dirty="0"/>
              <a:t>Substance Use Risk Level Based on the CRAFFT+N 2.1 HONC: </a:t>
            </a:r>
            <a:br>
              <a:rPr lang="en-US" sz="1875" dirty="0"/>
            </a:br>
            <a:endParaRPr lang="en-US" sz="1875" dirty="0"/>
          </a:p>
        </p:txBody>
      </p:sp>
      <p:sp>
        <p:nvSpPr>
          <p:cNvPr id="13" name="TextBox 12">
            <a:extLst>
              <a:ext uri="{FF2B5EF4-FFF2-40B4-BE49-F238E27FC236}">
                <a16:creationId xmlns:a16="http://schemas.microsoft.com/office/drawing/2014/main" id="{E248FA9C-6748-3758-E1DC-B1C7B4DC84E4}"/>
              </a:ext>
            </a:extLst>
          </p:cNvPr>
          <p:cNvSpPr txBox="1"/>
          <p:nvPr/>
        </p:nvSpPr>
        <p:spPr>
          <a:xfrm>
            <a:off x="3147507" y="5784565"/>
            <a:ext cx="3367593" cy="219291"/>
          </a:xfrm>
          <a:prstGeom prst="rect">
            <a:avLst/>
          </a:prstGeom>
          <a:noFill/>
        </p:spPr>
        <p:txBody>
          <a:bodyPr wrap="square" rtlCol="0">
            <a:spAutoFit/>
          </a:bodyPr>
          <a:lstStyle/>
          <a:p>
            <a:r>
              <a:rPr lang="en-US" sz="825" i="1" dirty="0"/>
              <a:t>A full version of the SBIRT Workflow diagram is available </a:t>
            </a:r>
            <a:r>
              <a:rPr lang="en-US" sz="825" i="1" dirty="0">
                <a:hlinkClick r:id="rId6"/>
              </a:rPr>
              <a:t>here</a:t>
            </a:r>
            <a:endParaRPr lang="en-US" sz="825" i="1" dirty="0"/>
          </a:p>
        </p:txBody>
      </p:sp>
    </p:spTree>
    <p:custDataLst>
      <p:tags r:id="rId1"/>
    </p:custDataLst>
    <p:extLst>
      <p:ext uri="{BB962C8B-B14F-4D97-AF65-F5344CB8AC3E}">
        <p14:creationId xmlns:p14="http://schemas.microsoft.com/office/powerpoint/2010/main" val="192079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5BB5-7279-0E5F-4B97-1408C9248EC2}"/>
              </a:ext>
            </a:extLst>
          </p:cNvPr>
          <p:cNvSpPr>
            <a:spLocks noGrp="1"/>
          </p:cNvSpPr>
          <p:nvPr>
            <p:ph type="title"/>
          </p:nvPr>
        </p:nvSpPr>
        <p:spPr>
          <a:xfrm>
            <a:off x="457200" y="762000"/>
            <a:ext cx="8229600" cy="655638"/>
          </a:xfrm>
        </p:spPr>
        <p:txBody>
          <a:bodyPr wrap="square" anchor="ctr">
            <a:normAutofit/>
          </a:bodyPr>
          <a:lstStyle/>
          <a:p>
            <a:r>
              <a:rPr lang="en-US" altLang="en-US" b="1" dirty="0">
                <a:effectLst>
                  <a:outerShdw blurRad="38100" dist="38100" dir="2700000" algn="tl">
                    <a:srgbClr val="C0C0C0"/>
                  </a:outerShdw>
                </a:effectLst>
              </a:rPr>
              <a:t>Brief Intervention: The Next Step</a:t>
            </a:r>
            <a:endParaRPr lang="en-US" dirty="0"/>
          </a:p>
        </p:txBody>
      </p:sp>
      <p:sp>
        <p:nvSpPr>
          <p:cNvPr id="3" name="Text Placeholder 2">
            <a:extLst>
              <a:ext uri="{FF2B5EF4-FFF2-40B4-BE49-F238E27FC236}">
                <a16:creationId xmlns:a16="http://schemas.microsoft.com/office/drawing/2014/main" id="{FE699D40-54BA-562E-726C-30820252BB8E}"/>
              </a:ext>
            </a:extLst>
          </p:cNvPr>
          <p:cNvSpPr>
            <a:spLocks noGrp="1"/>
          </p:cNvSpPr>
          <p:nvPr>
            <p:ph idx="1"/>
          </p:nvPr>
        </p:nvSpPr>
        <p:spPr>
          <a:xfrm>
            <a:off x="457200" y="1752600"/>
            <a:ext cx="8229600" cy="4373563"/>
          </a:xfrm>
        </p:spPr>
        <p:txBody>
          <a:bodyPr wrap="square" anchor="t">
            <a:normAutofit/>
          </a:bodyPr>
          <a:lstStyle/>
          <a:p>
            <a:pPr marL="342900" indent="-342900">
              <a:lnSpc>
                <a:spcPct val="90000"/>
              </a:lnSpc>
              <a:buClr>
                <a:schemeClr val="accent1">
                  <a:lumMod val="75000"/>
                </a:schemeClr>
              </a:buClr>
              <a:buFont typeface="Courier New" panose="02070309020205020404" pitchFamily="49" charset="0"/>
              <a:buChar char="o"/>
              <a:defRPr/>
            </a:pPr>
            <a:r>
              <a:rPr lang="en-US" sz="2500" dirty="0"/>
              <a:t>Short conversation or counseling session (5-15 minutes), rooted in motivational interviewing </a:t>
            </a:r>
          </a:p>
          <a:p>
            <a:pPr marL="342900" indent="-342900">
              <a:lnSpc>
                <a:spcPct val="90000"/>
              </a:lnSpc>
              <a:buClr>
                <a:schemeClr val="accent1">
                  <a:lumMod val="75000"/>
                </a:schemeClr>
              </a:buClr>
              <a:buFont typeface="Courier New" panose="02070309020205020404" pitchFamily="49" charset="0"/>
              <a:buChar char="o"/>
              <a:defRPr/>
            </a:pPr>
            <a:r>
              <a:rPr lang="en-US" sz="2500" dirty="0"/>
              <a:t>Often focuses on barriers and benefits to changing behavior</a:t>
            </a:r>
          </a:p>
          <a:p>
            <a:pPr marL="342900" indent="-342900">
              <a:lnSpc>
                <a:spcPct val="90000"/>
              </a:lnSpc>
              <a:buClr>
                <a:schemeClr val="accent1">
                  <a:lumMod val="75000"/>
                </a:schemeClr>
              </a:buClr>
              <a:buFont typeface="Courier New" panose="02070309020205020404" pitchFamily="49" charset="0"/>
              <a:buChar char="o"/>
              <a:defRPr/>
            </a:pPr>
            <a:r>
              <a:rPr lang="en-US" sz="2500" dirty="0"/>
              <a:t>Assesses readiness to change behavior</a:t>
            </a:r>
          </a:p>
          <a:p>
            <a:pPr marL="342900" indent="-342900">
              <a:lnSpc>
                <a:spcPct val="90000"/>
              </a:lnSpc>
              <a:buClr>
                <a:schemeClr val="accent1">
                  <a:lumMod val="75000"/>
                </a:schemeClr>
              </a:buClr>
              <a:buFont typeface="Courier New" panose="02070309020205020404" pitchFamily="49" charset="0"/>
              <a:buChar char="o"/>
              <a:defRPr/>
            </a:pPr>
            <a:r>
              <a:rPr lang="en-US" sz="2500" dirty="0"/>
              <a:t>CHECK uses the Brief Negotiated Interview (BNI) model used by BNI-ART Institute at the Boston University School of Public Health.</a:t>
            </a:r>
          </a:p>
          <a:p>
            <a:pPr marL="342900" indent="-342900">
              <a:lnSpc>
                <a:spcPct val="90000"/>
              </a:lnSpc>
              <a:buClr>
                <a:schemeClr val="accent1">
                  <a:lumMod val="75000"/>
                </a:schemeClr>
              </a:buClr>
              <a:buFont typeface="Courier New" panose="02070309020205020404" pitchFamily="49" charset="0"/>
              <a:buChar char="o"/>
              <a:defRPr/>
            </a:pPr>
            <a:r>
              <a:rPr lang="en-US" sz="2500" dirty="0"/>
              <a:t>The BNI-ART Institute website (</a:t>
            </a:r>
            <a:r>
              <a:rPr lang="en-US" sz="2500" dirty="0">
                <a:hlinkClick r:id="rId3"/>
              </a:rPr>
              <a:t>www.bu.edu/bniart</a:t>
            </a:r>
            <a:r>
              <a:rPr lang="en-US" sz="2500" dirty="0"/>
              <a:t>) offers supplemental resources in the public domain.</a:t>
            </a:r>
          </a:p>
          <a:p>
            <a:pPr marL="342900" indent="-342900">
              <a:lnSpc>
                <a:spcPct val="90000"/>
              </a:lnSpc>
              <a:buClr>
                <a:schemeClr val="accent1">
                  <a:lumMod val="75000"/>
                </a:schemeClr>
              </a:buClr>
              <a:buFont typeface="Courier New" panose="02070309020205020404" pitchFamily="49" charset="0"/>
              <a:buChar char="o"/>
              <a:defRPr/>
            </a:pPr>
            <a:endParaRPr lang="en-US" sz="2500" dirty="0"/>
          </a:p>
          <a:p>
            <a:pPr>
              <a:lnSpc>
                <a:spcPct val="90000"/>
              </a:lnSpc>
            </a:pPr>
            <a:endParaRPr lang="en-US" sz="2500" dirty="0"/>
          </a:p>
        </p:txBody>
      </p:sp>
    </p:spTree>
    <p:extLst>
      <p:ext uri="{BB962C8B-B14F-4D97-AF65-F5344CB8AC3E}">
        <p14:creationId xmlns:p14="http://schemas.microsoft.com/office/powerpoint/2010/main" val="8636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64F91-82DC-4BB6-14EB-4419C72F9C84}"/>
              </a:ext>
            </a:extLst>
          </p:cNvPr>
          <p:cNvSpPr>
            <a:spLocks noGrp="1"/>
          </p:cNvSpPr>
          <p:nvPr>
            <p:ph type="title"/>
          </p:nvPr>
        </p:nvSpPr>
        <p:spPr>
          <a:xfrm>
            <a:off x="457200" y="762000"/>
            <a:ext cx="8229600" cy="655638"/>
          </a:xfrm>
        </p:spPr>
        <p:txBody>
          <a:bodyPr wrap="square" anchor="ctr">
            <a:normAutofit/>
          </a:bodyPr>
          <a:lstStyle/>
          <a:p>
            <a:r>
              <a:rPr lang="en-US" dirty="0"/>
              <a:t>Refer to Treatment</a:t>
            </a:r>
          </a:p>
        </p:txBody>
      </p:sp>
      <p:sp>
        <p:nvSpPr>
          <p:cNvPr id="3" name="Text Placeholder 2">
            <a:extLst>
              <a:ext uri="{FF2B5EF4-FFF2-40B4-BE49-F238E27FC236}">
                <a16:creationId xmlns:a16="http://schemas.microsoft.com/office/drawing/2014/main" id="{5EC11E32-567C-9AA0-9988-3228AFBBDA22}"/>
              </a:ext>
            </a:extLst>
          </p:cNvPr>
          <p:cNvSpPr>
            <a:spLocks noGrp="1"/>
          </p:cNvSpPr>
          <p:nvPr>
            <p:ph idx="1"/>
          </p:nvPr>
        </p:nvSpPr>
        <p:spPr>
          <a:xfrm>
            <a:off x="457200" y="1752600"/>
            <a:ext cx="8229600" cy="4373563"/>
          </a:xfrm>
        </p:spPr>
        <p:txBody>
          <a:bodyPr wrap="square" anchor="t">
            <a:normAutofit/>
          </a:bodyPr>
          <a:lstStyle/>
          <a:p>
            <a:pPr>
              <a:lnSpc>
                <a:spcPct val="90000"/>
              </a:lnSpc>
              <a:spcBef>
                <a:spcPts val="1350"/>
              </a:spcBef>
            </a:pPr>
            <a:r>
              <a:rPr lang="en-US" sz="2000" b="1" dirty="0"/>
              <a:t>A small percentage of adolescents will require treatment beyond a brief intervention (or a few brief interventions).</a:t>
            </a:r>
          </a:p>
          <a:p>
            <a:pPr>
              <a:lnSpc>
                <a:spcPct val="90000"/>
              </a:lnSpc>
              <a:spcBef>
                <a:spcPts val="1350"/>
              </a:spcBef>
            </a:pPr>
            <a:r>
              <a:rPr lang="en-US" sz="2000" dirty="0"/>
              <a:t>Younger  Shorter histories of substance use  adverse consequences of use less likely  Less incentive to change or begin treatment</a:t>
            </a:r>
          </a:p>
          <a:p>
            <a:pPr>
              <a:lnSpc>
                <a:spcPct val="90000"/>
              </a:lnSpc>
              <a:spcBef>
                <a:spcPts val="1350"/>
              </a:spcBef>
            </a:pPr>
            <a:r>
              <a:rPr lang="en-US" sz="2000" dirty="0"/>
              <a:t>Adolescents have a harder time recognizing their behavior patterns than adults and are less likely to seek treatment on their own compared to adults.</a:t>
            </a:r>
          </a:p>
          <a:p>
            <a:pPr lvl="1">
              <a:lnSpc>
                <a:spcPct val="90000"/>
              </a:lnSpc>
              <a:spcBef>
                <a:spcPts val="1350"/>
              </a:spcBef>
            </a:pPr>
            <a:r>
              <a:rPr kumimoji="0" lang="en-US" sz="2000" b="0" i="0" u="none" strike="noStrike" kern="1200" cap="none" spc="0" normalizeH="0" baseline="0" noProof="0" dirty="0">
                <a:ln>
                  <a:noFill/>
                </a:ln>
                <a:effectLst/>
                <a:uLnTx/>
                <a:uFillTx/>
              </a:rPr>
              <a:t>They must agree to participating in treatment for it to be successful.</a:t>
            </a:r>
            <a:endParaRPr lang="en-US" sz="2000" dirty="0"/>
          </a:p>
          <a:p>
            <a:pPr>
              <a:lnSpc>
                <a:spcPct val="90000"/>
              </a:lnSpc>
              <a:spcBef>
                <a:spcPts val="1350"/>
              </a:spcBef>
            </a:pPr>
            <a:r>
              <a:rPr lang="en-US" sz="2000" dirty="0"/>
              <a:t>Motivational Interviewing strategies are key to encouraging acceptance of a referral to treatment.</a:t>
            </a:r>
          </a:p>
          <a:p>
            <a:pPr>
              <a:lnSpc>
                <a:spcPct val="90000"/>
              </a:lnSpc>
            </a:pPr>
            <a:endParaRPr lang="en-US" sz="2000" dirty="0"/>
          </a:p>
        </p:txBody>
      </p:sp>
    </p:spTree>
    <p:extLst>
      <p:ext uri="{BB962C8B-B14F-4D97-AF65-F5344CB8AC3E}">
        <p14:creationId xmlns:p14="http://schemas.microsoft.com/office/powerpoint/2010/main" val="384962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965178" y="2583144"/>
            <a:ext cx="3983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Mary Greiner, MD, MS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CHECK Foster Care Center</a:t>
            </a:r>
          </a:p>
        </p:txBody>
      </p:sp>
      <p:pic>
        <p:nvPicPr>
          <p:cNvPr id="4" name="Picture 3">
            <a:extLst>
              <a:ext uri="{FF2B5EF4-FFF2-40B4-BE49-F238E27FC236}">
                <a16:creationId xmlns:a16="http://schemas.microsoft.com/office/drawing/2014/main" id="{D6C9DEA7-C9E8-496C-CAE7-9DC460D27719}"/>
              </a:ext>
            </a:extLst>
          </p:cNvPr>
          <p:cNvPicPr>
            <a:picLocks noChangeAspect="1"/>
          </p:cNvPicPr>
          <p:nvPr/>
        </p:nvPicPr>
        <p:blipFill>
          <a:blip r:embed="rId3"/>
          <a:srcRect/>
          <a:stretch/>
        </p:blipFill>
        <p:spPr>
          <a:xfrm>
            <a:off x="5181600" y="1737206"/>
            <a:ext cx="2020746" cy="2522872"/>
          </a:xfrm>
          <a:prstGeom prst="rect">
            <a:avLst/>
          </a:prstGeom>
        </p:spPr>
      </p:pic>
    </p:spTree>
    <p:extLst>
      <p:ext uri="{BB962C8B-B14F-4D97-AF65-F5344CB8AC3E}">
        <p14:creationId xmlns:p14="http://schemas.microsoft.com/office/powerpoint/2010/main" val="1421217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33799854-2F19-4449-9810-CACF91C074F7}"/>
              </a:ext>
            </a:extLst>
          </p:cNvPr>
          <p:cNvSpPr>
            <a:spLocks noGrp="1" noChangeArrowheads="1"/>
          </p:cNvSpPr>
          <p:nvPr>
            <p:ph type="title"/>
          </p:nvPr>
        </p:nvSpPr>
        <p:spPr>
          <a:xfrm>
            <a:off x="304800" y="898525"/>
            <a:ext cx="7315200" cy="685800"/>
          </a:xfrm>
        </p:spPr>
        <p:txBody>
          <a:bodyPr/>
          <a:lstStyle/>
          <a:p>
            <a:pPr algn="l"/>
            <a:r>
              <a:rPr lang="en-US" altLang="en-US" dirty="0"/>
              <a:t>Center for Addiction Research (CAR)</a:t>
            </a:r>
          </a:p>
        </p:txBody>
      </p:sp>
      <p:sp>
        <p:nvSpPr>
          <p:cNvPr id="10244" name="TextBox 7">
            <a:extLst>
              <a:ext uri="{FF2B5EF4-FFF2-40B4-BE49-F238E27FC236}">
                <a16:creationId xmlns:a16="http://schemas.microsoft.com/office/drawing/2014/main" id="{159121FF-57BA-46D7-9ED7-066F90215BED}"/>
              </a:ext>
            </a:extLst>
          </p:cNvPr>
          <p:cNvSpPr txBox="1">
            <a:spLocks noChangeArrowheads="1"/>
          </p:cNvSpPr>
          <p:nvPr/>
        </p:nvSpPr>
        <p:spPr bwMode="auto">
          <a:xfrm>
            <a:off x="381000" y="1676400"/>
            <a:ext cx="80772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r>
              <a:rPr lang="en-US" altLang="en-US" sz="2400" dirty="0"/>
              <a:t>The CAR was launched in October of 2020</a:t>
            </a:r>
          </a:p>
          <a:p>
            <a:endParaRPr lang="en-US" altLang="en-US" sz="1200" dirty="0"/>
          </a:p>
          <a:p>
            <a:r>
              <a:rPr lang="en-US" altLang="en-US" sz="2400" dirty="0"/>
              <a:t>Mission: to support cross-disciplinary collaborations across UC as well as with community partners, governmental institutions, and other academic institutions in order to accelerate scientific progress in addiction prevention and treatment</a:t>
            </a:r>
          </a:p>
          <a:p>
            <a:endParaRPr lang="en-US" altLang="en-US" sz="1200" dirty="0"/>
          </a:p>
          <a:p>
            <a:r>
              <a:rPr lang="en-US" altLang="en-US" sz="2400" dirty="0"/>
              <a:t>Twenty-nine faculty from five UC Colleges</a:t>
            </a:r>
          </a:p>
          <a:p>
            <a:endParaRPr lang="en-US" altLang="en-US" sz="1600" dirty="0"/>
          </a:p>
          <a:p>
            <a:pPr>
              <a:spcBef>
                <a:spcPct val="0"/>
              </a:spcBef>
            </a:pPr>
            <a:r>
              <a:rPr lang="en-US" altLang="en-US" sz="2400" dirty="0"/>
              <a:t>CAR Website: </a:t>
            </a:r>
            <a:r>
              <a:rPr lang="en-US" altLang="en-US" sz="2400" u="sng" dirty="0">
                <a:hlinkClick r:id="rId3"/>
              </a:rPr>
              <a:t>https://med.uc.edu/institutes/CAR/home</a:t>
            </a:r>
            <a:endParaRPr lang="en-US" altLang="en-US" sz="2400" dirty="0"/>
          </a:p>
          <a:p>
            <a:endParaRPr lang="en-US" altLang="en-US" sz="2000" dirty="0"/>
          </a:p>
          <a:p>
            <a:pPr>
              <a:spcBef>
                <a:spcPct val="0"/>
              </a:spcBef>
              <a:buFontTx/>
              <a:buNone/>
            </a:pPr>
            <a:endParaRPr lang="en-US" altLang="en-US" sz="20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6BB57-71E0-42A7-986E-3031CF511324}"/>
              </a:ext>
            </a:extLst>
          </p:cNvPr>
          <p:cNvSpPr>
            <a:spLocks noGrp="1"/>
          </p:cNvSpPr>
          <p:nvPr>
            <p:ph idx="1"/>
          </p:nvPr>
        </p:nvSpPr>
        <p:spPr/>
        <p:txBody>
          <a:bodyPr/>
          <a:lstStyle/>
          <a:p>
            <a:r>
              <a:rPr lang="en-US" dirty="0"/>
              <a:t>On any given day, ~390,000 children in foster care in the US</a:t>
            </a:r>
          </a:p>
          <a:p>
            <a:pPr lvl="1"/>
            <a:r>
              <a:rPr lang="en-US" dirty="0"/>
              <a:t>0.5% of the US population of children</a:t>
            </a:r>
          </a:p>
          <a:p>
            <a:r>
              <a:rPr lang="en-US" dirty="0"/>
              <a:t>Over 1 year, count is ~606,000 children</a:t>
            </a:r>
          </a:p>
          <a:p>
            <a:pPr lvl="1"/>
            <a:r>
              <a:rPr lang="en-US" dirty="0"/>
              <a:t>1% of the US population</a:t>
            </a:r>
          </a:p>
          <a:p>
            <a:endParaRPr lang="en-US" dirty="0"/>
          </a:p>
        </p:txBody>
      </p:sp>
      <p:sp>
        <p:nvSpPr>
          <p:cNvPr id="4" name="TextBox 3">
            <a:extLst>
              <a:ext uri="{FF2B5EF4-FFF2-40B4-BE49-F238E27FC236}">
                <a16:creationId xmlns:a16="http://schemas.microsoft.com/office/drawing/2014/main" id="{0844330B-D27E-4891-AD25-A16C94E47C4A}"/>
              </a:ext>
            </a:extLst>
          </p:cNvPr>
          <p:cNvSpPr txBox="1"/>
          <p:nvPr/>
        </p:nvSpPr>
        <p:spPr>
          <a:xfrm>
            <a:off x="204716" y="6253292"/>
            <a:ext cx="5815084" cy="369332"/>
          </a:xfrm>
          <a:prstGeom prst="rect">
            <a:avLst/>
          </a:prstGeom>
          <a:noFill/>
        </p:spPr>
        <p:txBody>
          <a:bodyPr wrap="square" rtlCol="0">
            <a:spAutoFit/>
          </a:bodyPr>
          <a:lstStyle/>
          <a:p>
            <a:r>
              <a:rPr lang="en-US" dirty="0"/>
              <a:t>Children’s Bureau, 2021</a:t>
            </a:r>
          </a:p>
        </p:txBody>
      </p:sp>
    </p:spTree>
    <p:extLst>
      <p:ext uri="{BB962C8B-B14F-4D97-AF65-F5344CB8AC3E}">
        <p14:creationId xmlns:p14="http://schemas.microsoft.com/office/powerpoint/2010/main" val="15575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BDEB4-A369-4847-90AB-0853D445A14D}"/>
              </a:ext>
            </a:extLst>
          </p:cNvPr>
          <p:cNvSpPr>
            <a:spLocks noGrp="1"/>
          </p:cNvSpPr>
          <p:nvPr>
            <p:ph idx="1"/>
          </p:nvPr>
        </p:nvSpPr>
        <p:spPr>
          <a:xfrm>
            <a:off x="457200" y="1524000"/>
            <a:ext cx="7924800" cy="4602164"/>
          </a:xfrm>
        </p:spPr>
        <p:txBody>
          <a:bodyPr>
            <a:normAutofit fontScale="85000" lnSpcReduction="20000"/>
          </a:bodyPr>
          <a:lstStyle/>
          <a:p>
            <a:r>
              <a:rPr lang="en-US" dirty="0"/>
              <a:t>Youth in foster care are known to face greater health and social risk than the general population</a:t>
            </a:r>
          </a:p>
          <a:p>
            <a:r>
              <a:rPr lang="en-US" dirty="0"/>
              <a:t>Multiple federal, state, and local policies manage administration of child welfare, supporting child health</a:t>
            </a:r>
          </a:p>
          <a:p>
            <a:r>
              <a:rPr lang="en-US" dirty="0"/>
              <a:t>Specific to health, children are federally required to interact with healthcare systems at entry, annually thereafter</a:t>
            </a:r>
          </a:p>
          <a:p>
            <a:pPr lvl="1"/>
            <a:r>
              <a:rPr lang="en-US" dirty="0"/>
              <a:t>States and counties can further expand these requirements</a:t>
            </a:r>
          </a:p>
          <a:p>
            <a:pPr lvl="1"/>
            <a:r>
              <a:rPr lang="en-US" dirty="0"/>
              <a:t>Compliance audited through review process</a:t>
            </a:r>
          </a:p>
        </p:txBody>
      </p:sp>
      <p:sp>
        <p:nvSpPr>
          <p:cNvPr id="9" name="TextBox 8">
            <a:extLst>
              <a:ext uri="{FF2B5EF4-FFF2-40B4-BE49-F238E27FC236}">
                <a16:creationId xmlns:a16="http://schemas.microsoft.com/office/drawing/2014/main" id="{05FCAE30-DACA-419F-914B-EC897E7B0161}"/>
              </a:ext>
            </a:extLst>
          </p:cNvPr>
          <p:cNvSpPr txBox="1"/>
          <p:nvPr/>
        </p:nvSpPr>
        <p:spPr>
          <a:xfrm>
            <a:off x="204716" y="6253292"/>
            <a:ext cx="8482084" cy="369332"/>
          </a:xfrm>
          <a:prstGeom prst="rect">
            <a:avLst/>
          </a:prstGeom>
          <a:noFill/>
        </p:spPr>
        <p:txBody>
          <a:bodyPr wrap="square" rtlCol="0">
            <a:spAutoFit/>
          </a:bodyPr>
          <a:lstStyle/>
          <a:p>
            <a:r>
              <a:rPr lang="en-US" dirty="0"/>
              <a:t>Healthy Foster Care America, 2021; Children’s Bureau, 2020</a:t>
            </a:r>
          </a:p>
        </p:txBody>
      </p:sp>
    </p:spTree>
    <p:extLst>
      <p:ext uri="{BB962C8B-B14F-4D97-AF65-F5344CB8AC3E}">
        <p14:creationId xmlns:p14="http://schemas.microsoft.com/office/powerpoint/2010/main" val="230538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676400"/>
            <a:ext cx="8421731" cy="4357688"/>
          </a:xfrm>
          <a:prstGeom prst="rect">
            <a:avLst/>
          </a:prstGeom>
        </p:spPr>
      </p:pic>
    </p:spTree>
    <p:extLst>
      <p:ext uri="{BB962C8B-B14F-4D97-AF65-F5344CB8AC3E}">
        <p14:creationId xmlns:p14="http://schemas.microsoft.com/office/powerpoint/2010/main" val="218513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14326" y="1719301"/>
            <a:ext cx="8372474" cy="4056871"/>
          </a:xfrm>
        </p:spPr>
        <p:txBody>
          <a:bodyPr>
            <a:normAutofit/>
          </a:bodyPr>
          <a:lstStyle/>
          <a:p>
            <a:pPr marL="0" indent="0" algn="ctr">
              <a:buNone/>
              <a:defRPr/>
            </a:pPr>
            <a:r>
              <a:rPr lang="en-US" sz="1425" i="1" dirty="0"/>
              <a:t>A center of community collaboration to meet the multi-disciplinary needs of children in or at risk for child welfare involvement</a:t>
            </a:r>
          </a:p>
          <a:p>
            <a:pPr marL="0" indent="0">
              <a:buNone/>
              <a:defRPr/>
            </a:pPr>
            <a:r>
              <a:rPr lang="en-US" sz="2400" dirty="0"/>
              <a:t>Mission:  To optimize the wellbeing of all children and youth with child welfare involvement, in the areas of medical, dental, developmental, and mental health from birth to transition to adulthood.</a:t>
            </a:r>
          </a:p>
          <a:p>
            <a:pPr eaLnBrk="1" hangingPunct="1">
              <a:defRPr/>
            </a:pPr>
            <a:r>
              <a:rPr lang="en-US" sz="2400" dirty="0"/>
              <a:t>Contractual partnership with Children’s Services</a:t>
            </a:r>
          </a:p>
          <a:p>
            <a:r>
              <a:rPr lang="en-US" sz="2400" dirty="0"/>
              <a:t>Use research to identify risks for this population, evaluate solutions, and make evidence-based recommendations</a:t>
            </a:r>
          </a:p>
          <a:p>
            <a:pPr eaLnBrk="1" hangingPunct="1">
              <a:defRPr/>
            </a:pPr>
            <a:endParaRPr lang="en-US" sz="1200" dirty="0"/>
          </a:p>
          <a:p>
            <a:pPr marL="0" indent="0">
              <a:buNone/>
              <a:defRPr/>
            </a:pPr>
            <a:endParaRPr lang="en-US" sz="1500" dirty="0"/>
          </a:p>
          <a:p>
            <a:pPr marL="0" indent="0">
              <a:buNone/>
              <a:defRPr/>
            </a:pPr>
            <a:endParaRPr lang="en-US" sz="1800" dirty="0"/>
          </a:p>
          <a:p>
            <a:pPr marL="0" indent="0">
              <a:buNone/>
              <a:defRPr/>
            </a:pPr>
            <a:endParaRPr lang="en-US" dirty="0"/>
          </a:p>
          <a:p>
            <a:pPr marL="0" indent="0">
              <a:buNone/>
              <a:defRPr/>
            </a:pPr>
            <a:endParaRPr lang="en-US" dirty="0"/>
          </a:p>
          <a:p>
            <a:pPr marL="0" indent="0" algn="ctr">
              <a:buNone/>
              <a:defRPr/>
            </a:pPr>
            <a:endParaRPr lang="en-US" sz="3000" dirty="0"/>
          </a:p>
          <a:p>
            <a:pPr marL="342900" lvl="1" indent="0">
              <a:buNone/>
              <a:defRPr/>
            </a:pP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834" y="5210041"/>
            <a:ext cx="5286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193" y="5165507"/>
            <a:ext cx="807548" cy="52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639" y="5196926"/>
            <a:ext cx="714784" cy="5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8954" y="5203717"/>
            <a:ext cx="700128" cy="48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473" y="5172547"/>
            <a:ext cx="670483" cy="60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742" y="5196927"/>
            <a:ext cx="652853" cy="48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2793" y="5173608"/>
            <a:ext cx="763252" cy="54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67EC55FD-5C6C-499A-BAB2-55DE5A69E24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9652" y="994255"/>
            <a:ext cx="1810763" cy="67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48954" y="1168397"/>
            <a:ext cx="5014913" cy="300082"/>
          </a:xfrm>
          <a:prstGeom prst="rect">
            <a:avLst/>
          </a:prstGeom>
        </p:spPr>
        <p:txBody>
          <a:bodyPr wrap="square">
            <a:spAutoFit/>
          </a:bodyPr>
          <a:lstStyle/>
          <a:p>
            <a:pPr algn="ctr">
              <a:defRPr/>
            </a:pPr>
            <a:r>
              <a:rPr lang="en-US" sz="1350" b="1" dirty="0"/>
              <a:t>C</a:t>
            </a:r>
            <a:r>
              <a:rPr lang="en-US" sz="1350" dirty="0"/>
              <a:t>omprehensive </a:t>
            </a:r>
            <a:r>
              <a:rPr lang="en-US" sz="1350" b="1" dirty="0"/>
              <a:t>H</a:t>
            </a:r>
            <a:r>
              <a:rPr lang="en-US" sz="1350" dirty="0"/>
              <a:t>ealth </a:t>
            </a:r>
            <a:r>
              <a:rPr lang="en-US" sz="1350" b="1" dirty="0"/>
              <a:t>E</a:t>
            </a:r>
            <a:r>
              <a:rPr lang="en-US" sz="1350" dirty="0"/>
              <a:t>valuations for </a:t>
            </a:r>
            <a:r>
              <a:rPr lang="en-US" sz="1350" b="1" dirty="0"/>
              <a:t>C</a:t>
            </a:r>
            <a:r>
              <a:rPr lang="en-US" sz="1350" dirty="0"/>
              <a:t>incinnati’s </a:t>
            </a:r>
            <a:r>
              <a:rPr lang="en-US" sz="1350" b="1" dirty="0"/>
              <a:t>K</a:t>
            </a:r>
            <a:r>
              <a:rPr lang="en-US" sz="1350" dirty="0"/>
              <a:t>ids</a:t>
            </a:r>
          </a:p>
        </p:txBody>
      </p:sp>
    </p:spTree>
    <p:extLst>
      <p:ext uri="{BB962C8B-B14F-4D97-AF65-F5344CB8AC3E}">
        <p14:creationId xmlns:p14="http://schemas.microsoft.com/office/powerpoint/2010/main" val="148338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a:extLst>
              <a:ext uri="{FF2B5EF4-FFF2-40B4-BE49-F238E27FC236}">
                <a16:creationId xmlns:a16="http://schemas.microsoft.com/office/drawing/2014/main" id="{8CD59C44-A5B1-0B44-B066-35EB740456D3}"/>
              </a:ext>
            </a:extLst>
          </p:cNvPr>
          <p:cNvSpPr/>
          <p:nvPr/>
        </p:nvSpPr>
        <p:spPr>
          <a:xfrm>
            <a:off x="5637347" y="3220960"/>
            <a:ext cx="1238463" cy="1238462"/>
          </a:xfrm>
          <a:prstGeom prst="ellipse">
            <a:avLst/>
          </a:prstGeom>
          <a:solidFill>
            <a:schemeClr val="accent3"/>
          </a:solidFill>
          <a:ln w="12700">
            <a:miter lim="400000"/>
          </a:ln>
        </p:spPr>
        <p:txBody>
          <a:bodyPr lIns="19050" tIns="19050" rIns="19050" bIns="19050" anchor="ctr"/>
          <a:lstStyle/>
          <a:p>
            <a:pPr algn="ctr">
              <a:defRPr sz="3200">
                <a:solidFill>
                  <a:srgbClr val="FFFFFF"/>
                </a:solidFill>
              </a:defRPr>
            </a:pPr>
            <a:endParaRPr sz="1200" dirty="0"/>
          </a:p>
        </p:txBody>
      </p:sp>
      <p:sp>
        <p:nvSpPr>
          <p:cNvPr id="7" name="Circle">
            <a:extLst>
              <a:ext uri="{FF2B5EF4-FFF2-40B4-BE49-F238E27FC236}">
                <a16:creationId xmlns:a16="http://schemas.microsoft.com/office/drawing/2014/main" id="{92059364-7EA6-B04E-B677-01D8A6EC7846}"/>
              </a:ext>
            </a:extLst>
          </p:cNvPr>
          <p:cNvSpPr/>
          <p:nvPr/>
        </p:nvSpPr>
        <p:spPr>
          <a:xfrm>
            <a:off x="5794619" y="3378232"/>
            <a:ext cx="923919" cy="923918"/>
          </a:xfrm>
          <a:prstGeom prst="ellipse">
            <a:avLst/>
          </a:prstGeom>
          <a:solidFill>
            <a:srgbClr val="FFFFFF"/>
          </a:solidFill>
          <a:ln w="12700">
            <a:miter lim="400000"/>
          </a:ln>
        </p:spPr>
        <p:txBody>
          <a:bodyPr lIns="19050" tIns="19050" rIns="19050" bIns="19050" anchor="ctr"/>
          <a:lstStyle/>
          <a:p>
            <a:pPr algn="ctr">
              <a:defRPr sz="3200">
                <a:solidFill>
                  <a:srgbClr val="FFFFFF"/>
                </a:solidFill>
              </a:defRPr>
            </a:pPr>
            <a:endParaRPr sz="1200" dirty="0"/>
          </a:p>
        </p:txBody>
      </p:sp>
      <p:sp>
        <p:nvSpPr>
          <p:cNvPr id="8" name="Circle">
            <a:extLst>
              <a:ext uri="{FF2B5EF4-FFF2-40B4-BE49-F238E27FC236}">
                <a16:creationId xmlns:a16="http://schemas.microsoft.com/office/drawing/2014/main" id="{C957A56C-7650-2A41-A78A-95880BD9D881}"/>
              </a:ext>
            </a:extLst>
          </p:cNvPr>
          <p:cNvSpPr/>
          <p:nvPr/>
        </p:nvSpPr>
        <p:spPr>
          <a:xfrm>
            <a:off x="3612085" y="3216169"/>
            <a:ext cx="1238463" cy="1238462"/>
          </a:xfrm>
          <a:prstGeom prst="ellipse">
            <a:avLst/>
          </a:prstGeom>
          <a:solidFill>
            <a:schemeClr val="accent2"/>
          </a:solidFill>
          <a:ln w="12700">
            <a:miter lim="400000"/>
          </a:ln>
        </p:spPr>
        <p:txBody>
          <a:bodyPr lIns="19050" tIns="19050" rIns="19050" bIns="19050" anchor="ctr"/>
          <a:lstStyle/>
          <a:p>
            <a:pPr algn="ctr">
              <a:defRPr sz="3200">
                <a:solidFill>
                  <a:srgbClr val="FFFFFF"/>
                </a:solidFill>
              </a:defRPr>
            </a:pPr>
            <a:endParaRPr sz="1200" dirty="0"/>
          </a:p>
        </p:txBody>
      </p:sp>
      <p:sp>
        <p:nvSpPr>
          <p:cNvPr id="9" name="Circle">
            <a:extLst>
              <a:ext uri="{FF2B5EF4-FFF2-40B4-BE49-F238E27FC236}">
                <a16:creationId xmlns:a16="http://schemas.microsoft.com/office/drawing/2014/main" id="{94BCDADF-DC44-0C4B-B5B3-8020350677E6}"/>
              </a:ext>
            </a:extLst>
          </p:cNvPr>
          <p:cNvSpPr/>
          <p:nvPr/>
        </p:nvSpPr>
        <p:spPr>
          <a:xfrm>
            <a:off x="3769357" y="3373441"/>
            <a:ext cx="923919" cy="923918"/>
          </a:xfrm>
          <a:prstGeom prst="ellipse">
            <a:avLst/>
          </a:prstGeom>
          <a:solidFill>
            <a:srgbClr val="FFFFFF"/>
          </a:solidFill>
          <a:ln w="12700">
            <a:miter lim="400000"/>
          </a:ln>
        </p:spPr>
        <p:txBody>
          <a:bodyPr lIns="19050" tIns="19050" rIns="19050" bIns="19050" anchor="ctr"/>
          <a:lstStyle/>
          <a:p>
            <a:pPr algn="ctr">
              <a:defRPr sz="3200">
                <a:solidFill>
                  <a:srgbClr val="FFFFFF"/>
                </a:solidFill>
              </a:defRPr>
            </a:pPr>
            <a:endParaRPr sz="1200" dirty="0"/>
          </a:p>
        </p:txBody>
      </p:sp>
      <p:sp>
        <p:nvSpPr>
          <p:cNvPr id="10" name="Circle">
            <a:extLst>
              <a:ext uri="{FF2B5EF4-FFF2-40B4-BE49-F238E27FC236}">
                <a16:creationId xmlns:a16="http://schemas.microsoft.com/office/drawing/2014/main" id="{C0094E25-F6F7-D241-B225-643072A1E8A9}"/>
              </a:ext>
            </a:extLst>
          </p:cNvPr>
          <p:cNvSpPr/>
          <p:nvPr/>
        </p:nvSpPr>
        <p:spPr>
          <a:xfrm>
            <a:off x="1196826" y="3212243"/>
            <a:ext cx="1238463" cy="1238462"/>
          </a:xfrm>
          <a:prstGeom prst="ellipse">
            <a:avLst/>
          </a:prstGeom>
          <a:solidFill>
            <a:schemeClr val="accent1"/>
          </a:solidFill>
          <a:ln w="12700">
            <a:miter lim="400000"/>
          </a:ln>
        </p:spPr>
        <p:txBody>
          <a:bodyPr lIns="19050" tIns="19050" rIns="19050" bIns="19050" anchor="ctr"/>
          <a:lstStyle/>
          <a:p>
            <a:pPr algn="ctr">
              <a:defRPr sz="3200">
                <a:solidFill>
                  <a:srgbClr val="FFFFFF"/>
                </a:solidFill>
              </a:defRPr>
            </a:pPr>
            <a:endParaRPr sz="1200" dirty="0"/>
          </a:p>
        </p:txBody>
      </p:sp>
      <p:sp>
        <p:nvSpPr>
          <p:cNvPr id="11" name="Circle">
            <a:extLst>
              <a:ext uri="{FF2B5EF4-FFF2-40B4-BE49-F238E27FC236}">
                <a16:creationId xmlns:a16="http://schemas.microsoft.com/office/drawing/2014/main" id="{07485714-403B-2043-A0B5-7150775A96FE}"/>
              </a:ext>
            </a:extLst>
          </p:cNvPr>
          <p:cNvSpPr/>
          <p:nvPr/>
        </p:nvSpPr>
        <p:spPr>
          <a:xfrm>
            <a:off x="1354099" y="3369515"/>
            <a:ext cx="923918" cy="923918"/>
          </a:xfrm>
          <a:prstGeom prst="ellipse">
            <a:avLst/>
          </a:prstGeom>
          <a:solidFill>
            <a:srgbClr val="FFFFFF"/>
          </a:solidFill>
          <a:ln w="12700">
            <a:miter lim="400000"/>
          </a:ln>
        </p:spPr>
        <p:txBody>
          <a:bodyPr lIns="19050" tIns="19050" rIns="19050" bIns="19050" anchor="ctr"/>
          <a:lstStyle/>
          <a:p>
            <a:pPr algn="ctr">
              <a:defRPr sz="3200">
                <a:solidFill>
                  <a:srgbClr val="FFFFFF"/>
                </a:solidFill>
              </a:defRPr>
            </a:pPr>
            <a:endParaRPr sz="1200" dirty="0"/>
          </a:p>
        </p:txBody>
      </p:sp>
      <p:sp>
        <p:nvSpPr>
          <p:cNvPr id="12" name="Line">
            <a:extLst>
              <a:ext uri="{FF2B5EF4-FFF2-40B4-BE49-F238E27FC236}">
                <a16:creationId xmlns:a16="http://schemas.microsoft.com/office/drawing/2014/main" id="{B0983FA4-FBA6-524B-A465-8F565B290ECC}"/>
              </a:ext>
            </a:extLst>
          </p:cNvPr>
          <p:cNvSpPr/>
          <p:nvPr/>
        </p:nvSpPr>
        <p:spPr>
          <a:xfrm>
            <a:off x="2268190" y="2924203"/>
            <a:ext cx="1545899" cy="412829"/>
          </a:xfrm>
          <a:custGeom>
            <a:avLst/>
            <a:gdLst/>
            <a:ahLst/>
            <a:cxnLst>
              <a:cxn ang="0">
                <a:pos x="wd2" y="hd2"/>
              </a:cxn>
              <a:cxn ang="5400000">
                <a:pos x="wd2" y="hd2"/>
              </a:cxn>
              <a:cxn ang="10800000">
                <a:pos x="wd2" y="hd2"/>
              </a:cxn>
              <a:cxn ang="16200000">
                <a:pos x="wd2" y="hd2"/>
              </a:cxn>
            </a:cxnLst>
            <a:rect l="0" t="0" r="r" b="b"/>
            <a:pathLst>
              <a:path w="21600" h="21556" extrusionOk="0">
                <a:moveTo>
                  <a:pt x="0" y="21556"/>
                </a:moveTo>
                <a:cubicBezTo>
                  <a:pt x="2247" y="8263"/>
                  <a:pt x="6414" y="46"/>
                  <a:pt x="10930" y="0"/>
                </a:cubicBezTo>
                <a:cubicBezTo>
                  <a:pt x="15253" y="-44"/>
                  <a:pt x="19280" y="7431"/>
                  <a:pt x="21600" y="19804"/>
                </a:cubicBezTo>
              </a:path>
            </a:pathLst>
          </a:custGeom>
          <a:ln w="127000">
            <a:solidFill>
              <a:schemeClr val="accent1"/>
            </a:solidFill>
            <a:custDash>
              <a:ds d="200000" sp="200000"/>
            </a:custDash>
            <a:miter lim="400000"/>
            <a:tailEnd type="triangle"/>
          </a:ln>
        </p:spPr>
        <p:txBody>
          <a:bodyPr lIns="19050" tIns="19050" rIns="19050" bIns="19050" anchor="ctr"/>
          <a:lstStyle/>
          <a:p>
            <a:pPr algn="ctr">
              <a:defRPr sz="3200"/>
            </a:pPr>
            <a:endParaRPr sz="1200" dirty="0"/>
          </a:p>
        </p:txBody>
      </p:sp>
      <p:sp>
        <p:nvSpPr>
          <p:cNvPr id="13" name="Line">
            <a:extLst>
              <a:ext uri="{FF2B5EF4-FFF2-40B4-BE49-F238E27FC236}">
                <a16:creationId xmlns:a16="http://schemas.microsoft.com/office/drawing/2014/main" id="{5D7C4C37-9C05-3B4D-AFA2-D8BA9D3BCB81}"/>
              </a:ext>
            </a:extLst>
          </p:cNvPr>
          <p:cNvSpPr/>
          <p:nvPr/>
        </p:nvSpPr>
        <p:spPr>
          <a:xfrm>
            <a:off x="4465588" y="4482417"/>
            <a:ext cx="1597888" cy="367549"/>
          </a:xfrm>
          <a:custGeom>
            <a:avLst/>
            <a:gdLst/>
            <a:ahLst/>
            <a:cxnLst>
              <a:cxn ang="0">
                <a:pos x="wd2" y="hd2"/>
              </a:cxn>
              <a:cxn ang="5400000">
                <a:pos x="wd2" y="hd2"/>
              </a:cxn>
              <a:cxn ang="10800000">
                <a:pos x="wd2" y="hd2"/>
              </a:cxn>
              <a:cxn ang="16200000">
                <a:pos x="wd2" y="hd2"/>
              </a:cxn>
            </a:cxnLst>
            <a:rect l="0" t="0" r="r" b="b"/>
            <a:pathLst>
              <a:path w="21600" h="21556" extrusionOk="0">
                <a:moveTo>
                  <a:pt x="0" y="0"/>
                </a:moveTo>
                <a:cubicBezTo>
                  <a:pt x="2247" y="13293"/>
                  <a:pt x="6414" y="21510"/>
                  <a:pt x="10930" y="21556"/>
                </a:cubicBezTo>
                <a:cubicBezTo>
                  <a:pt x="15253" y="21600"/>
                  <a:pt x="19280" y="14125"/>
                  <a:pt x="21600" y="1752"/>
                </a:cubicBezTo>
              </a:path>
            </a:pathLst>
          </a:custGeom>
          <a:ln w="127000">
            <a:solidFill>
              <a:schemeClr val="accent2"/>
            </a:solidFill>
            <a:custDash>
              <a:ds d="200000" sp="200000"/>
            </a:custDash>
            <a:miter lim="400000"/>
            <a:tailEnd type="triangle"/>
          </a:ln>
        </p:spPr>
        <p:txBody>
          <a:bodyPr lIns="19050" tIns="19050" rIns="19050" bIns="19050" anchor="ctr"/>
          <a:lstStyle/>
          <a:p>
            <a:pPr algn="ctr">
              <a:defRPr sz="3200"/>
            </a:pPr>
            <a:endParaRPr sz="1200" dirty="0"/>
          </a:p>
        </p:txBody>
      </p:sp>
      <p:sp>
        <p:nvSpPr>
          <p:cNvPr id="15" name="CuadroTexto 395">
            <a:extLst>
              <a:ext uri="{FF2B5EF4-FFF2-40B4-BE49-F238E27FC236}">
                <a16:creationId xmlns:a16="http://schemas.microsoft.com/office/drawing/2014/main" id="{B26A63C6-8B60-E040-B301-6FC567597B13}"/>
              </a:ext>
            </a:extLst>
          </p:cNvPr>
          <p:cNvSpPr txBox="1"/>
          <p:nvPr/>
        </p:nvSpPr>
        <p:spPr>
          <a:xfrm flipH="1">
            <a:off x="333361" y="4450705"/>
            <a:ext cx="1711931" cy="369332"/>
          </a:xfrm>
          <a:prstGeom prst="rect">
            <a:avLst/>
          </a:prstGeom>
          <a:noFill/>
        </p:spPr>
        <p:txBody>
          <a:bodyPr wrap="square" rtlCol="0">
            <a:spAutoFit/>
          </a:bodyPr>
          <a:lstStyle/>
          <a:p>
            <a:pPr algn="ctr"/>
            <a:r>
              <a:rPr lang="en-US" b="1" dirty="0">
                <a:solidFill>
                  <a:schemeClr val="tx2"/>
                </a:solidFill>
                <a:latin typeface="Century Gothic" panose="020B0502020202020204" pitchFamily="34" charset="0"/>
                <a:ea typeface="Lato Semibold" panose="020F0502020204030203" pitchFamily="34" charset="0"/>
                <a:cs typeface="Poppins Medium" pitchFamily="2" charset="77"/>
              </a:rPr>
              <a:t>Screening</a:t>
            </a:r>
          </a:p>
        </p:txBody>
      </p:sp>
      <p:sp>
        <p:nvSpPr>
          <p:cNvPr id="16" name="Rectangle 56">
            <a:extLst>
              <a:ext uri="{FF2B5EF4-FFF2-40B4-BE49-F238E27FC236}">
                <a16:creationId xmlns:a16="http://schemas.microsoft.com/office/drawing/2014/main" id="{2944D24B-2694-F641-A0E2-822535AA5035}"/>
              </a:ext>
            </a:extLst>
          </p:cNvPr>
          <p:cNvSpPr/>
          <p:nvPr/>
        </p:nvSpPr>
        <p:spPr>
          <a:xfrm flipH="1">
            <a:off x="-42045" y="4731191"/>
            <a:ext cx="2587847" cy="1384995"/>
          </a:xfrm>
          <a:prstGeom prst="rect">
            <a:avLst/>
          </a:prstGeom>
        </p:spPr>
        <p:txBody>
          <a:bodyPr wrap="square">
            <a:spAutoFit/>
          </a:bodyPr>
          <a:lstStyle/>
          <a:p>
            <a:pPr algn="ctr"/>
            <a:r>
              <a:rPr lang="en-US" sz="1400" dirty="0">
                <a:ea typeface="Lato Light" panose="020F0502020204030203" pitchFamily="34" charset="0"/>
                <a:cs typeface="Lato Light" panose="020F0502020204030203" pitchFamily="34" charset="0"/>
              </a:rPr>
              <a:t>Process of identifying youth who are at risk of negative consequences due to their substance use, including risk of a substance use disorder.</a:t>
            </a:r>
          </a:p>
        </p:txBody>
      </p:sp>
      <p:sp>
        <p:nvSpPr>
          <p:cNvPr id="17" name="CuadroTexto 395">
            <a:extLst>
              <a:ext uri="{FF2B5EF4-FFF2-40B4-BE49-F238E27FC236}">
                <a16:creationId xmlns:a16="http://schemas.microsoft.com/office/drawing/2014/main" id="{6E7B9D58-08FE-CB4F-BC33-4411B3164430}"/>
              </a:ext>
            </a:extLst>
          </p:cNvPr>
          <p:cNvSpPr txBox="1"/>
          <p:nvPr/>
        </p:nvSpPr>
        <p:spPr>
          <a:xfrm flipH="1">
            <a:off x="3030280" y="4872960"/>
            <a:ext cx="2464820" cy="369332"/>
          </a:xfrm>
          <a:prstGeom prst="rect">
            <a:avLst/>
          </a:prstGeom>
          <a:noFill/>
        </p:spPr>
        <p:txBody>
          <a:bodyPr wrap="square" rtlCol="0">
            <a:spAutoFit/>
          </a:bodyPr>
          <a:lstStyle/>
          <a:p>
            <a:pPr algn="ctr"/>
            <a:r>
              <a:rPr lang="en-US" b="1" dirty="0">
                <a:solidFill>
                  <a:srgbClr val="EC722F"/>
                </a:solidFill>
                <a:latin typeface="Century Gothic" panose="020B0502020202020204" pitchFamily="34" charset="0"/>
                <a:ea typeface="Lato Semibold" panose="020F0502020204030203" pitchFamily="34" charset="0"/>
                <a:cs typeface="Poppins Medium" pitchFamily="2" charset="77"/>
              </a:rPr>
              <a:t>Brief Intervention</a:t>
            </a:r>
          </a:p>
        </p:txBody>
      </p:sp>
      <p:sp>
        <p:nvSpPr>
          <p:cNvPr id="18" name="Rectangle 56">
            <a:extLst>
              <a:ext uri="{FF2B5EF4-FFF2-40B4-BE49-F238E27FC236}">
                <a16:creationId xmlns:a16="http://schemas.microsoft.com/office/drawing/2014/main" id="{B03F6EC8-B12E-3843-A7E0-B72AAB9B2FE1}"/>
              </a:ext>
            </a:extLst>
          </p:cNvPr>
          <p:cNvSpPr/>
          <p:nvPr/>
        </p:nvSpPr>
        <p:spPr>
          <a:xfrm flipH="1">
            <a:off x="2939353" y="5140790"/>
            <a:ext cx="2723739" cy="738664"/>
          </a:xfrm>
          <a:prstGeom prst="rect">
            <a:avLst/>
          </a:prstGeom>
        </p:spPr>
        <p:txBody>
          <a:bodyPr wrap="square">
            <a:spAutoFit/>
          </a:bodyPr>
          <a:lstStyle/>
          <a:p>
            <a:pPr algn="ctr"/>
            <a:r>
              <a:rPr lang="en-US" sz="1400" dirty="0">
                <a:ea typeface="Lato Light" panose="020F0502020204030203" pitchFamily="34" charset="0"/>
                <a:cs typeface="Lato Light" panose="020F0502020204030203" pitchFamily="34" charset="0"/>
              </a:rPr>
              <a:t>A conversation that is </a:t>
            </a:r>
            <a:br>
              <a:rPr lang="en-US" sz="1400" dirty="0">
                <a:ea typeface="Lato Light" panose="020F0502020204030203" pitchFamily="34" charset="0"/>
                <a:cs typeface="Lato Light" panose="020F0502020204030203" pitchFamily="34" charset="0"/>
              </a:rPr>
            </a:br>
            <a:r>
              <a:rPr lang="en-US" sz="1400" dirty="0">
                <a:ea typeface="Lato Light" panose="020F0502020204030203" pitchFamily="34" charset="0"/>
                <a:cs typeface="Lato Light" panose="020F0502020204030203" pitchFamily="34" charset="0"/>
              </a:rPr>
              <a:t>intended to prevent, stop, or reduce substance use.</a:t>
            </a:r>
          </a:p>
        </p:txBody>
      </p:sp>
      <p:sp>
        <p:nvSpPr>
          <p:cNvPr id="19" name="CuadroTexto 395">
            <a:extLst>
              <a:ext uri="{FF2B5EF4-FFF2-40B4-BE49-F238E27FC236}">
                <a16:creationId xmlns:a16="http://schemas.microsoft.com/office/drawing/2014/main" id="{B83E302F-92B1-4B42-8311-3CFDB6F993AF}"/>
              </a:ext>
            </a:extLst>
          </p:cNvPr>
          <p:cNvSpPr txBox="1"/>
          <p:nvPr/>
        </p:nvSpPr>
        <p:spPr>
          <a:xfrm flipH="1">
            <a:off x="6871054" y="2856193"/>
            <a:ext cx="2231318" cy="923330"/>
          </a:xfrm>
          <a:prstGeom prst="rect">
            <a:avLst/>
          </a:prstGeom>
          <a:noFill/>
        </p:spPr>
        <p:txBody>
          <a:bodyPr wrap="square" rtlCol="0">
            <a:spAutoFit/>
          </a:bodyPr>
          <a:lstStyle/>
          <a:p>
            <a:pPr algn="ctr"/>
            <a:r>
              <a:rPr lang="en-US" b="1" dirty="0">
                <a:latin typeface="Century Gothic" panose="020B0502020202020204" pitchFamily="34" charset="0"/>
                <a:ea typeface="Lato Semibold" panose="020F0502020204030203" pitchFamily="34" charset="0"/>
                <a:cs typeface="Poppins Medium" pitchFamily="2" charset="77"/>
              </a:rPr>
              <a:t>Referral to Treatment and Follow-up</a:t>
            </a:r>
          </a:p>
        </p:txBody>
      </p:sp>
      <p:sp>
        <p:nvSpPr>
          <p:cNvPr id="20" name="Rectangle 56">
            <a:extLst>
              <a:ext uri="{FF2B5EF4-FFF2-40B4-BE49-F238E27FC236}">
                <a16:creationId xmlns:a16="http://schemas.microsoft.com/office/drawing/2014/main" id="{020BD74C-56E6-DB44-91BC-3A3FE6C3AF23}"/>
              </a:ext>
            </a:extLst>
          </p:cNvPr>
          <p:cNvSpPr/>
          <p:nvPr/>
        </p:nvSpPr>
        <p:spPr>
          <a:xfrm flipH="1">
            <a:off x="6847305" y="3688958"/>
            <a:ext cx="2189690" cy="2031325"/>
          </a:xfrm>
          <a:prstGeom prst="rect">
            <a:avLst/>
          </a:prstGeom>
        </p:spPr>
        <p:txBody>
          <a:bodyPr wrap="square">
            <a:spAutoFit/>
          </a:bodyPr>
          <a:lstStyle/>
          <a:p>
            <a:pPr algn="ctr"/>
            <a:r>
              <a:rPr lang="en-US" sz="1400" dirty="0">
                <a:ea typeface="Lato Light" panose="020F0502020204030203" pitchFamily="34" charset="0"/>
                <a:cs typeface="Lato Light" panose="020F0502020204030203" pitchFamily="34" charset="0"/>
              </a:rPr>
              <a:t>Linking the youth to specialized substance use disorder treatment and other services, resources, and supports and regularly checking in to facilitate sustained access.</a:t>
            </a:r>
          </a:p>
        </p:txBody>
      </p:sp>
      <p:sp>
        <p:nvSpPr>
          <p:cNvPr id="37" name="TextBox 36">
            <a:extLst>
              <a:ext uri="{FF2B5EF4-FFF2-40B4-BE49-F238E27FC236}">
                <a16:creationId xmlns:a16="http://schemas.microsoft.com/office/drawing/2014/main" id="{176D2C8A-05FC-F646-BD6D-A1E8418B4E6F}"/>
              </a:ext>
            </a:extLst>
          </p:cNvPr>
          <p:cNvSpPr txBox="1"/>
          <p:nvPr/>
        </p:nvSpPr>
        <p:spPr>
          <a:xfrm>
            <a:off x="398413" y="1210270"/>
            <a:ext cx="8134350" cy="923330"/>
          </a:xfrm>
          <a:prstGeom prst="rect">
            <a:avLst/>
          </a:prstGeom>
          <a:noFill/>
        </p:spPr>
        <p:txBody>
          <a:bodyPr wrap="square" rtlCol="0">
            <a:spAutoFit/>
          </a:bodyPr>
          <a:lstStyle/>
          <a:p>
            <a:pPr algn="ctr"/>
            <a:r>
              <a:rPr lang="en-US" b="1" dirty="0">
                <a:solidFill>
                  <a:srgbClr val="EC722F"/>
                </a:solidFill>
                <a:latin typeface="Century Gothic" panose="020B0502020202020204" pitchFamily="34" charset="0"/>
              </a:rPr>
              <a:t>Screening, Brief Intervention and Referral to Treatment (SBIRT) is one of the leading ways to help reduce the impact of alcohol, marijuana, tobacco/vaping, and other substance use.</a:t>
            </a:r>
          </a:p>
        </p:txBody>
      </p:sp>
      <p:pic>
        <p:nvPicPr>
          <p:cNvPr id="38" name="Graphic 37" descr="Clipboard Checked with solid fill">
            <a:extLst>
              <a:ext uri="{FF2B5EF4-FFF2-40B4-BE49-F238E27FC236}">
                <a16:creationId xmlns:a16="http://schemas.microsoft.com/office/drawing/2014/main" id="{99C1338E-D7CD-E747-BE6F-CAA579E41C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8625" y="3509362"/>
            <a:ext cx="624404" cy="624404"/>
          </a:xfrm>
          <a:prstGeom prst="rect">
            <a:avLst/>
          </a:prstGeom>
        </p:spPr>
      </p:pic>
      <p:pic>
        <p:nvPicPr>
          <p:cNvPr id="40" name="Graphic 39" descr="Chat with solid fill">
            <a:extLst>
              <a:ext uri="{FF2B5EF4-FFF2-40B4-BE49-F238E27FC236}">
                <a16:creationId xmlns:a16="http://schemas.microsoft.com/office/drawing/2014/main" id="{2F7DBBD1-BF3D-E844-8215-F9F9AE8B5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0484" y="3504567"/>
            <a:ext cx="685800" cy="685800"/>
          </a:xfrm>
          <a:prstGeom prst="rect">
            <a:avLst/>
          </a:prstGeom>
        </p:spPr>
      </p:pic>
      <p:pic>
        <p:nvPicPr>
          <p:cNvPr id="42" name="Graphic 41" descr="Medical with solid fill">
            <a:extLst>
              <a:ext uri="{FF2B5EF4-FFF2-40B4-BE49-F238E27FC236}">
                <a16:creationId xmlns:a16="http://schemas.microsoft.com/office/drawing/2014/main" id="{01383A26-8D37-9243-AD38-5A19DBF8A3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0992" y="3840191"/>
            <a:ext cx="685800" cy="685800"/>
          </a:xfrm>
          <a:prstGeom prst="rect">
            <a:avLst/>
          </a:prstGeom>
        </p:spPr>
      </p:pic>
    </p:spTree>
    <p:extLst>
      <p:ext uri="{BB962C8B-B14F-4D97-AF65-F5344CB8AC3E}">
        <p14:creationId xmlns:p14="http://schemas.microsoft.com/office/powerpoint/2010/main" val="3114172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FAA2F6-27A0-803D-C7A4-0B9B49596CA3}"/>
              </a:ext>
            </a:extLst>
          </p:cNvPr>
          <p:cNvSpPr/>
          <p:nvPr/>
        </p:nvSpPr>
        <p:spPr>
          <a:xfrm>
            <a:off x="1676400" y="5383645"/>
            <a:ext cx="5878392" cy="1249387"/>
          </a:xfrm>
          <a:prstGeom prst="rect">
            <a:avLst/>
          </a:prstGeom>
          <a:solidFill>
            <a:schemeClr val="accent6">
              <a:alpha val="20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lnSpc>
                <a:spcPct val="105000"/>
              </a:lnSpc>
              <a:spcBef>
                <a:spcPts val="0"/>
              </a:spcBef>
              <a:spcAft>
                <a:spcPts val="0"/>
              </a:spcAft>
              <a:defRPr/>
            </a:pPr>
            <a:r>
              <a:rPr lang="en-US" sz="1275" b="1" dirty="0">
                <a:solidFill>
                  <a:srgbClr val="565A5C"/>
                </a:solidFill>
                <a:latin typeface="Arial"/>
                <a:ea typeface="Calibri" panose="020F0502020204030204" pitchFamily="34" charset="0"/>
                <a:cs typeface="Times New Roman" panose="02020603050405020304" pitchFamily="18" charset="0"/>
              </a:rPr>
              <a:t>When providing ongoing support and care management, consider: </a:t>
            </a:r>
          </a:p>
          <a:p>
            <a:pPr marL="214313" indent="-214313" defTabSz="685800" eaLnBrk="1" fontAlgn="auto" hangingPunct="1">
              <a:spcBef>
                <a:spcPts val="0"/>
              </a:spcBef>
              <a:spcAft>
                <a:spcPts val="0"/>
              </a:spcAft>
              <a:buFont typeface="Arial" panose="020B0604020202020204" pitchFamily="34" charset="0"/>
              <a:buChar char="•"/>
              <a:defRPr/>
            </a:pPr>
            <a:r>
              <a:rPr lang="en-US" sz="1200" dirty="0">
                <a:solidFill>
                  <a:srgbClr val="565A5C"/>
                </a:solidFill>
                <a:latin typeface="Arial"/>
                <a:ea typeface="Calibri" panose="020F0502020204030204" pitchFamily="34" charset="0"/>
                <a:cs typeface="Times New Roman" panose="02020603050405020304" pitchFamily="18" charset="0"/>
              </a:rPr>
              <a:t>Age of the patient/age of first drink or substance use</a:t>
            </a:r>
          </a:p>
          <a:p>
            <a:pPr marL="214313" indent="-214313" defTabSz="685800" eaLnBrk="1" fontAlgn="auto" hangingPunct="1">
              <a:spcBef>
                <a:spcPts val="0"/>
              </a:spcBef>
              <a:spcAft>
                <a:spcPts val="0"/>
              </a:spcAft>
              <a:buFont typeface="Arial" panose="020B0604020202020204" pitchFamily="34" charset="0"/>
              <a:buChar char="•"/>
              <a:defRPr/>
            </a:pPr>
            <a:r>
              <a:rPr lang="en-US" sz="1200" dirty="0">
                <a:solidFill>
                  <a:srgbClr val="565A5C"/>
                </a:solidFill>
                <a:latin typeface="Arial"/>
                <a:ea typeface="Calibri" panose="020F0502020204030204" pitchFamily="34" charset="0"/>
                <a:cs typeface="Times New Roman" panose="02020603050405020304" pitchFamily="18" charset="0"/>
              </a:rPr>
              <a:t>Medical history (physical and mental health)</a:t>
            </a:r>
          </a:p>
          <a:p>
            <a:pPr marL="214313" indent="-214313" defTabSz="685800" eaLnBrk="1" fontAlgn="auto" hangingPunct="1">
              <a:spcBef>
                <a:spcPts val="0"/>
              </a:spcBef>
              <a:spcAft>
                <a:spcPts val="0"/>
              </a:spcAft>
              <a:buFont typeface="Arial" panose="020B0604020202020204" pitchFamily="34" charset="0"/>
              <a:buChar char="•"/>
              <a:defRPr/>
            </a:pPr>
            <a:r>
              <a:rPr lang="en-US" sz="1200" dirty="0">
                <a:solidFill>
                  <a:srgbClr val="565A5C"/>
                </a:solidFill>
                <a:latin typeface="Arial"/>
                <a:ea typeface="Calibri" panose="020F0502020204030204" pitchFamily="34" charset="0"/>
                <a:cs typeface="Times New Roman" panose="02020603050405020304" pitchFamily="18" charset="0"/>
              </a:rPr>
              <a:t>Safety concerns (history of driving or riding in a car with someone under the influence of alcohol/drugs)</a:t>
            </a:r>
          </a:p>
          <a:p>
            <a:pPr marL="214313" indent="-214313" defTabSz="685800" eaLnBrk="1" fontAlgn="auto" hangingPunct="1">
              <a:spcBef>
                <a:spcPts val="0"/>
              </a:spcBef>
              <a:spcAft>
                <a:spcPts val="0"/>
              </a:spcAft>
              <a:buFont typeface="Arial" panose="020B0604020202020204" pitchFamily="34" charset="0"/>
              <a:buChar char="•"/>
              <a:defRPr/>
            </a:pPr>
            <a:r>
              <a:rPr lang="en-US" sz="1200" dirty="0">
                <a:solidFill>
                  <a:srgbClr val="565A5C"/>
                </a:solidFill>
                <a:latin typeface="Arial"/>
                <a:ea typeface="Calibri" panose="020F0502020204030204" pitchFamily="34" charset="0"/>
                <a:cs typeface="Times New Roman" panose="02020603050405020304" pitchFamily="18" charset="0"/>
              </a:rPr>
              <a:t>Significant drop in school performance</a:t>
            </a:r>
            <a:endParaRPr lang="en-US" sz="825" dirty="0">
              <a:solidFill>
                <a:srgbClr val="565A5C"/>
              </a:solidFill>
              <a:latin typeface="Arial"/>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C97AFDCC-FE33-4493-6EFB-E9103DEA4AEA}"/>
              </a:ext>
            </a:extLst>
          </p:cNvPr>
          <p:cNvSpPr txBox="1"/>
          <p:nvPr/>
        </p:nvSpPr>
        <p:spPr>
          <a:xfrm>
            <a:off x="7085799" y="4467139"/>
            <a:ext cx="1820512" cy="300082"/>
          </a:xfrm>
          <a:prstGeom prst="rect">
            <a:avLst/>
          </a:prstGeom>
          <a:solidFill>
            <a:schemeClr val="bg1"/>
          </a:solidFill>
        </p:spPr>
        <p:txBody>
          <a:bodyPr wrap="square" rtlCol="0">
            <a:spAutoFit/>
          </a:bodyPr>
          <a:lstStyle/>
          <a:p>
            <a:pPr defTabSz="685800" eaLnBrk="1" fontAlgn="auto" hangingPunct="1">
              <a:spcBef>
                <a:spcPts val="0"/>
              </a:spcBef>
              <a:spcAft>
                <a:spcPts val="0"/>
              </a:spcAft>
              <a:defRPr/>
            </a:pPr>
            <a:endParaRPr lang="en-US" sz="1350" dirty="0">
              <a:solidFill>
                <a:srgbClr val="565A5C"/>
              </a:solidFill>
              <a:latin typeface="Arial"/>
              <a:ea typeface="+mn-ea"/>
            </a:endParaRPr>
          </a:p>
        </p:txBody>
      </p:sp>
      <p:pic>
        <p:nvPicPr>
          <p:cNvPr id="6" name="Picture 5"/>
          <p:cNvPicPr>
            <a:picLocks noChangeAspect="1"/>
          </p:cNvPicPr>
          <p:nvPr/>
        </p:nvPicPr>
        <p:blipFill>
          <a:blip r:embed="rId3"/>
          <a:stretch>
            <a:fillRect/>
          </a:stretch>
        </p:blipFill>
        <p:spPr>
          <a:xfrm>
            <a:off x="1828800" y="914400"/>
            <a:ext cx="6019800" cy="4469245"/>
          </a:xfrm>
          <a:prstGeom prst="rect">
            <a:avLst/>
          </a:prstGeom>
        </p:spPr>
      </p:pic>
    </p:spTree>
    <p:extLst>
      <p:ext uri="{BB962C8B-B14F-4D97-AF65-F5344CB8AC3E}">
        <p14:creationId xmlns:p14="http://schemas.microsoft.com/office/powerpoint/2010/main" val="54142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Learnings</a:t>
            </a:r>
          </a:p>
        </p:txBody>
      </p:sp>
      <p:sp>
        <p:nvSpPr>
          <p:cNvPr id="3" name="Content Placeholder 2"/>
          <p:cNvSpPr>
            <a:spLocks noGrp="1"/>
          </p:cNvSpPr>
          <p:nvPr>
            <p:ph idx="1"/>
          </p:nvPr>
        </p:nvSpPr>
        <p:spPr/>
        <p:txBody>
          <a:bodyPr/>
          <a:lstStyle/>
          <a:p>
            <a:r>
              <a:rPr lang="en-US" dirty="0"/>
              <a:t>Understand risks</a:t>
            </a:r>
          </a:p>
          <a:p>
            <a:r>
              <a:rPr lang="en-US" dirty="0"/>
              <a:t>Plan intervention</a:t>
            </a:r>
          </a:p>
          <a:p>
            <a:r>
              <a:rPr lang="en-US" dirty="0"/>
              <a:t>Implement intervention</a:t>
            </a:r>
          </a:p>
          <a:p>
            <a:r>
              <a:rPr lang="en-US" dirty="0"/>
              <a:t>Evaluate outcomes</a:t>
            </a:r>
          </a:p>
          <a:p>
            <a:r>
              <a:rPr lang="en-US" dirty="0"/>
              <a:t>Refine</a:t>
            </a:r>
          </a:p>
          <a:p>
            <a:r>
              <a:rPr lang="en-US" dirty="0"/>
              <a:t>Repeat</a:t>
            </a:r>
          </a:p>
        </p:txBody>
      </p:sp>
      <p:sp>
        <p:nvSpPr>
          <p:cNvPr id="4" name="TextBox 3"/>
          <p:cNvSpPr txBox="1"/>
          <p:nvPr/>
        </p:nvSpPr>
        <p:spPr>
          <a:xfrm>
            <a:off x="4572000" y="1965982"/>
            <a:ext cx="4444807" cy="646331"/>
          </a:xfrm>
          <a:prstGeom prst="rect">
            <a:avLst/>
          </a:prstGeom>
          <a:noFill/>
          <a:ln>
            <a:solidFill>
              <a:srgbClr val="C00000"/>
            </a:solidFill>
          </a:ln>
        </p:spPr>
        <p:txBody>
          <a:bodyPr wrap="none" rtlCol="0">
            <a:spAutoFit/>
          </a:bodyPr>
          <a:lstStyle/>
          <a:p>
            <a:r>
              <a:rPr lang="en-US" dirty="0"/>
              <a:t>Car question for children </a:t>
            </a:r>
          </a:p>
          <a:p>
            <a:r>
              <a:rPr lang="en-US" dirty="0"/>
              <a:t>who have experienced maltreatment</a:t>
            </a:r>
          </a:p>
        </p:txBody>
      </p:sp>
      <p:sp>
        <p:nvSpPr>
          <p:cNvPr id="5" name="TextBox 4"/>
          <p:cNvSpPr txBox="1"/>
          <p:nvPr/>
        </p:nvSpPr>
        <p:spPr>
          <a:xfrm>
            <a:off x="5651320" y="3253601"/>
            <a:ext cx="2590800" cy="369332"/>
          </a:xfrm>
          <a:prstGeom prst="rect">
            <a:avLst/>
          </a:prstGeom>
          <a:noFill/>
          <a:ln>
            <a:solidFill>
              <a:srgbClr val="C00000"/>
            </a:solidFill>
          </a:ln>
        </p:spPr>
        <p:txBody>
          <a:bodyPr wrap="square" rtlCol="0">
            <a:spAutoFit/>
          </a:bodyPr>
          <a:lstStyle/>
          <a:p>
            <a:r>
              <a:rPr lang="en-US" dirty="0"/>
              <a:t>Missing nicotine</a:t>
            </a:r>
          </a:p>
        </p:txBody>
      </p:sp>
      <p:sp>
        <p:nvSpPr>
          <p:cNvPr id="6" name="TextBox 5"/>
          <p:cNvSpPr txBox="1"/>
          <p:nvPr/>
        </p:nvSpPr>
        <p:spPr>
          <a:xfrm>
            <a:off x="6019800" y="4465541"/>
            <a:ext cx="1853841" cy="369332"/>
          </a:xfrm>
          <a:prstGeom prst="rect">
            <a:avLst/>
          </a:prstGeom>
          <a:noFill/>
          <a:ln>
            <a:solidFill>
              <a:srgbClr val="C00000"/>
            </a:solidFill>
          </a:ln>
        </p:spPr>
        <p:txBody>
          <a:bodyPr wrap="none" rtlCol="0">
            <a:spAutoFit/>
          </a:bodyPr>
          <a:lstStyle/>
          <a:p>
            <a:r>
              <a:rPr lang="en-US" dirty="0"/>
              <a:t>Confidentiality</a:t>
            </a:r>
          </a:p>
        </p:txBody>
      </p:sp>
    </p:spTree>
    <p:extLst>
      <p:ext uri="{BB962C8B-B14F-4D97-AF65-F5344CB8AC3E}">
        <p14:creationId xmlns:p14="http://schemas.microsoft.com/office/powerpoint/2010/main" val="1353568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DE5A-90AA-1A7D-605D-B4208AE24FB3}"/>
              </a:ext>
            </a:extLst>
          </p:cNvPr>
          <p:cNvSpPr>
            <a:spLocks noGrp="1"/>
          </p:cNvSpPr>
          <p:nvPr>
            <p:ph type="title"/>
          </p:nvPr>
        </p:nvSpPr>
        <p:spPr>
          <a:xfrm>
            <a:off x="137838" y="1002618"/>
            <a:ext cx="6562714" cy="605522"/>
          </a:xfrm>
        </p:spPr>
        <p:txBody>
          <a:bodyPr>
            <a:normAutofit/>
          </a:bodyPr>
          <a:lstStyle/>
          <a:p>
            <a:r>
              <a:rPr lang="en-US" dirty="0"/>
              <a:t>Why SBIRT with youth in custody?</a:t>
            </a:r>
          </a:p>
        </p:txBody>
      </p:sp>
      <p:sp>
        <p:nvSpPr>
          <p:cNvPr id="4" name="Title 1">
            <a:extLst>
              <a:ext uri="{FF2B5EF4-FFF2-40B4-BE49-F238E27FC236}">
                <a16:creationId xmlns:a16="http://schemas.microsoft.com/office/drawing/2014/main" id="{1373E035-EA1F-4A9C-BEB1-4953CF72744D}"/>
              </a:ext>
            </a:extLst>
          </p:cNvPr>
          <p:cNvSpPr txBox="1">
            <a:spLocks/>
          </p:cNvSpPr>
          <p:nvPr/>
        </p:nvSpPr>
        <p:spPr>
          <a:xfrm>
            <a:off x="0" y="2177236"/>
            <a:ext cx="5039042" cy="963353"/>
          </a:xfrm>
          <a:prstGeom prst="rect">
            <a:avLst/>
          </a:prstGeom>
        </p:spPr>
        <p:txBody>
          <a:bodyPr vert="horz" lIns="68580" tIns="34290" rIns="68580" bIns="34290" rtlCol="0" anchor="t">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254794" indent="-254794"/>
            <a:r>
              <a:rPr lang="en-US" sz="1650" b="1" dirty="0">
                <a:solidFill>
                  <a:srgbClr val="EC722F"/>
                </a:solidFill>
              </a:rPr>
              <a:t>1. Promotes health and wellbeing both  in the short- and long-term as youth transition to adulthood and/or out of foster care. </a:t>
            </a:r>
            <a:endParaRPr lang="en-US" sz="1650" dirty="0"/>
          </a:p>
        </p:txBody>
      </p:sp>
      <p:sp>
        <p:nvSpPr>
          <p:cNvPr id="5" name="Subtitle 2">
            <a:extLst>
              <a:ext uri="{FF2B5EF4-FFF2-40B4-BE49-F238E27FC236}">
                <a16:creationId xmlns:a16="http://schemas.microsoft.com/office/drawing/2014/main" id="{BE8A280A-401F-02B3-4148-A0B964263663}"/>
              </a:ext>
            </a:extLst>
          </p:cNvPr>
          <p:cNvSpPr txBox="1">
            <a:spLocks/>
          </p:cNvSpPr>
          <p:nvPr/>
        </p:nvSpPr>
        <p:spPr>
          <a:xfrm>
            <a:off x="252825" y="3352800"/>
            <a:ext cx="3929048" cy="234697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500" b="1" dirty="0"/>
              <a:t>Prevents or reduces risk of: </a:t>
            </a:r>
          </a:p>
          <a:p>
            <a:pPr>
              <a:spcBef>
                <a:spcPts val="0"/>
              </a:spcBef>
              <a:buFont typeface="Arial" panose="020B0604020202020204" pitchFamily="34" charset="0"/>
              <a:buChar char="•"/>
            </a:pPr>
            <a:r>
              <a:rPr lang="en-US" sz="1500" dirty="0"/>
              <a:t>Harmful effects on the developing brain</a:t>
            </a:r>
          </a:p>
          <a:p>
            <a:pPr>
              <a:spcBef>
                <a:spcPts val="0"/>
              </a:spcBef>
              <a:buFont typeface="Arial" panose="020B0604020202020204" pitchFamily="34" charset="0"/>
              <a:buChar char="•"/>
            </a:pPr>
            <a:r>
              <a:rPr lang="en-US" sz="1500" dirty="0"/>
              <a:t>Alcohol, tobacco, or other substance use disorders</a:t>
            </a:r>
          </a:p>
          <a:p>
            <a:pPr>
              <a:spcBef>
                <a:spcPts val="0"/>
              </a:spcBef>
              <a:buFont typeface="Arial" panose="020B0604020202020204" pitchFamily="34" charset="0"/>
              <a:buChar char="•"/>
            </a:pPr>
            <a:r>
              <a:rPr lang="en-US" sz="1500" dirty="0"/>
              <a:t>Social problems </a:t>
            </a:r>
          </a:p>
          <a:p>
            <a:pPr>
              <a:spcBef>
                <a:spcPts val="0"/>
              </a:spcBef>
              <a:buFont typeface="Arial" panose="020B0604020202020204" pitchFamily="34" charset="0"/>
              <a:buChar char="•"/>
            </a:pPr>
            <a:r>
              <a:rPr lang="en-US" sz="1500" dirty="0"/>
              <a:t>Physical &amp; mental health concerns</a:t>
            </a:r>
          </a:p>
          <a:p>
            <a:pPr>
              <a:spcBef>
                <a:spcPts val="0"/>
              </a:spcBef>
              <a:buFont typeface="Arial" panose="020B0604020202020204" pitchFamily="34" charset="0"/>
              <a:buChar char="•"/>
            </a:pPr>
            <a:r>
              <a:rPr lang="en-US" sz="1500" dirty="0"/>
              <a:t>Risky sexual behaviors</a:t>
            </a:r>
          </a:p>
          <a:p>
            <a:pPr>
              <a:spcBef>
                <a:spcPts val="0"/>
              </a:spcBef>
              <a:buFont typeface="Arial" panose="020B0604020202020204" pitchFamily="34" charset="0"/>
              <a:buChar char="•"/>
            </a:pPr>
            <a:r>
              <a:rPr lang="en-US" sz="1500" dirty="0"/>
              <a:t>Injuries and accidents</a:t>
            </a:r>
          </a:p>
          <a:p>
            <a:pPr>
              <a:spcBef>
                <a:spcPts val="0"/>
              </a:spcBef>
              <a:buFont typeface="Arial" panose="020B0604020202020204" pitchFamily="34" charset="0"/>
              <a:buChar char="•"/>
            </a:pPr>
            <a:r>
              <a:rPr lang="en-US" sz="1500" dirty="0"/>
              <a:t>Financial and legal issues</a:t>
            </a:r>
          </a:p>
          <a:p>
            <a:pPr>
              <a:spcBef>
                <a:spcPts val="0"/>
              </a:spcBef>
              <a:buFont typeface="Arial" panose="020B0604020202020204" pitchFamily="34" charset="0"/>
              <a:buChar char="•"/>
            </a:pPr>
            <a:r>
              <a:rPr lang="en-US" sz="1500" dirty="0"/>
              <a:t>Job challenges</a:t>
            </a:r>
          </a:p>
        </p:txBody>
      </p:sp>
      <p:sp>
        <p:nvSpPr>
          <p:cNvPr id="6" name="Title 7">
            <a:extLst>
              <a:ext uri="{FF2B5EF4-FFF2-40B4-BE49-F238E27FC236}">
                <a16:creationId xmlns:a16="http://schemas.microsoft.com/office/drawing/2014/main" id="{2A2FD198-6FB2-CC2C-7853-845A95D3B8CA}"/>
              </a:ext>
            </a:extLst>
          </p:cNvPr>
          <p:cNvSpPr txBox="1">
            <a:spLocks/>
          </p:cNvSpPr>
          <p:nvPr/>
        </p:nvSpPr>
        <p:spPr>
          <a:xfrm>
            <a:off x="4837987" y="2327095"/>
            <a:ext cx="4090913" cy="459961"/>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1650" b="1" dirty="0">
                <a:solidFill>
                  <a:srgbClr val="EC722F"/>
                </a:solidFill>
              </a:rPr>
              <a:t>2. Promotes placement stability.</a:t>
            </a:r>
            <a:endParaRPr lang="en-US" sz="1650" dirty="0"/>
          </a:p>
        </p:txBody>
      </p:sp>
      <p:sp>
        <p:nvSpPr>
          <p:cNvPr id="11" name="Subtitle 4">
            <a:extLst>
              <a:ext uri="{FF2B5EF4-FFF2-40B4-BE49-F238E27FC236}">
                <a16:creationId xmlns:a16="http://schemas.microsoft.com/office/drawing/2014/main" id="{A4DC8728-2767-F527-7913-078B2312F910}"/>
              </a:ext>
            </a:extLst>
          </p:cNvPr>
          <p:cNvSpPr txBox="1">
            <a:spLocks/>
          </p:cNvSpPr>
          <p:nvPr/>
        </p:nvSpPr>
        <p:spPr>
          <a:xfrm>
            <a:off x="5082681" y="2633964"/>
            <a:ext cx="3486965" cy="10365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t>Preventing substance use before it begins or motivating youth to reduce or stop their use increases their chance of remaining at their current placement.</a:t>
            </a:r>
          </a:p>
        </p:txBody>
      </p:sp>
      <p:sp>
        <p:nvSpPr>
          <p:cNvPr id="3" name="Title 7">
            <a:extLst>
              <a:ext uri="{FF2B5EF4-FFF2-40B4-BE49-F238E27FC236}">
                <a16:creationId xmlns:a16="http://schemas.microsoft.com/office/drawing/2014/main" id="{CD82F757-1E57-F52D-1514-3E2E01C70078}"/>
              </a:ext>
            </a:extLst>
          </p:cNvPr>
          <p:cNvSpPr txBox="1">
            <a:spLocks/>
          </p:cNvSpPr>
          <p:nvPr/>
        </p:nvSpPr>
        <p:spPr>
          <a:xfrm>
            <a:off x="4013882" y="3937590"/>
            <a:ext cx="4325800" cy="703138"/>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254794" indent="-254794"/>
            <a:r>
              <a:rPr lang="en-US" sz="1650" b="1" dirty="0">
                <a:solidFill>
                  <a:srgbClr val="EC722F"/>
                </a:solidFill>
              </a:rPr>
              <a:t>3. Promotes educational outcomes and employment stability in the long-term.</a:t>
            </a:r>
          </a:p>
        </p:txBody>
      </p:sp>
      <p:sp>
        <p:nvSpPr>
          <p:cNvPr id="7" name="Line">
            <a:extLst>
              <a:ext uri="{FF2B5EF4-FFF2-40B4-BE49-F238E27FC236}">
                <a16:creationId xmlns:a16="http://schemas.microsoft.com/office/drawing/2014/main" id="{92020E44-856C-47E8-4E20-4E397A233259}"/>
              </a:ext>
            </a:extLst>
          </p:cNvPr>
          <p:cNvSpPr/>
          <p:nvPr/>
        </p:nvSpPr>
        <p:spPr>
          <a:xfrm rot="167488">
            <a:off x="4104310" y="1764519"/>
            <a:ext cx="1467352" cy="388961"/>
          </a:xfrm>
          <a:custGeom>
            <a:avLst/>
            <a:gdLst/>
            <a:ahLst/>
            <a:cxnLst>
              <a:cxn ang="0">
                <a:pos x="wd2" y="hd2"/>
              </a:cxn>
              <a:cxn ang="5400000">
                <a:pos x="wd2" y="hd2"/>
              </a:cxn>
              <a:cxn ang="10800000">
                <a:pos x="wd2" y="hd2"/>
              </a:cxn>
              <a:cxn ang="16200000">
                <a:pos x="wd2" y="hd2"/>
              </a:cxn>
            </a:cxnLst>
            <a:rect l="0" t="0" r="r" b="b"/>
            <a:pathLst>
              <a:path w="21600" h="21556" extrusionOk="0">
                <a:moveTo>
                  <a:pt x="0" y="21556"/>
                </a:moveTo>
                <a:cubicBezTo>
                  <a:pt x="2247" y="8263"/>
                  <a:pt x="6414" y="46"/>
                  <a:pt x="10930" y="0"/>
                </a:cubicBezTo>
                <a:cubicBezTo>
                  <a:pt x="15253" y="-44"/>
                  <a:pt x="19280" y="7431"/>
                  <a:pt x="21600" y="19804"/>
                </a:cubicBezTo>
              </a:path>
            </a:pathLst>
          </a:custGeom>
          <a:ln w="127000">
            <a:solidFill>
              <a:schemeClr val="accent1"/>
            </a:solidFill>
            <a:custDash>
              <a:ds d="200000" sp="200000"/>
            </a:custDash>
            <a:miter lim="400000"/>
            <a:tailEnd type="triangle"/>
          </a:ln>
        </p:spPr>
        <p:txBody>
          <a:bodyPr lIns="19050" tIns="19050" rIns="19050" bIns="19050" anchor="ctr"/>
          <a:lstStyle/>
          <a:p>
            <a:pPr algn="ctr">
              <a:defRPr sz="3200"/>
            </a:pPr>
            <a:endParaRPr sz="1200" dirty="0"/>
          </a:p>
        </p:txBody>
      </p:sp>
      <p:sp>
        <p:nvSpPr>
          <p:cNvPr id="8" name="Line">
            <a:extLst>
              <a:ext uri="{FF2B5EF4-FFF2-40B4-BE49-F238E27FC236}">
                <a16:creationId xmlns:a16="http://schemas.microsoft.com/office/drawing/2014/main" id="{EAB35162-1FB7-5AA5-BDFB-9CF20370AE3E}"/>
              </a:ext>
            </a:extLst>
          </p:cNvPr>
          <p:cNvSpPr/>
          <p:nvPr/>
        </p:nvSpPr>
        <p:spPr>
          <a:xfrm rot="16562714" flipH="1" flipV="1">
            <a:off x="8017469" y="4093459"/>
            <a:ext cx="984470" cy="237689"/>
          </a:xfrm>
          <a:custGeom>
            <a:avLst/>
            <a:gdLst/>
            <a:ahLst/>
            <a:cxnLst>
              <a:cxn ang="0">
                <a:pos x="wd2" y="hd2"/>
              </a:cxn>
              <a:cxn ang="5400000">
                <a:pos x="wd2" y="hd2"/>
              </a:cxn>
              <a:cxn ang="10800000">
                <a:pos x="wd2" y="hd2"/>
              </a:cxn>
              <a:cxn ang="16200000">
                <a:pos x="wd2" y="hd2"/>
              </a:cxn>
            </a:cxnLst>
            <a:rect l="0" t="0" r="r" b="b"/>
            <a:pathLst>
              <a:path w="21600" h="21556" extrusionOk="0">
                <a:moveTo>
                  <a:pt x="0" y="21556"/>
                </a:moveTo>
                <a:cubicBezTo>
                  <a:pt x="2247" y="8263"/>
                  <a:pt x="6414" y="46"/>
                  <a:pt x="10930" y="0"/>
                </a:cubicBezTo>
                <a:cubicBezTo>
                  <a:pt x="15253" y="-44"/>
                  <a:pt x="19280" y="7431"/>
                  <a:pt x="21600" y="19804"/>
                </a:cubicBezTo>
              </a:path>
            </a:pathLst>
          </a:custGeom>
          <a:ln w="127000">
            <a:solidFill>
              <a:schemeClr val="accent1"/>
            </a:solidFill>
            <a:custDash>
              <a:ds d="200000" sp="200000"/>
            </a:custDash>
            <a:miter lim="400000"/>
            <a:tailEnd type="triangle"/>
          </a:ln>
        </p:spPr>
        <p:txBody>
          <a:bodyPr lIns="19050" tIns="19050" rIns="19050" bIns="19050" anchor="ctr"/>
          <a:lstStyle/>
          <a:p>
            <a:pPr algn="ctr">
              <a:defRPr sz="3200"/>
            </a:pPr>
            <a:endParaRPr sz="1200" dirty="0"/>
          </a:p>
        </p:txBody>
      </p:sp>
      <p:sp>
        <p:nvSpPr>
          <p:cNvPr id="9" name="Subtitle 4">
            <a:extLst>
              <a:ext uri="{FF2B5EF4-FFF2-40B4-BE49-F238E27FC236}">
                <a16:creationId xmlns:a16="http://schemas.microsoft.com/office/drawing/2014/main" id="{5322B588-33E3-7718-AF07-A99D40B4729C}"/>
              </a:ext>
            </a:extLst>
          </p:cNvPr>
          <p:cNvSpPr txBox="1">
            <a:spLocks/>
          </p:cNvSpPr>
          <p:nvPr/>
        </p:nvSpPr>
        <p:spPr>
          <a:xfrm>
            <a:off x="4343400" y="4787907"/>
            <a:ext cx="4424814" cy="10365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t>Increases the likelihood of: </a:t>
            </a:r>
          </a:p>
          <a:p>
            <a:r>
              <a:rPr lang="en-US" sz="1500" dirty="0"/>
              <a:t>Remaining in and finishing high school as well as attending or graduating from college</a:t>
            </a:r>
          </a:p>
          <a:p>
            <a:r>
              <a:rPr lang="en-US" sz="1500" dirty="0"/>
              <a:t>Job opportunities and employment stability</a:t>
            </a:r>
          </a:p>
        </p:txBody>
      </p:sp>
    </p:spTree>
    <p:extLst>
      <p:ext uri="{BB962C8B-B14F-4D97-AF65-F5344CB8AC3E}">
        <p14:creationId xmlns:p14="http://schemas.microsoft.com/office/powerpoint/2010/main" val="334842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965178" y="2583144"/>
            <a:ext cx="3983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Sarah Beal, PhD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CHECK Foster Care Center</a:t>
            </a:r>
          </a:p>
        </p:txBody>
      </p:sp>
      <p:pic>
        <p:nvPicPr>
          <p:cNvPr id="4" name="Picture 3">
            <a:extLst>
              <a:ext uri="{FF2B5EF4-FFF2-40B4-BE49-F238E27FC236}">
                <a16:creationId xmlns:a16="http://schemas.microsoft.com/office/drawing/2014/main" id="{D6C9DEA7-C9E8-496C-CAE7-9DC460D27719}"/>
              </a:ext>
            </a:extLst>
          </p:cNvPr>
          <p:cNvPicPr>
            <a:picLocks noChangeAspect="1"/>
          </p:cNvPicPr>
          <p:nvPr/>
        </p:nvPicPr>
        <p:blipFill>
          <a:blip r:embed="rId3"/>
          <a:srcRect/>
          <a:stretch/>
        </p:blipFill>
        <p:spPr>
          <a:xfrm>
            <a:off x="5181600" y="1737206"/>
            <a:ext cx="2020746" cy="2522872"/>
          </a:xfrm>
          <a:prstGeom prst="rect">
            <a:avLst/>
          </a:prstGeom>
        </p:spPr>
      </p:pic>
    </p:spTree>
    <p:extLst>
      <p:ext uri="{BB962C8B-B14F-4D97-AF65-F5344CB8AC3E}">
        <p14:creationId xmlns:p14="http://schemas.microsoft.com/office/powerpoint/2010/main" val="314031524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4604-BB34-4D86-931B-8B9F28C5DF3D}"/>
              </a:ext>
            </a:extLst>
          </p:cNvPr>
          <p:cNvSpPr>
            <a:spLocks noGrp="1"/>
          </p:cNvSpPr>
          <p:nvPr>
            <p:ph type="title"/>
          </p:nvPr>
        </p:nvSpPr>
        <p:spPr>
          <a:xfrm>
            <a:off x="463140" y="661654"/>
            <a:ext cx="8229600" cy="1143000"/>
          </a:xfrm>
        </p:spPr>
        <p:txBody>
          <a:bodyPr/>
          <a:lstStyle/>
          <a:p>
            <a:r>
              <a:rPr lang="en-US" dirty="0"/>
              <a:t>The CAREFul Study</a:t>
            </a:r>
          </a:p>
        </p:txBody>
      </p:sp>
      <p:sp>
        <p:nvSpPr>
          <p:cNvPr id="3" name="Content Placeholder 2">
            <a:extLst>
              <a:ext uri="{FF2B5EF4-FFF2-40B4-BE49-F238E27FC236}">
                <a16:creationId xmlns:a16="http://schemas.microsoft.com/office/drawing/2014/main" id="{A51C40C4-FBAC-4944-B452-3693FEF86743}"/>
              </a:ext>
            </a:extLst>
          </p:cNvPr>
          <p:cNvSpPr>
            <a:spLocks noGrp="1"/>
          </p:cNvSpPr>
          <p:nvPr>
            <p:ph sz="half" idx="1"/>
          </p:nvPr>
        </p:nvSpPr>
        <p:spPr>
          <a:xfrm>
            <a:off x="457200" y="1600201"/>
            <a:ext cx="4038600" cy="4841542"/>
          </a:xfrm>
        </p:spPr>
        <p:txBody>
          <a:bodyPr>
            <a:normAutofit fontScale="92500" lnSpcReduction="10000"/>
          </a:bodyPr>
          <a:lstStyle/>
          <a:p>
            <a:pPr marL="0" indent="0">
              <a:buNone/>
            </a:pPr>
            <a:r>
              <a:rPr lang="en-US" b="1" dirty="0"/>
              <a:t>Context</a:t>
            </a:r>
          </a:p>
          <a:p>
            <a:r>
              <a:rPr lang="en-US" dirty="0"/>
              <a:t>Child welfare</a:t>
            </a:r>
          </a:p>
          <a:p>
            <a:pPr lvl="1"/>
            <a:r>
              <a:rPr lang="en-US" dirty="0"/>
              <a:t>County-administered</a:t>
            </a:r>
          </a:p>
          <a:p>
            <a:pPr lvl="1"/>
            <a:r>
              <a:rPr lang="en-US" dirty="0"/>
              <a:t>~2k children in custody</a:t>
            </a:r>
          </a:p>
          <a:p>
            <a:pPr lvl="1"/>
            <a:r>
              <a:rPr lang="en-US" dirty="0"/>
              <a:t>Foster care to age 21</a:t>
            </a:r>
          </a:p>
          <a:p>
            <a:r>
              <a:rPr lang="en-US" dirty="0"/>
              <a:t>Healthcare</a:t>
            </a:r>
          </a:p>
          <a:p>
            <a:pPr lvl="1"/>
            <a:r>
              <a:rPr lang="en-US" dirty="0"/>
              <a:t>Foster care consultation clinic</a:t>
            </a:r>
          </a:p>
          <a:p>
            <a:pPr lvl="1"/>
            <a:r>
              <a:rPr lang="en-US" dirty="0"/>
              <a:t>Only inpatient provider </a:t>
            </a:r>
          </a:p>
          <a:p>
            <a:pPr lvl="1"/>
            <a:r>
              <a:rPr lang="en-US" dirty="0"/>
              <a:t>Primary outpatient provider for specialty care, primary care</a:t>
            </a:r>
          </a:p>
        </p:txBody>
      </p:sp>
      <p:pic>
        <p:nvPicPr>
          <p:cNvPr id="6" name="Content Placeholder 5" descr="Graphical user interface&#10;&#10;Description automatically generated with low confidence">
            <a:extLst>
              <a:ext uri="{FF2B5EF4-FFF2-40B4-BE49-F238E27FC236}">
                <a16:creationId xmlns:a16="http://schemas.microsoft.com/office/drawing/2014/main" id="{2EF50F4F-2AAA-4240-85EE-EBF4135EA1B9}"/>
              </a:ext>
            </a:extLst>
          </p:cNvPr>
          <p:cNvPicPr>
            <a:picLocks noGrp="1" noChangeAspect="1"/>
          </p:cNvPicPr>
          <p:nvPr>
            <p:ph sz="half" idx="2"/>
          </p:nvPr>
        </p:nvPicPr>
        <p:blipFill>
          <a:blip r:embed="rId2"/>
          <a:stretch>
            <a:fillRect/>
          </a:stretch>
        </p:blipFill>
        <p:spPr>
          <a:xfrm>
            <a:off x="4648200" y="2367046"/>
            <a:ext cx="4038600" cy="299227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856" y="5108203"/>
            <a:ext cx="922966" cy="408904"/>
          </a:xfrm>
          <a:prstGeom prst="rect">
            <a:avLst/>
          </a:prstGeom>
        </p:spPr>
      </p:pic>
    </p:spTree>
    <p:extLst>
      <p:ext uri="{BB962C8B-B14F-4D97-AF65-F5344CB8AC3E}">
        <p14:creationId xmlns:p14="http://schemas.microsoft.com/office/powerpoint/2010/main" val="164906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7C0D6655-09EA-4D03-B38B-2C45014B06EF}"/>
              </a:ext>
            </a:extLst>
          </p:cNvPr>
          <p:cNvSpPr>
            <a:spLocks noGrp="1" noChangeArrowheads="1"/>
          </p:cNvSpPr>
          <p:nvPr>
            <p:ph type="title"/>
          </p:nvPr>
        </p:nvSpPr>
        <p:spPr>
          <a:xfrm>
            <a:off x="914400" y="1079389"/>
            <a:ext cx="7315200" cy="685800"/>
          </a:xfrm>
        </p:spPr>
        <p:txBody>
          <a:bodyPr/>
          <a:lstStyle/>
          <a:p>
            <a:r>
              <a:rPr lang="en-US" altLang="en-US" sz="3200" dirty="0"/>
              <a:t>CAR Website</a:t>
            </a:r>
          </a:p>
        </p:txBody>
      </p:sp>
      <p:sp>
        <p:nvSpPr>
          <p:cNvPr id="6148" name="TextBox 7">
            <a:extLst>
              <a:ext uri="{FF2B5EF4-FFF2-40B4-BE49-F238E27FC236}">
                <a16:creationId xmlns:a16="http://schemas.microsoft.com/office/drawing/2014/main" id="{9CED8CE8-D72D-499E-AA66-0F440862EFB4}"/>
              </a:ext>
            </a:extLst>
          </p:cNvPr>
          <p:cNvSpPr txBox="1">
            <a:spLocks noChangeArrowheads="1"/>
          </p:cNvSpPr>
          <p:nvPr/>
        </p:nvSpPr>
        <p:spPr bwMode="auto">
          <a:xfrm>
            <a:off x="381000" y="1826149"/>
            <a:ext cx="83820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altLang="en-US" sz="2400" dirty="0"/>
              <a:t>Publications: 	</a:t>
            </a:r>
            <a:r>
              <a:rPr lang="en-US" altLang="en-US" sz="2400" dirty="0">
                <a:hlinkClick r:id="rId3"/>
              </a:rPr>
              <a:t>https://med.uc.edu/institutes/CAR/publications</a:t>
            </a:r>
            <a:endParaRPr lang="en-US" altLang="en-US" sz="2400" dirty="0"/>
          </a:p>
          <a:p>
            <a:pPr>
              <a:defRPr/>
            </a:pPr>
            <a:endParaRPr lang="en-US" altLang="en-US" sz="1200" dirty="0"/>
          </a:p>
          <a:p>
            <a:pPr>
              <a:defRPr/>
            </a:pPr>
            <a:r>
              <a:rPr lang="en-US" altLang="en-US" sz="2400" dirty="0"/>
              <a:t>Projects:</a:t>
            </a:r>
          </a:p>
          <a:p>
            <a:pPr marL="0" indent="0">
              <a:buFontTx/>
              <a:buNone/>
              <a:defRPr/>
            </a:pPr>
            <a:r>
              <a:rPr lang="en-US" altLang="en-US" sz="2400" dirty="0"/>
              <a:t>	</a:t>
            </a:r>
            <a:r>
              <a:rPr lang="en-US" altLang="en-US" sz="2400" dirty="0">
                <a:hlinkClick r:id="rId4"/>
              </a:rPr>
              <a:t>https://med.uc.edu/institutes/CAR/projects</a:t>
            </a:r>
            <a:endParaRPr lang="en-US" altLang="en-US" sz="2400" dirty="0"/>
          </a:p>
          <a:p>
            <a:pPr>
              <a:defRPr/>
            </a:pPr>
            <a:endParaRPr lang="en-US" altLang="en-US" sz="1200" dirty="0"/>
          </a:p>
          <a:p>
            <a:pPr>
              <a:defRPr/>
            </a:pPr>
            <a:r>
              <a:rPr lang="en-US" altLang="en-US" sz="2400" dirty="0"/>
              <a:t>Communications:</a:t>
            </a:r>
          </a:p>
          <a:p>
            <a:pPr marL="0" indent="0">
              <a:buFontTx/>
              <a:buNone/>
              <a:defRPr/>
            </a:pPr>
            <a:r>
              <a:rPr lang="en-US" altLang="en-US" sz="2400" dirty="0"/>
              <a:t>	</a:t>
            </a:r>
            <a:r>
              <a:rPr lang="en-US" altLang="en-US" sz="2400" dirty="0">
                <a:hlinkClick r:id="rId5"/>
              </a:rPr>
              <a:t>https://med.uc.edu/institutes/CAR/communications</a:t>
            </a:r>
            <a:endParaRPr lang="en-US" altLang="en-US" sz="2400" dirty="0"/>
          </a:p>
          <a:p>
            <a:pPr>
              <a:defRPr/>
            </a:pPr>
            <a:endParaRPr lang="en-US" altLang="en-US" sz="1600" dirty="0"/>
          </a:p>
          <a:p>
            <a:pPr>
              <a:spcBef>
                <a:spcPct val="0"/>
              </a:spcBef>
              <a:defRPr/>
            </a:pPr>
            <a:r>
              <a:rPr lang="en-US" altLang="en-US" sz="2400" dirty="0"/>
              <a:t>To become an affiliate member:</a:t>
            </a:r>
          </a:p>
          <a:p>
            <a:pPr marL="0" indent="0">
              <a:spcBef>
                <a:spcPct val="0"/>
              </a:spcBef>
              <a:buFontTx/>
              <a:buNone/>
              <a:defRPr/>
            </a:pPr>
            <a:r>
              <a:rPr lang="en-US" altLang="en-US" sz="2000" dirty="0"/>
              <a:t>	</a:t>
            </a:r>
            <a:r>
              <a:rPr lang="en-US" altLang="en-US" sz="2200" dirty="0">
                <a:hlinkClick r:id="rId6"/>
              </a:rPr>
              <a:t>https://med.uc.edu/institutes/CAR/car-member-registration</a:t>
            </a:r>
            <a:endParaRPr lang="en-US" altLang="en-US" sz="2200" dirty="0"/>
          </a:p>
          <a:p>
            <a:pPr>
              <a:spcBef>
                <a:spcPct val="0"/>
              </a:spcBef>
              <a:buFontTx/>
              <a:buNone/>
              <a:defRPr/>
            </a:pPr>
            <a:endParaRPr lang="en-US" altLang="en-US" sz="20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4604-BB34-4D86-931B-8B9F28C5DF3D}"/>
              </a:ext>
            </a:extLst>
          </p:cNvPr>
          <p:cNvSpPr>
            <a:spLocks noGrp="1"/>
          </p:cNvSpPr>
          <p:nvPr>
            <p:ph type="title"/>
          </p:nvPr>
        </p:nvSpPr>
        <p:spPr/>
        <p:txBody>
          <a:bodyPr/>
          <a:lstStyle/>
          <a:p>
            <a:r>
              <a:rPr lang="en-US" dirty="0"/>
              <a:t>The CAREFul Study</a:t>
            </a:r>
          </a:p>
        </p:txBody>
      </p:sp>
      <p:sp>
        <p:nvSpPr>
          <p:cNvPr id="3" name="Content Placeholder 2">
            <a:extLst>
              <a:ext uri="{FF2B5EF4-FFF2-40B4-BE49-F238E27FC236}">
                <a16:creationId xmlns:a16="http://schemas.microsoft.com/office/drawing/2014/main" id="{A51C40C4-FBAC-4944-B452-3693FEF86743}"/>
              </a:ext>
            </a:extLst>
          </p:cNvPr>
          <p:cNvSpPr>
            <a:spLocks noGrp="1"/>
          </p:cNvSpPr>
          <p:nvPr>
            <p:ph sz="half" idx="1"/>
          </p:nvPr>
        </p:nvSpPr>
        <p:spPr>
          <a:xfrm>
            <a:off x="457200" y="1417640"/>
            <a:ext cx="4038600" cy="4590961"/>
          </a:xfrm>
        </p:spPr>
        <p:txBody>
          <a:bodyPr>
            <a:normAutofit/>
          </a:bodyPr>
          <a:lstStyle/>
          <a:p>
            <a:pPr marL="0" indent="0">
              <a:buNone/>
            </a:pPr>
            <a:r>
              <a:rPr lang="en-US" sz="2400" b="1" dirty="0"/>
              <a:t>Participants (N = 5574)</a:t>
            </a:r>
          </a:p>
          <a:p>
            <a:pPr marL="0" indent="0">
              <a:buNone/>
            </a:pPr>
            <a:r>
              <a:rPr lang="en-US" sz="2400" dirty="0"/>
              <a:t>Foster Care (n = 2787) </a:t>
            </a:r>
          </a:p>
          <a:p>
            <a:r>
              <a:rPr lang="en-US" sz="2400" dirty="0"/>
              <a:t>In foster care &gt; 1 day between 2012 and 2017</a:t>
            </a:r>
          </a:p>
          <a:p>
            <a:r>
              <a:rPr lang="en-US" sz="2400" dirty="0"/>
              <a:t>Linked medical record</a:t>
            </a:r>
          </a:p>
          <a:p>
            <a:pPr lvl="1"/>
            <a:r>
              <a:rPr lang="en-US" sz="2000" dirty="0"/>
              <a:t>N = 25; 0.90% excluded</a:t>
            </a:r>
          </a:p>
          <a:p>
            <a:r>
              <a:rPr lang="en-US" sz="2400" dirty="0"/>
              <a:t>Ages 10-20, inclusive (M=15.3y, SD=2.7)</a:t>
            </a:r>
          </a:p>
          <a:p>
            <a:r>
              <a:rPr lang="en-US" sz="2400" dirty="0"/>
              <a:t>49% female</a:t>
            </a:r>
          </a:p>
          <a:p>
            <a:r>
              <a:rPr lang="en-US" sz="2400" dirty="0"/>
              <a:t>65% African American </a:t>
            </a:r>
          </a:p>
        </p:txBody>
      </p:sp>
      <p:sp>
        <p:nvSpPr>
          <p:cNvPr id="4" name="Content Placeholder 3">
            <a:extLst>
              <a:ext uri="{FF2B5EF4-FFF2-40B4-BE49-F238E27FC236}">
                <a16:creationId xmlns:a16="http://schemas.microsoft.com/office/drawing/2014/main" id="{71E5693B-0D01-41AB-A788-71B80ACEC25B}"/>
              </a:ext>
            </a:extLst>
          </p:cNvPr>
          <p:cNvSpPr>
            <a:spLocks noGrp="1"/>
          </p:cNvSpPr>
          <p:nvPr>
            <p:ph sz="half" idx="2"/>
          </p:nvPr>
        </p:nvSpPr>
        <p:spPr>
          <a:xfrm>
            <a:off x="4539018" y="1856097"/>
            <a:ext cx="4038600" cy="4152503"/>
          </a:xfrm>
        </p:spPr>
        <p:txBody>
          <a:bodyPr>
            <a:normAutofit/>
          </a:bodyPr>
          <a:lstStyle/>
          <a:p>
            <a:pPr marL="0" indent="0">
              <a:buNone/>
            </a:pPr>
            <a:r>
              <a:rPr lang="en-US" sz="2400" dirty="0"/>
              <a:t>Comparison (n = 2787)</a:t>
            </a:r>
          </a:p>
          <a:p>
            <a:r>
              <a:rPr lang="en-US" sz="2400" dirty="0"/>
              <a:t>Never in foster care</a:t>
            </a:r>
          </a:p>
          <a:p>
            <a:r>
              <a:rPr lang="en-US" sz="2400" dirty="0"/>
              <a:t>Seen for primary care ≥1x between 2012 and 2017</a:t>
            </a:r>
          </a:p>
          <a:p>
            <a:r>
              <a:rPr lang="en-US" sz="2400" dirty="0"/>
              <a:t>Medicaid Insurance</a:t>
            </a:r>
          </a:p>
          <a:p>
            <a:r>
              <a:rPr lang="en-US" sz="2400" dirty="0"/>
              <a:t>Ages 10-20, inclusive (M=15.3y, SD=2.7)</a:t>
            </a:r>
          </a:p>
          <a:p>
            <a:r>
              <a:rPr lang="en-US" sz="2400" dirty="0"/>
              <a:t>49% female</a:t>
            </a:r>
          </a:p>
          <a:p>
            <a:r>
              <a:rPr lang="en-US" sz="2400" dirty="0"/>
              <a:t>65% African American </a:t>
            </a:r>
          </a:p>
          <a:p>
            <a:endParaRPr lang="en-US" sz="2400" dirty="0"/>
          </a:p>
        </p:txBody>
      </p:sp>
    </p:spTree>
    <p:extLst>
      <p:ext uri="{BB962C8B-B14F-4D97-AF65-F5344CB8AC3E}">
        <p14:creationId xmlns:p14="http://schemas.microsoft.com/office/powerpoint/2010/main" val="786843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4604-BB34-4D86-931B-8B9F28C5DF3D}"/>
              </a:ext>
            </a:extLst>
          </p:cNvPr>
          <p:cNvSpPr>
            <a:spLocks noGrp="1"/>
          </p:cNvSpPr>
          <p:nvPr>
            <p:ph type="title"/>
          </p:nvPr>
        </p:nvSpPr>
        <p:spPr/>
        <p:txBody>
          <a:bodyPr/>
          <a:lstStyle/>
          <a:p>
            <a:r>
              <a:rPr lang="en-US" dirty="0"/>
              <a:t>The CAREFul Study</a:t>
            </a:r>
          </a:p>
        </p:txBody>
      </p:sp>
      <p:sp>
        <p:nvSpPr>
          <p:cNvPr id="3" name="Content Placeholder 2">
            <a:extLst>
              <a:ext uri="{FF2B5EF4-FFF2-40B4-BE49-F238E27FC236}">
                <a16:creationId xmlns:a16="http://schemas.microsoft.com/office/drawing/2014/main" id="{A51C40C4-FBAC-4944-B452-3693FEF86743}"/>
              </a:ext>
            </a:extLst>
          </p:cNvPr>
          <p:cNvSpPr>
            <a:spLocks noGrp="1"/>
          </p:cNvSpPr>
          <p:nvPr>
            <p:ph sz="half" idx="1"/>
          </p:nvPr>
        </p:nvSpPr>
        <p:spPr>
          <a:xfrm>
            <a:off x="457200" y="1417640"/>
            <a:ext cx="4038600" cy="4590961"/>
          </a:xfrm>
        </p:spPr>
        <p:txBody>
          <a:bodyPr>
            <a:normAutofit/>
          </a:bodyPr>
          <a:lstStyle/>
          <a:p>
            <a:pPr marL="0" indent="0">
              <a:buNone/>
            </a:pPr>
            <a:r>
              <a:rPr lang="en-US" sz="2400" b="1" dirty="0"/>
              <a:t>Measures</a:t>
            </a:r>
          </a:p>
          <a:p>
            <a:pPr marL="0" indent="0">
              <a:buNone/>
            </a:pPr>
            <a:r>
              <a:rPr lang="en-US" sz="2400" dirty="0"/>
              <a:t>Child welfare database</a:t>
            </a:r>
          </a:p>
          <a:p>
            <a:r>
              <a:rPr lang="en-US" sz="2400" dirty="0"/>
              <a:t>In foster care during healthcare encounter</a:t>
            </a:r>
          </a:p>
          <a:p>
            <a:r>
              <a:rPr lang="en-US" sz="2400" dirty="0"/>
              <a:t>Age of first entry into foster care</a:t>
            </a:r>
          </a:p>
          <a:p>
            <a:r>
              <a:rPr lang="en-US" sz="2400" dirty="0"/>
              <a:t>Reasons for entry into foster care</a:t>
            </a:r>
          </a:p>
          <a:p>
            <a:r>
              <a:rPr lang="en-US" sz="2400" dirty="0"/>
              <a:t>Placement type</a:t>
            </a:r>
          </a:p>
          <a:p>
            <a:r>
              <a:rPr lang="en-US" sz="2400" dirty="0"/>
              <a:t>Placement stability</a:t>
            </a:r>
          </a:p>
        </p:txBody>
      </p:sp>
      <p:sp>
        <p:nvSpPr>
          <p:cNvPr id="4" name="Content Placeholder 3">
            <a:extLst>
              <a:ext uri="{FF2B5EF4-FFF2-40B4-BE49-F238E27FC236}">
                <a16:creationId xmlns:a16="http://schemas.microsoft.com/office/drawing/2014/main" id="{71E5693B-0D01-41AB-A788-71B80ACEC25B}"/>
              </a:ext>
            </a:extLst>
          </p:cNvPr>
          <p:cNvSpPr>
            <a:spLocks noGrp="1"/>
          </p:cNvSpPr>
          <p:nvPr>
            <p:ph sz="half" idx="2"/>
          </p:nvPr>
        </p:nvSpPr>
        <p:spPr>
          <a:xfrm>
            <a:off x="4525369" y="1856098"/>
            <a:ext cx="4038600" cy="4152503"/>
          </a:xfrm>
        </p:spPr>
        <p:txBody>
          <a:bodyPr>
            <a:noAutofit/>
          </a:bodyPr>
          <a:lstStyle/>
          <a:p>
            <a:pPr marL="0" indent="0">
              <a:buNone/>
            </a:pPr>
            <a:r>
              <a:rPr lang="en-US" sz="2400" dirty="0"/>
              <a:t>Electronic Medical Record</a:t>
            </a:r>
          </a:p>
          <a:p>
            <a:r>
              <a:rPr lang="en-US" sz="2400" dirty="0"/>
              <a:t>Healthcare encounters</a:t>
            </a:r>
          </a:p>
          <a:p>
            <a:pPr lvl="1"/>
            <a:r>
              <a:rPr lang="en-US" dirty="0"/>
              <a:t>Type, Age</a:t>
            </a:r>
          </a:p>
          <a:p>
            <a:r>
              <a:rPr lang="en-US" sz="2400" dirty="0"/>
              <a:t>Diagnoses</a:t>
            </a:r>
          </a:p>
          <a:p>
            <a:r>
              <a:rPr lang="en-US" sz="2400" dirty="0"/>
              <a:t>Demographic data</a:t>
            </a:r>
          </a:p>
          <a:p>
            <a:r>
              <a:rPr lang="en-US" sz="2400" dirty="0"/>
              <a:t>Sexual risk behavior*</a:t>
            </a:r>
          </a:p>
          <a:p>
            <a:r>
              <a:rPr lang="en-US" sz="2400" dirty="0"/>
              <a:t>Substance use*</a:t>
            </a:r>
          </a:p>
          <a:p>
            <a:pPr marL="0" indent="0">
              <a:buNone/>
            </a:pPr>
            <a:endParaRPr lang="en-US" sz="2400" dirty="0"/>
          </a:p>
          <a:p>
            <a:pPr marL="0" indent="0">
              <a:buNone/>
            </a:pPr>
            <a:r>
              <a:rPr lang="en-US" sz="1800" dirty="0"/>
              <a:t>*Indicates unstructured and structured data were used</a:t>
            </a:r>
          </a:p>
        </p:txBody>
      </p:sp>
    </p:spTree>
    <p:extLst>
      <p:ext uri="{BB962C8B-B14F-4D97-AF65-F5344CB8AC3E}">
        <p14:creationId xmlns:p14="http://schemas.microsoft.com/office/powerpoint/2010/main" val="163882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146161-05E4-4214-8851-54A8C03143E8}"/>
              </a:ext>
            </a:extLst>
          </p:cNvPr>
          <p:cNvSpPr>
            <a:spLocks noGrp="1"/>
          </p:cNvSpPr>
          <p:nvPr>
            <p:ph type="title"/>
          </p:nvPr>
        </p:nvSpPr>
        <p:spPr>
          <a:xfrm>
            <a:off x="390498" y="977880"/>
            <a:ext cx="8229600" cy="655638"/>
          </a:xfrm>
        </p:spPr>
        <p:txBody>
          <a:bodyPr>
            <a:normAutofit fontScale="90000"/>
          </a:bodyPr>
          <a:lstStyle/>
          <a:p>
            <a:r>
              <a:rPr lang="en-US" dirty="0"/>
              <a:t>The CAREFul Study: </a:t>
            </a:r>
            <a:br>
              <a:rPr lang="en-US" dirty="0"/>
            </a:br>
            <a:r>
              <a:rPr lang="en-US" dirty="0"/>
              <a:t>Screening for Substance Use</a:t>
            </a:r>
          </a:p>
        </p:txBody>
      </p:sp>
      <p:pic>
        <p:nvPicPr>
          <p:cNvPr id="7" name="Picture 6">
            <a:extLst>
              <a:ext uri="{FF2B5EF4-FFF2-40B4-BE49-F238E27FC236}">
                <a16:creationId xmlns:a16="http://schemas.microsoft.com/office/drawing/2014/main" id="{752FBC1E-CDB4-4DA0-BD2D-BA344C3BBE88}"/>
              </a:ext>
            </a:extLst>
          </p:cNvPr>
          <p:cNvPicPr/>
          <p:nvPr/>
        </p:nvPicPr>
        <p:blipFill>
          <a:blip r:embed="rId2">
            <a:extLst>
              <a:ext uri="{28A0092B-C50C-407E-A947-70E740481C1C}">
                <a14:useLocalDpi xmlns:a14="http://schemas.microsoft.com/office/drawing/2010/main" val="0"/>
              </a:ext>
            </a:extLst>
          </a:blip>
          <a:stretch>
            <a:fillRect/>
          </a:stretch>
        </p:blipFill>
        <p:spPr>
          <a:xfrm>
            <a:off x="1163472" y="2164871"/>
            <a:ext cx="7086600" cy="4235929"/>
          </a:xfrm>
          <a:prstGeom prst="rect">
            <a:avLst/>
          </a:prstGeom>
        </p:spPr>
      </p:pic>
      <p:grpSp>
        <p:nvGrpSpPr>
          <p:cNvPr id="8" name="Group 7">
            <a:extLst>
              <a:ext uri="{FF2B5EF4-FFF2-40B4-BE49-F238E27FC236}">
                <a16:creationId xmlns:a16="http://schemas.microsoft.com/office/drawing/2014/main" id="{0ADC07F3-270E-4FF4-BA14-18266495CFCB}"/>
              </a:ext>
            </a:extLst>
          </p:cNvPr>
          <p:cNvGrpSpPr/>
          <p:nvPr/>
        </p:nvGrpSpPr>
        <p:grpSpPr>
          <a:xfrm>
            <a:off x="2893611" y="3583461"/>
            <a:ext cx="4585363" cy="619125"/>
            <a:chOff x="0" y="0"/>
            <a:chExt cx="3848100" cy="619125"/>
          </a:xfrm>
        </p:grpSpPr>
        <p:sp>
          <p:nvSpPr>
            <p:cNvPr id="9" name="Text Box 2">
              <a:extLst>
                <a:ext uri="{FF2B5EF4-FFF2-40B4-BE49-F238E27FC236}">
                  <a16:creationId xmlns:a16="http://schemas.microsoft.com/office/drawing/2014/main" id="{96936577-527A-4D8C-A4E8-F42F35B6B1FC}"/>
                </a:ext>
              </a:extLst>
            </p:cNvPr>
            <p:cNvSpPr txBox="1">
              <a:spLocks noChangeArrowheads="1"/>
            </p:cNvSpPr>
            <p:nvPr/>
          </p:nvSpPr>
          <p:spPr bwMode="auto">
            <a:xfrm>
              <a:off x="0" y="0"/>
              <a:ext cx="381000" cy="2000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7DA9C299-AE0E-46D5-9649-152D37727DCB}"/>
                </a:ext>
              </a:extLst>
            </p:cNvPr>
            <p:cNvSpPr txBox="1">
              <a:spLocks noChangeArrowheads="1"/>
            </p:cNvSpPr>
            <p:nvPr/>
          </p:nvSpPr>
          <p:spPr bwMode="auto">
            <a:xfrm>
              <a:off x="2324100" y="266700"/>
              <a:ext cx="381000" cy="2000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
              <a:extLst>
                <a:ext uri="{FF2B5EF4-FFF2-40B4-BE49-F238E27FC236}">
                  <a16:creationId xmlns:a16="http://schemas.microsoft.com/office/drawing/2014/main" id="{72F2ED2C-009A-4306-B4CD-D61337E98B37}"/>
                </a:ext>
              </a:extLst>
            </p:cNvPr>
            <p:cNvSpPr txBox="1">
              <a:spLocks noChangeArrowheads="1"/>
            </p:cNvSpPr>
            <p:nvPr/>
          </p:nvSpPr>
          <p:spPr bwMode="auto">
            <a:xfrm>
              <a:off x="1162050" y="419100"/>
              <a:ext cx="381000" cy="2000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4">
              <a:extLst>
                <a:ext uri="{FF2B5EF4-FFF2-40B4-BE49-F238E27FC236}">
                  <a16:creationId xmlns:a16="http://schemas.microsoft.com/office/drawing/2014/main" id="{748A1798-EA1B-4E4B-A71C-74D57E960EF3}"/>
                </a:ext>
              </a:extLst>
            </p:cNvPr>
            <p:cNvSpPr txBox="1">
              <a:spLocks noChangeArrowheads="1"/>
            </p:cNvSpPr>
            <p:nvPr/>
          </p:nvSpPr>
          <p:spPr bwMode="auto">
            <a:xfrm>
              <a:off x="3467100" y="219075"/>
              <a:ext cx="381000" cy="2000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Text Box 2">
            <a:extLst>
              <a:ext uri="{FF2B5EF4-FFF2-40B4-BE49-F238E27FC236}">
                <a16:creationId xmlns:a16="http://schemas.microsoft.com/office/drawing/2014/main" id="{237DFE26-60D0-4B24-8BD3-BF5955B86C34}"/>
              </a:ext>
            </a:extLst>
          </p:cNvPr>
          <p:cNvSpPr txBox="1">
            <a:spLocks noChangeArrowheads="1"/>
          </p:cNvSpPr>
          <p:nvPr/>
        </p:nvSpPr>
        <p:spPr bwMode="auto">
          <a:xfrm>
            <a:off x="1196553" y="5827287"/>
            <a:ext cx="3848111" cy="42597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r>
              <a:rPr lang="el-GR" sz="1200" dirty="0">
                <a:latin typeface="Arial" panose="020B0604020202020204" pitchFamily="34" charset="0"/>
                <a:ea typeface="Calibri" panose="020F0502020204030204" pitchFamily="34" charset="0"/>
                <a:cs typeface="Times New Roman" panose="02020603050405020304" pitchFamily="18" charset="0"/>
              </a:rPr>
              <a:t>χ</a:t>
            </a:r>
            <a:r>
              <a:rPr lang="en-US" sz="1200" baseline="30000" dirty="0">
                <a:latin typeface="Arial" panose="020B0604020202020204" pitchFamily="34" charset="0"/>
                <a:ea typeface="Calibri" panose="020F0502020204030204" pitchFamily="34" charset="0"/>
                <a:cs typeface="Times New Roman" panose="02020603050405020304" pitchFamily="18" charset="0"/>
              </a:rPr>
              <a:t>2 </a:t>
            </a:r>
            <a:r>
              <a:rPr lang="en-US" sz="1200" dirty="0">
                <a:latin typeface="Arial" panose="020B0604020202020204" pitchFamily="34" charset="0"/>
                <a:ea typeface="Calibri" panose="020F0502020204030204" pitchFamily="34" charset="0"/>
                <a:cs typeface="Times New Roman" panose="02020603050405020304" pitchFamily="18" charset="0"/>
              </a:rPr>
              <a:t>value with p &lt; .001</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40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88B5-14A3-4D41-ACD8-4B6E87A7C287}"/>
              </a:ext>
            </a:extLst>
          </p:cNvPr>
          <p:cNvSpPr>
            <a:spLocks noGrp="1"/>
          </p:cNvSpPr>
          <p:nvPr>
            <p:ph type="title"/>
          </p:nvPr>
        </p:nvSpPr>
        <p:spPr/>
        <p:txBody>
          <a:bodyPr/>
          <a:lstStyle/>
          <a:p>
            <a:r>
              <a:rPr lang="en-US" dirty="0"/>
              <a:t>The CAREFul Study</a:t>
            </a:r>
          </a:p>
        </p:txBody>
      </p:sp>
      <p:sp>
        <p:nvSpPr>
          <p:cNvPr id="3" name="Content Placeholder 2">
            <a:extLst>
              <a:ext uri="{FF2B5EF4-FFF2-40B4-BE49-F238E27FC236}">
                <a16:creationId xmlns:a16="http://schemas.microsoft.com/office/drawing/2014/main" id="{C12DDA81-E7D9-4B2B-B264-8AC15B051337}"/>
              </a:ext>
            </a:extLst>
          </p:cNvPr>
          <p:cNvSpPr>
            <a:spLocks noGrp="1"/>
          </p:cNvSpPr>
          <p:nvPr>
            <p:ph idx="1"/>
          </p:nvPr>
        </p:nvSpPr>
        <p:spPr/>
        <p:txBody>
          <a:bodyPr/>
          <a:lstStyle/>
          <a:p>
            <a:r>
              <a:rPr lang="en-US" dirty="0"/>
              <a:t>Youth in the foster care cohort were 3x more likely to be screened for substance use than youth in the comparison cohort</a:t>
            </a:r>
          </a:p>
          <a:p>
            <a:pPr lvl="1"/>
            <a:r>
              <a:rPr lang="en-US" dirty="0"/>
              <a:t>Most screening occurred at mandated visits</a:t>
            </a:r>
          </a:p>
          <a:p>
            <a:pPr lvl="1"/>
            <a:r>
              <a:rPr lang="en-US" dirty="0"/>
              <a:t>No screenings at mandated visits resulted in treatment referral, diagnosis</a:t>
            </a:r>
          </a:p>
          <a:p>
            <a:pPr lvl="1"/>
            <a:endParaRPr lang="en-US" dirty="0"/>
          </a:p>
        </p:txBody>
      </p:sp>
    </p:spTree>
    <p:extLst>
      <p:ext uri="{BB962C8B-B14F-4D97-AF65-F5344CB8AC3E}">
        <p14:creationId xmlns:p14="http://schemas.microsoft.com/office/powerpoint/2010/main" val="3555415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575-1D6B-4282-8028-1B55E80A5F1A}"/>
              </a:ext>
            </a:extLst>
          </p:cNvPr>
          <p:cNvSpPr>
            <a:spLocks noGrp="1"/>
          </p:cNvSpPr>
          <p:nvPr>
            <p:ph type="title"/>
          </p:nvPr>
        </p:nvSpPr>
        <p:spPr/>
        <p:txBody>
          <a:bodyPr/>
          <a:lstStyle/>
          <a:p>
            <a:r>
              <a:rPr lang="en-US" dirty="0"/>
              <a:t>The CAREFul Study</a:t>
            </a:r>
          </a:p>
        </p:txBody>
      </p:sp>
      <p:sp>
        <p:nvSpPr>
          <p:cNvPr id="5" name="TextBox 4"/>
          <p:cNvSpPr txBox="1"/>
          <p:nvPr/>
        </p:nvSpPr>
        <p:spPr>
          <a:xfrm>
            <a:off x="566777" y="5659026"/>
            <a:ext cx="7904648" cy="369332"/>
          </a:xfrm>
          <a:prstGeom prst="rect">
            <a:avLst/>
          </a:prstGeom>
          <a:noFill/>
        </p:spPr>
        <p:txBody>
          <a:bodyPr wrap="square" rtlCol="0">
            <a:spAutoFit/>
          </a:bodyPr>
          <a:lstStyle/>
          <a:p>
            <a:r>
              <a:rPr lang="en-US" dirty="0"/>
              <a:t>Model included other demographic, health, and mental health covariates</a:t>
            </a:r>
          </a:p>
        </p:txBody>
      </p:sp>
      <p:graphicFrame>
        <p:nvGraphicFramePr>
          <p:cNvPr id="10" name="Chart 9"/>
          <p:cNvGraphicFramePr/>
          <p:nvPr>
            <p:extLst>
              <p:ext uri="{D42A27DB-BD31-4B8C-83A1-F6EECF244321}">
                <p14:modId xmlns:p14="http://schemas.microsoft.com/office/powerpoint/2010/main" val="2356811569"/>
              </p:ext>
            </p:extLst>
          </p:nvPr>
        </p:nvGraphicFramePr>
        <p:xfrm>
          <a:off x="215900" y="1417638"/>
          <a:ext cx="4597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240377" y="2849475"/>
            <a:ext cx="3231048" cy="1200329"/>
          </a:xfrm>
          <a:prstGeom prst="rect">
            <a:avLst/>
          </a:prstGeom>
          <a:noFill/>
        </p:spPr>
        <p:txBody>
          <a:bodyPr wrap="square" rtlCol="0">
            <a:spAutoFit/>
          </a:bodyPr>
          <a:lstStyle/>
          <a:p>
            <a:r>
              <a:rPr lang="en-US" sz="2400" dirty="0"/>
              <a:t>Similar patterns observed for alcohol and tobacco use</a:t>
            </a:r>
          </a:p>
        </p:txBody>
      </p:sp>
    </p:spTree>
    <p:extLst>
      <p:ext uri="{BB962C8B-B14F-4D97-AF65-F5344CB8AC3E}">
        <p14:creationId xmlns:p14="http://schemas.microsoft.com/office/powerpoint/2010/main" val="591994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575-1D6B-4282-8028-1B55E80A5F1A}"/>
              </a:ext>
            </a:extLst>
          </p:cNvPr>
          <p:cNvSpPr>
            <a:spLocks noGrp="1"/>
          </p:cNvSpPr>
          <p:nvPr>
            <p:ph type="title"/>
          </p:nvPr>
        </p:nvSpPr>
        <p:spPr/>
        <p:txBody>
          <a:bodyPr/>
          <a:lstStyle/>
          <a:p>
            <a:r>
              <a:rPr lang="en-US" dirty="0"/>
              <a:t>The CAREFul Study</a:t>
            </a:r>
          </a:p>
        </p:txBody>
      </p:sp>
      <p:sp>
        <p:nvSpPr>
          <p:cNvPr id="5" name="TextBox 4"/>
          <p:cNvSpPr txBox="1"/>
          <p:nvPr/>
        </p:nvSpPr>
        <p:spPr>
          <a:xfrm>
            <a:off x="2" y="6001969"/>
            <a:ext cx="5597611" cy="646331"/>
          </a:xfrm>
          <a:prstGeom prst="rect">
            <a:avLst/>
          </a:prstGeom>
          <a:noFill/>
        </p:spPr>
        <p:txBody>
          <a:bodyPr wrap="square" rtlCol="0">
            <a:spAutoFit/>
          </a:bodyPr>
          <a:lstStyle/>
          <a:p>
            <a:r>
              <a:rPr lang="en-US" dirty="0"/>
              <a:t>Model included other demographic, health, and mental health covariates</a:t>
            </a:r>
          </a:p>
        </p:txBody>
      </p:sp>
      <p:graphicFrame>
        <p:nvGraphicFramePr>
          <p:cNvPr id="10" name="Chart 9"/>
          <p:cNvGraphicFramePr/>
          <p:nvPr>
            <p:extLst>
              <p:ext uri="{D42A27DB-BD31-4B8C-83A1-F6EECF244321}">
                <p14:modId xmlns:p14="http://schemas.microsoft.com/office/powerpoint/2010/main" val="1986115748"/>
              </p:ext>
            </p:extLst>
          </p:nvPr>
        </p:nvGraphicFramePr>
        <p:xfrm>
          <a:off x="215900" y="1417638"/>
          <a:ext cx="45974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984289507"/>
              </p:ext>
            </p:extLst>
          </p:nvPr>
        </p:nvGraphicFramePr>
        <p:xfrm>
          <a:off x="4438650" y="1417638"/>
          <a:ext cx="45974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1779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5575-1D6B-4282-8028-1B55E80A5F1A}"/>
              </a:ext>
            </a:extLst>
          </p:cNvPr>
          <p:cNvSpPr>
            <a:spLocks noGrp="1"/>
          </p:cNvSpPr>
          <p:nvPr>
            <p:ph type="title"/>
          </p:nvPr>
        </p:nvSpPr>
        <p:spPr/>
        <p:txBody>
          <a:bodyPr/>
          <a:lstStyle/>
          <a:p>
            <a:r>
              <a:rPr lang="en-US" dirty="0"/>
              <a:t>The CAREFul Study</a:t>
            </a:r>
          </a:p>
        </p:txBody>
      </p:sp>
      <p:sp>
        <p:nvSpPr>
          <p:cNvPr id="5" name="TextBox 4"/>
          <p:cNvSpPr txBox="1"/>
          <p:nvPr/>
        </p:nvSpPr>
        <p:spPr>
          <a:xfrm>
            <a:off x="2" y="6001969"/>
            <a:ext cx="5597611" cy="646331"/>
          </a:xfrm>
          <a:prstGeom prst="rect">
            <a:avLst/>
          </a:prstGeom>
          <a:noFill/>
        </p:spPr>
        <p:txBody>
          <a:bodyPr wrap="square" rtlCol="0">
            <a:spAutoFit/>
          </a:bodyPr>
          <a:lstStyle/>
          <a:p>
            <a:r>
              <a:rPr lang="en-US" dirty="0"/>
              <a:t>Model included other demographic, health, and mental health covariates</a:t>
            </a:r>
          </a:p>
        </p:txBody>
      </p:sp>
      <p:sp>
        <p:nvSpPr>
          <p:cNvPr id="3" name="TextBox 2"/>
          <p:cNvSpPr txBox="1"/>
          <p:nvPr/>
        </p:nvSpPr>
        <p:spPr>
          <a:xfrm>
            <a:off x="630195" y="1675757"/>
            <a:ext cx="7587048" cy="3046988"/>
          </a:xfrm>
          <a:prstGeom prst="rect">
            <a:avLst/>
          </a:prstGeom>
          <a:noFill/>
        </p:spPr>
        <p:txBody>
          <a:bodyPr wrap="square" rtlCol="0">
            <a:spAutoFit/>
          </a:bodyPr>
          <a:lstStyle/>
          <a:p>
            <a:r>
              <a:rPr lang="en-US" sz="2400" dirty="0"/>
              <a:t>For youth ever in foster care:</a:t>
            </a:r>
          </a:p>
          <a:p>
            <a:pPr marL="342900" indent="-342900">
              <a:buFont typeface="Arial" panose="020B0604020202020204" pitchFamily="34" charset="0"/>
              <a:buChar char="•"/>
            </a:pPr>
            <a:r>
              <a:rPr lang="en-US" sz="2400" dirty="0"/>
              <a:t>Number of placements increased risk for any past year substance use (OR = 1.04, p &lt; .01) and past year marijuana use (OR = 1.05, p &lt; .01)</a:t>
            </a:r>
          </a:p>
          <a:p>
            <a:endParaRPr lang="en-US" sz="2400" dirty="0"/>
          </a:p>
          <a:p>
            <a:pPr marL="342900" indent="-342900">
              <a:buFont typeface="Arial" panose="020B0604020202020204" pitchFamily="34" charset="0"/>
              <a:buChar char="•"/>
            </a:pPr>
            <a:r>
              <a:rPr lang="en-US" sz="2400" dirty="0"/>
              <a:t>Placement in nonfamily settings increased risk for any past year substance use (OR = 1.12, p &lt; .01) and marijuana use (OR = 1.14, p &lt; .01)</a:t>
            </a:r>
          </a:p>
        </p:txBody>
      </p:sp>
    </p:spTree>
    <p:extLst>
      <p:ext uri="{BB962C8B-B14F-4D97-AF65-F5344CB8AC3E}">
        <p14:creationId xmlns:p14="http://schemas.microsoft.com/office/powerpoint/2010/main" val="186066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AC04-1729-4562-8C63-D215626F019C}"/>
              </a:ext>
            </a:extLst>
          </p:cNvPr>
          <p:cNvSpPr>
            <a:spLocks noGrp="1"/>
          </p:cNvSpPr>
          <p:nvPr>
            <p:ph type="title"/>
          </p:nvPr>
        </p:nvSpPr>
        <p:spPr/>
        <p:txBody>
          <a:bodyPr/>
          <a:lstStyle/>
          <a:p>
            <a:r>
              <a:rPr lang="en-US" dirty="0"/>
              <a:t>The CAREFul Study</a:t>
            </a:r>
          </a:p>
        </p:txBody>
      </p:sp>
      <p:sp>
        <p:nvSpPr>
          <p:cNvPr id="3" name="Content Placeholder 2">
            <a:extLst>
              <a:ext uri="{FF2B5EF4-FFF2-40B4-BE49-F238E27FC236}">
                <a16:creationId xmlns:a16="http://schemas.microsoft.com/office/drawing/2014/main" id="{83D514FE-7331-4F45-993A-0BA836FB9FBE}"/>
              </a:ext>
            </a:extLst>
          </p:cNvPr>
          <p:cNvSpPr>
            <a:spLocks noGrp="1"/>
          </p:cNvSpPr>
          <p:nvPr>
            <p:ph idx="1"/>
          </p:nvPr>
        </p:nvSpPr>
        <p:spPr/>
        <p:txBody>
          <a:bodyPr>
            <a:normAutofit fontScale="92500" lnSpcReduction="20000"/>
          </a:bodyPr>
          <a:lstStyle/>
          <a:p>
            <a:r>
              <a:rPr lang="en-US" dirty="0"/>
              <a:t>Substance use emerges earlier in adolescence, at higher frequency, more substances used for youth in foster care</a:t>
            </a:r>
          </a:p>
          <a:p>
            <a:pPr lvl="1"/>
            <a:r>
              <a:rPr lang="en-US" dirty="0"/>
              <a:t>For younger adolescents, placement in foster care is protective in delaying substance use initiation</a:t>
            </a:r>
          </a:p>
          <a:p>
            <a:pPr lvl="1"/>
            <a:r>
              <a:rPr lang="en-US" dirty="0"/>
              <a:t>For older adolescents, current foster care status is no longer relevant</a:t>
            </a:r>
          </a:p>
          <a:p>
            <a:pPr lvl="1"/>
            <a:r>
              <a:rPr lang="en-US" dirty="0"/>
              <a:t>Placement stability and non-family settings are also differentially associated with risk for initiation of substance use, current substance use</a:t>
            </a:r>
          </a:p>
        </p:txBody>
      </p:sp>
    </p:spTree>
    <p:extLst>
      <p:ext uri="{BB962C8B-B14F-4D97-AF65-F5344CB8AC3E}">
        <p14:creationId xmlns:p14="http://schemas.microsoft.com/office/powerpoint/2010/main" val="3112538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838200"/>
            <a:ext cx="8229600" cy="655638"/>
          </a:xfrm>
        </p:spPr>
        <p:txBody>
          <a:bodyPr/>
          <a:lstStyle/>
          <a:p>
            <a:r>
              <a:rPr lang="en-US" dirty="0"/>
              <a:t>Early outcomes - screening</a:t>
            </a:r>
          </a:p>
        </p:txBody>
      </p:sp>
      <p:sp>
        <p:nvSpPr>
          <p:cNvPr id="4" name="AutoShape 2" descr="data:image/png;base64,%20iVBORw0KGgoAAAANSUhEUgAAA0oAAAJjCAYAAAAyDuGnAAAAAXNSR0IArs4c6QAAAARnQU1BAACxjwv8YQUAAAAJcEhZcwAADsMAAA7DAcdvqGQAAP+lSURBVHhe7J0FYFxV1oDPTNzTpO6uVIDiUigFWtyKu7v+LLZQ3N1ZYJFlcRYWFihOcZcCBeruTSONZzL/+d7MbV8mE6lBWs63e2jmvnffu+/qOVfF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aMEEov8aGzetVdqrLFVZiEMMySo9VWpVpkb/bQryTr4KfsM4NAD3FausUAmq5Kngp0plmQp+s1UyVXgvbtUq6wvCQxhSVHjPEpXGaCjMa0tblcTIn17cEEfx4L4EFcKxXKVM5Y+GOGulkqpCnJGP1jYO+Ha+jbitUeHbeG5IxWgc4q6NCulSEpXmQjq2U6lUIb5Xx++6gHxM2KmTKO9FKpTBtS3zxAn1EWWlVIXnGs3HH3/kjQKV2DJO3klToYxSD1Ju/2xyVDqqEO5CFcJVrhILdRd1Dbj2yA/5kjxJPPjreffNjdV3lMPG8hzxSvvLM6jniFviOBbaQNpC7uNbYr/DlR3+RUiHxSpNtdfu24gjB2Hm+bQnvI9v3pBIUuG7CDt1R2Pp09LJUCEfA3mjIvKnYRh/FIep/K5CZTJd5WyVWPZRoeK+y/vVPGg8XlThmb+p8I54MkvldBWgMvivylyV51QwVuAildkqP6kMxmE9kq7ybxXe9z8cmiA2zDS464KTVGaoEH//UiE+Y9lBZaIK90xQ6aDyR9BbZZvInx4YiY+ozFF5Q8Wl25qyiwpxilHuFGXyygsqI1SMxumr8ovKTJV45TkeKEbnqlDGaIwxkh5VQdn4oxiu8qwKae2U2ikqr6tQB61NWPqofKYyT2UcDuuBLVQGRP7c6KCjjPgjTz2lElsfkX/uUaHe/EKln8qfSa7KhSpfq5CfqUemqVBPHqFCneVnDxXqUeRUHGKgnv9Ihe/31/P3qVBPN9XGXacSC/X1DSrU4eR3jKTJKm+pjFGJze+0CTyLd1EeYjlYhWuUGd57pEpzwEh6X4X61n0H4fhO5UMV4uxBlc1UNgTIi/eqfKlCm4ERuqGQpTJKBePIcbQK+Y68yTXDMP5A+qvQ40RDcqvKIhUMop1VHPQyUVnSs4Qi01wo6DRS9OQ0JU5xoWeNRgM3GlvXGN+pghth2wqH9Qi9dp+o8D6UzaaIDTOG1rqA0RTez3ORY1T8YIyMV3HXL1BZ36BcYNSSZ27EIQpKA4074aChXRtj8RAVenPdd8UKvZwoBEbD0JlAbz7xdQ0OzWA3FXqN8YNfFDcM9D+KkSrUP/609gu94s01+uJBnGBw86z7cViHUAfcokK+3VjzJgYg5Z74+1iFetIPSv1/VLiOgTtM5c+iiwphdHknnjym4v8GOgzdtb/jEAOjTRjZXEcBd/U8HTrOX2PC+/wMVfHX77FCxyXGFSNYjotV3PWjcPAxWsWNciF0aja3YwFDAgPM+W1ImG2ynUpLB0PpUxXCTJph5G8IoHehQ3yjgqHvOF/FpcEBOBgtiz+yN9H449lehaH611T+T4XeF5RhKl3H3ir04tPTSwFeE1BQMIZQdOi19gvvReEHVxnE8oEKys3dKgtwWI/w/uZMLXTEhjle+NcElBIabDfV7BIV/4jR4Sq7R/6Ud1ToQVvfdFe5XYU845+K4Y+Dtfl+DGO+EyObqSrXq5AX91RhdIO4wAi7WmVD6iX8M2lueqC4MV0F6FHvqrI2hsnqgGLzNxU6B8hX5GV6+OlVJ78x1YR7LlVZ05EKfx5d12DkUY+Rb1vCdLP1gT/umopLrq1OHbquod6gbYMfVBhZ2l8Fd0Zt4FgVFFCH/3vihT32uvvt/sVIvknlLJV4bRyzFBzUYXT+DfR+RUaqzlQ5UIURKjqDMJDI7w2NCvnDuLUKI/pu6iBGEu9sbhr4v43RMWZwUPbPif5N+IApudTPGxLEQXPj4c8GHYmO4Ngwo3dRJzJiy2ihYRh/IFeoUElSaQMNCb9djyuKK6NJVNyrO+zuH1FiKL8508Ko6H9UwY9/RInhaBRjFCmnzDloUFDgqWA6qWDcM4+7hwrKXuz99NQwNYkhbBoY/PjvIdw0DITBjSgxNWFzFXpVY3tSGwqzg/tR7ty7VmfECeWQBpBnI24UhwbrVxXc6Pn3T4Nz8B6myNFLxfuZSx8LRjFxRI9b7HV6yV0cMqpI486og5vvTcXdWYX38Bw3ukW4uJc020QFBZxn8y1NQS+06xXFaPdDOjMVkgaEdTPEZyykLd+8kwppTD7wQ5j4JnqcCTN5CoWK/OOfn899pDV5ivUNsWnqhzxJ3mDEAgPS/xwgfng+wigg38F7CX+3qFs8eKeb4kh4Y/OdH/Ig5XOQCv5QwNyIEkZlYxBe0ppOCO5n1HZfFb7F35tN+nEf7yHOCFO8sBMW8hPl3ZVN7ud3Q3mAPIaCxvs/VfG/F/6hQroTNtejSjnnme5dfijDpDPiyht50Y2IoIwC+Zc05j7yQzz4HqbtUV8Qv5Q9fxqTLijDPBc5TYX09ccNf/Mu0pLn9FKJzZsuzMQXYaFO4rvIJ8RPQ/kEd+7jO5j659bjxIP0ozyShvHq0sZwsw/4RupHwuvHP6LEtM0hKg7SnTjBjWm1fH+8+shBnHMv5Yr4Xp1wUkfRXhEOpgoSH372U6HDhesooC5/HKqCG4KBEgvhdSNKn6u4OuEVFdyIG/JHc2AKnXvX8yqxeQFjy11nxMrhH1Fi+iBsqoLy7NwfUFmd+ALi2I0ofawSW9eQbzA4uU45Je/4IW5oY8jbrs6MLcNAXiUvbxsV/nbxHwv5iefwPPIeeaI5bQhwH/UI4WU6OGWqubi6nzaEuoXfDUE5o56kTFHHNVROCQ/3UQeRP2nniEM3EMFz8PutCmFGnyD/E+9AHFF+SKd4z29OmMmvrh2ifeadPI/4dW6GYcSBnmMKJr31QE8Uv5mGB/TC8ftx79fqsS4NJcKDGz3LKAMOKlKmB+HOdRRoRmHoBeM3jRcViIO5vpNUuOYEPxgjVBoQayjRIM2P/qaBZdoFFZKjoTADI3E0qq5hZpEwyr4/TE1BxeeUSIwiKlB6nviNxJtaxSgM3+CMGpRm0uBkFX8DRgXPtEvuwUj2gyHk3kmlztQ/906/0OiDM5R+VmE0wMUJQkPenClJKN/MxcYPSgm9qf74JC4w/FC2iHcHDQ73MgXSGQjI9yp7qThcfkcp4G+nHDA3HyMWdlVBgUIx5xprG15SwWjxgzJLPmOE072PMF+u4g8zvcRcI1yEhU4JnokbCh3rHWgE/aD8vK3i0o9pr4yq+vO+4wQV5q67MHylcqKKKxNNGUo04H7/fkFRBcoEyqNLG4Qe9DdVtlTxwwgQ18n39Ei7b2UNRENKEQauUxLo8ad33S1eBtKGMoci5hRflEvKG35QiJ3SAYy24o5Qh4HfUGIaFJ1ETqEmrp5RwXD1QzyyVsM9C+EZ1JNOGWHthv86wjc7Qx6DHWXXvQshb5HHyGsOF2aMQUaK6ayivsCN0VXWBZFWfigPuLsyjFCfET6/IYKiFptP+A7Syj/FpzHW1FDi+bep+MOIuPooFqaU+RV/ZiNQF9FZ1RR8J+mIP+pcpvHGQh7EsKXe8o+i+g0lDJJYyG+sQ+X62hhK5BunxJO+8Tq5+FbCQFwQ7y5v+w0lvg3j2z9972GVNVF4mzKUKIvUK1xnDaO/fotXRvguDDZ/mlGnMXPFXz9Tv72rgrLuh/eRN13dgR/yBGnWUCeAnzUxlPBDG4JB6Op+yiJtCHV4LOSHa1Wc8ey+h/xAmjnIX+gkTodwQn65UoXrhM9NC/YL5Qn8hjOGvsOFmTA2FWZmZXAPQp3I6Cd1LX6o/3gX+ckwjBhYc0SlRiFmqB1FiILkFooymkQl5RSm1cFvKFEJoLAx1YEpAU6YbkPl55SOhowOGlpXCThlkWvvqeBOmGl4qSBQ4FyDznudUcI3OcWT70W58isOvAP8hhLfjoJDQ8Czeb/z7xSBhsJMjxkKA+78S+PqlAUWFfsr06Y4XgV/CAolc8Xd336DAcaquJ2K+F7SFGPH+acBooIFerZcZcmiYj/0uuNOY4WhhCLnDD6EKVK8hyks4AwlKl3yFA0vjapb98L6k+YoEk+ouHcQ/8QVii2GGj378ThDxYWNESlGtZxiSvjpxQN6+3Ejj/jjhPVVwBQq504eIs3cb55Jj7+DNSnOP+uyWPjswuA6HuAgFdy4Rlrwbhpjl0cRRnMc5AuntBB2wuDSm3/JVw6UFJenCSdGPIYbaeAazqYMJZQZ0sndj5CuKNxunQkdJe4aYeI73HvJPxgwjjtUcCevo+A7f/5vjAf5z91LXKHgMN2X+gEjx+VZB4oK38v9xJHfUKJzwz3LjUD5DSXKMWEjzSjb7ttZtO7qIpQJ8i5hoVxj7NAJ4O5FKQW3ftIJflCeGLVBKXfGHHFKHYKB5MoEedv1zrswk+dJf/IJ97s6BLlZxUHHE+HHnbRAkfQrY8SdUyrPU3F5kzoPpdfVZWyU0ZAB62dNDSVnOFMnYPxjXDuDgzD5p5bReeHyFXmM9HUGP3V97MhLLCj4ruyQ/5rTOefwG0psSOOmzCGs/8Swdop7PEOJ9KJDj7j2t3EXqqDounTGuHX1M512DY0UxsMZSuQRnkvnA78R2trGRp0bw28oUc+xXov2kpFlOrhcuhJu1zEGtDUuX5GmtKnuOQiGBNBGkZdxI10pS5Q16hjc2ACEUUYgHzHKhjvPpq70d27SEdUUa2Iokd7uW8hzdE66+ov45rqDzkamUrowEX7KlfOPPuA6v/zGLeWdOPLX/cQ1+ZR4cW48h3Lgpmuim7lrfkNpdcJMJx11F8K7uI9wurYFYeTeMIw4UOE6ZZmKyzXGVJK4/dP7FYEKKFZhaQi/odSYUGgZdobVMZToIXXPeFKFhojeNDdqgPgNJRorGgGUCwxEvoNRAtdoU3Hjn3c6Qwmhx5jeWdzpGXLuLl5iw+x69FAIcKOipscMpYXeQzcCgQLRXPAbu2iYuGANhx8qZ76R6xgmGDf0xqPwukaVCtiNsjTXUKKnifRE6XeKDIoiyidx4596h1DBU/njx41SIij2TUF4UYr8irsTjCDe65QOYBTANTIosqQtaUKD4gxT1wDE5g3ih9E30oeePToGuMYIE3FDvDOC5aYDutE7RlGc0vS0CnFAuruprBhpbo2EM5QQ3onRxr2MirlnYKi4qV/OUMTwIWyEgTyMMYY7PeaAgeN6k1GQeR7fgELrlBKkKUOJRh/l7SEV7idfYZQyfY93+xVI0pieYUZ1UOxdvFDO3QiGM5QQ8iKjiyhdbj1GQ9CLjIJEA+/8O0HJZiqm31BdG0OJvIXCRzowSsPunO5+l0fdSBGKH/EDvBOjkTWBKECkGf4vU3H+UY5JA9KCdKPHnDoGd95HfLu4RvEk3cAfZuoI8h1KNGUcJRx3OkbciDB50d3PuhHCQfwwQombq/uoW10dR1ioI3gGozlOyULhbYrVNZSYioqbq48wKFzdSF6gPmKk1qUPdYwbOef51AOEk1kArs7h78agTLiODZ7l3tcc/Pm8KYlnKDUmhMlNXceAdO5sGrQ6OKWbdIsdoaPt9ndYrA5+Q6kxYRTC5T/AgKSDkvLP6BxtKnnObcpCBxRutHvuGXRWORgxo81kRodrpzHMXL5kMwuMeModnWW4kZf99UA8eOfqGEr+uoHvocxRx+2o4jZqIk+7NCTPuvYJ3YOZEMThVVE3wk9+AnQX8iIzSbgPGDF29RyjpYSX8uKmN1Kvs6Ot04sYmccdcYaSP8x09jQVZmco4U6bz2/KB+9x9TjPaU6niWH8JWF+MQoclTiFFgWJxgqFzxU0KjWUNHoqadT9ikk8/IYSyheFkAqA3iEnuKF0uGlvq2MoYajgRiPk342Pws8zueY3lIAwux5jFHkqHSpS7sWA4hr++Xbc6G3xT7miwna9W1R+xBMKoj/MKE8oVq4hc+u/HCj6zj/KVHOhIfL3RKHIxYLC4677d6UDjAHX24QyBc01lFwFTz5xveF+BRyFzhlKVLoo0w6mTDlFh6lqzYF0p6cZRSpWIUAwpJyx5Ax6JHZtAQ0axoZTdP2GUuwIBw2Vix//Vr7kGYwh3Mm/gILAb77LGURAg+yUUheffkOJxbgO4sztFIhhRj5CnLKIYeAvY8Q37qQHRgUNpXtu7Lf4RyCbMpQcbjonZd4/avWqCu7ETezIMp0q7j1M7QC/ocQUutUBJYwyyXQyyl6ssUwZdT3Pa2MokX/8SjTT5NwIpDNE3XRflB5GYOgdR8GJ12vPNCj3PjfVzw/1CuHjndRfLj+Rf9z9/jAzWumgLDgDnrrHTZVzo0nkHf8UJ0ZdeRZ1InURiqd7rt8g8te17psbgzLkOnmoH5sylNyIkgsnRuHrKswqIGx+hRv85di/oxvp7KZ9YZQA9Ra97IwkI/xNOcMIxKjmXjpP/GncFH5DCUU/tq1CgXb1WDxDCcWXEYN4/sinGJpA+rv3rKmh5BfS0I260d66dS2rg99QIr9TFvzilHr+pl7zlzXaQNemYtySDm6UgngiD5IXXFlmtBXDiJkIsVNdgU4t7uMZfgOH3fZ4P9f8o5DxWF1DyR+v/hEzYAqbC7ubnu7acPK0f60sZZNOJtoEf2ceceAMEMoRxiK6DM/wb/LxsQpu5BfyvSOeodTcMLt2yG8oudFwoBy6TlhGxlZnFNaI4i8QxsYLlTnTIlxPBDvd0dNAg05DR8Gm54TeT+bVo8j4e4aagsqKZ9JIULE4ocFEUUCBaS6ED1xFhCJNpeqg0aAXMx68H4WH6S8Mlb+s4ublUmHE5neMCBo/B8oixh2grNIwU/n4oaGhYnYVI8oJDT2NGP/Sww4oXKvTqNEgMmwP9B76p3c5XMNDHPEuP0zNQcDdFxt2Py6e/RBHNELQUN2A4UqF63CNGzi/TYEf8hhKHr3PKFE0oDwbmCLHlAVwvYt8izNkHChuGHCkNfjfjxLjhwbMTYNBUaOxIs0wfnkf0HihFDjDCyWBufgufTHsXJq6/OmPRxf/gNJFQwvcQ74hL7oGkvVtvJvnEhbXm46ChmKMUuLwPxfcFLHVIV7a8C43hYQ49KcroOgRbnBx4ic2jpsChQzFk2/FsMEwYUTSlW8McFfvxMufzYVvoZ5wYACgHIP7XvIf95HPqTcYNWKNBSN75EX/NFLygSO2XJBWp6igjFAPkqYu7xLnfr+OpvIJCpnLZ9RH1AcO/KJ8uSl+dG44GIVyeRUj3ZWd5tRDxBfpA/HiHje/u8tPdLigFJKXqPvo9EIhZBQVZQ+DDVjL5WB6lSt/GLXumgsn5ZF8QW88wt+MqlE/8C6gnDY0FY26uTHdxp0Z5NopRpBp9+h4awje7QxUfxtH3mGkx6UphpyDdIyX/kAYm6ov6fDi2YzOAe9m6t/awKgleZvRDNox/uXbGaXG8GS6vH/tF9+IAYGeQFtJB4/r+KS9oDOQ9pjyBIx6MBuEjk70DcKOYk96UP86o4ZOI+pv8gB51r9JhSuj6wrXHpI2jOr44Tcj9uDKC98A1EsYfg7yADMCqBedTkMa0glNPqXuQFh/iPEErsOA+1ye5N+G0t6VMTfaRJjRDfz4w+zqZX/Z9NcvlGlGrCG2DBvNpLHKxNg4oTKkBwNllcIN9NjRYNOT4xbgcp5Oc4dpUdpozGnwKdh+cdNKVhdXkZBHYxsbVwn5IewYg3wLFR29m4wwUFlDvEqC5zrl2eEUQ74JRSQWnoEff/hQEogremGpQKnIqDBXd065U35JCyQWv3IcL04bi+fYa2ta9v2KHTRU4ccDxZgGEUUPpZi4pjFiVANlk7Rz0ECDCzfviZfuDRGr9MSmGenl0gxFmsYIpRRDxuUJ3k3j7e7l/RgHGGyM/IA/XjG0G4L78O/ysj/fkE9ohFFGyK+xvfnrC8Lkwu//2+H/HZvOXGNkoTkwNYdRMRQ/OmPIx/hlZJh59hhO1EeAMkgc+d8dG7am8lxsPuF9rly7fymj5EcUe8oqeZq0xkClB5ewupHWhuA6nTGMEPFdKCgs4Hb1akPE5pPGvocwNXbdP6qCUubyKnmL8GBUU8b43RgYIC5uMEKc0upw5QBQvpzBgkLMtCDiC0Oba4SJERZ6u92Iuz9NCCd53IUTg5VwopTyrfGMC9wx5lx9TpnBSImF5xIm6hTyVWz9DjyH8PvbKP7116+xcI37yKfOnxPaPhd3dOzRMQko/PGmpNKrT75h9gYjCPHqYgxvpolSj2GoOGOZ8rI2h3LTptFG8Vw6D/iXjWQYPeYbCYvr7DtOBYObkWM6hohT2lTXUUmZ5H7aBPQFDCRGIynbpBd1KVNMyRu0z+QNfz4gbcgDrr6jDqZ+dQb7usKla2w9Ao3VK+RDZ+g0BOWdzh/iinvZfIplAM2tGxvCH67YfOn/jnh1g799hnj3GKtBvAJqbNwwhYbpUlRe9CLR2FOhM7pCI0RFRWVPz09zFTZ/wV1bXKF2PTY0Kv5F/vRE+XcSohKhQrtQhYqZHl2ULaYIsFbAGTuxlQ1Q+TMly0Gl7aby0YAQD7FlhHcx/copCsyt5hn00vEvvXNMbWLEjmkza0JDFZvr3eI63+iHdHTTltzIgD/sTskB3JvaAaehtF+btGaaIw0ta4firUdwvWTg4oBeeuC3m97iYM448Y9CwTf509gZMg6e4/ICPX7+NKNHEMMMZZc4Jn0B5YfRAUY/uJeeZ+5lmqQ7o8Ufx7ENlB/uQ2F1vXssKHdhQHg3eYZ0pRy6ERBw05wc3O9/75qCwugMSnpTXS+mwxkt4EbtHOSB2DhuCMoZygMjiHTExOZvDNXGlCOUK7/C25QBQ3pRTzjoOHEjdC5tKQ8ouYxWMOWQdCWMTCcC4tgp4v7w+ssF38M0HNfJRLlnVMc/8hmv3mkqn2A0u7ilzLipT0CaoGAzfRQl3F/H0NHg8iojJhiCdEj4DdGGYEot7wXeGTttivh0vdco7eRPwuoMHRRl4pHRYaZ5ujqIqZGMrPjzD+u5XDgJH+EkvG56HB1eKOeMLiL87aZFsc4NyBN0rsQaxYzAMMpPO8cU2niKbmz+A9ziuftpTr1HecLIAUbImCYbC3FCfnPlId5z+U5XVzCC4Q6HJv8xa8KfJ1aHhr6BGRSuTqFe4D20qfzL+l7SlvDSprqySt7mec6Yx0giLZlGR73JrAieRR1C2lKfujqeeGLkkDyA4Ie0o06Mnc7eGLy/qXRx7+Qbqbv90Ka4ESymRYPTPai3/FPVWCfIGkbqDNp5dCQMV76Pdoh6GmORtHP5zhnQfqjLYjsiHC4PurYenSZemF24XLny592myrqxmqyLxtbYcKCnD2WAwut6PfmbCo+CRn7gX3+haw707qHoUfnTu+gXGqw12VWPYXnCRUNII0nFxHNYI+FXHLmHSsMpRjQuNPrgzhiCeN9ExcmUDipKKjYaZGco0VgTN7H+qBTpUXPTjpiOQaMPVGBMI2A+OA2KUzLXFUxXcQoIPVj0RpKmKDbEEY0njQaL14FeLWfQYRw7BZOpEPEWBqPwuUYHxZKGgnhtqiFqLqzFcI0QSg6bZ9AwEn/kE/8GGMxBB4wG12gwZY48wDczpZP0Yi480z7jKaR+mArkplXix61NYz0EIzmkGQ0g0OATFzRmjL66Rg+ljftI/3gL5BsrNzyD7+BdwJxyFuYCirzbFICpLSifrMFwUy5QPilbwDQlwrSuYLoZUIbpHaVTgoacvEUaAb39TJFZU/DrpoOgJDKKQ7yT7ihL1EVO8SOPU+4wJvyKO0YkkF/cTowNgdLN2hbyCfkXhdkZWow0k67EM+lBbzp5nfxGOOg1dziFwz+yjAHBdDIMLWc4kPfc9EG+w61LaqjcNKd+dTs1oozxLSisvBsjg6lRKLEYIITbGVXU7W4Um3hmqhRCOWkO5EHgG1jnwCYdpBEjGIwIuilyTPujYw0Fl5E5lDVGcah76QBg3Rx5BjCqiAfS1dXLhIe6FygH5A2eQToB+Z4pfUyRQ/jb1WlMEXdrfygX/KaeJz/RYUK96/Qa/m5slHd1oB2ivNIOxbZxjMCg6Lt6AkXfGbCkCfkKg5p8Sbr515cywh4vn8TmEUYtXacRzyJPrAnkXeoSDBrCzt8Y2P7d5pgCzn2uTSUNXdqxJtR1yBFG2heMA4wR6kVGY6lnMeZZB+iMPTciRhsAlDlXvwBxQv3H1EA3m6A5UFeS/rHpQppQt1DWGbmmUwTo4CI/Ux+QHtR5tNNcZ0MG4H6g/qCude0g+ZY1SsQXdRLtKfcAnaquA4ROWsomuHQkjZ3RxDX88tyGYEpqc8Ls6m/DMNYRbkEtvR8OChyNGr1ENK4oo9xDY9XYdA0abhQg7kVQFuIJ15zyQeWL4osbIz/u+f7NHNy5LTQ69KK559Mz5aY90LDiRq+UG2WgkceNyghFl7nEXOe7cEfBZT0BFdvHUTeu81wqaKbf8HzcqfSd8UOvIHGBuz/MKMqEF3eUJBQwnsNvvts/jay5uMXSVLr+DRP8oKy7byK8TPPA+OA3wmiJ30BzGwogxBsNkWv4cEPJcgYU8eMWdPNtxAPrDMA9h8bQNQ5Ao4YiyTV3b2Mwx97lC9IKZZiwuLhEUF5dIw0oF+4aaUZDTKPEb8KPkQ7EjbsvniFII+eMQZRk0sx9L2FxO6KR9/zntWDcECb3TpQ6l+/8mzkwUuZAWXMLwYl3t/6CRp08jDvfjWKJMuue4d9oAiPcpTXfyUgFPfn4d/EV75yteLgdm8jvKHUOlGIaW/d+4tdfFsgrKLMOt1028RI76tAYxI17JunP9/D9zg2hnPlHtVAI3DW+m9EejH/E5SHqLKC8EnbcKA98p1PACSvupCH1FvjzFEotih3pRbhwwwBxyg6KqXsf8UHPM3mOb3LPQIllETt5xaUZ4vKUfzMHF2Ygr7kdNOl8ce8kHviNO2lNGCmP7hmsCXEGQexOhJRV9x3EsTMymwLlj7R3z6KsOAXQufFcN9JG2N1CceKH+pFwoQy7OKdud9CZ455DvcX6QrfZDM+NV2bjQXq4cosQP9QjLo0QwuGvpxjhcNeaOnCW73Aj8O77EJ4fT7iG8ejWHwL1givnCPnc/xvBOPAbRP4F/PE2NEBhdteJt9gzzhqCjkC3mQMSL/xOqI+oEzAwXDtJfmatEe0x+cnlb8oX99IZ6dKD8oHBwfRq8iJulEW3GQz5G0MXd9oN/ia+Xb2MkebfvCQexBnlk/uR2O9x30R77DrEqFfd/YSRfE6ecW7+tguDhKmRuPMsOicp8+67mYlDGDF03OY8pC/1B204xrm71xld4NoUhDqKuOZb0BWcu3+zmNUJs38zBwxXP25zGfKAGz0zDCMOKPgYNlRasSM8TiGjgFN5UWnFmxrlh4aEIXkaKRoAeo7iCc9z0yVojFB2KLRUvK4howHl/ShA/rCh1KAIUhnxLHovqXDdGTdUNq6Xk+FplBSntPMvPYpUJnwzYWTKHg0AigSVCkYFPUYoA84Pypr/wFnCTOXtwuw3HhnJQGl3SqurVOlFXJPRWhoX94zY6VYOjCAaUQxOVxnzL0oUvc3+KXZAvDCaQhxwL/+ivKAsoMzQmPin4RFfxHWsouMaDhQC1zsPKE00ntzvpqM1BvGPwUI807jgj2926U8Pa+y0QPwwZY+K3jWo3I8i6R/ZQSlFqeMaBkk8uB/l2eUT3s3v2J2FiEe+nbzh4gI/KNv+PErnA/HFO/1hIf1dA0W+dYvaAcUVN5cmCMY2vbqxU4mYmkPaujDwzUxjId/hxiYEzYH0JvwYE7E9tizO5ludoYEQNspqbDyi3PEcGuympsD5IT6IK8oSaeTSnX9RklEi/BsTAGUPxYP7uZdwoVyj9PJ+8gJlEJiGRj2BQkH5YyTClUu+hef4jTDCw30o7C5uEepANu3wh4W8gJLI+wgH/zINCRhpwY8LH/ma8kk64eZ2LCRv8B34defYAcaG6yChfnYjLcCIDZ1M/ucTVxhk/t5onkG5xZgkH3If//K85hofDhRLwkM88gzeS/xQVlFqY40upiMx4sO7ea8T6mY3yu0gzukoIa+7cPJs6m23Lqa5UD8yfZz4cHmJ9KbuZOqf/72A4cJ1hHoyFhR48gLpQ2++q+fJl+T3xto4nolREftORqCYmcA9LozkRcouI0LUa36oP4kX3hXvMF1GC2lzSQvCRDr56+KGIK/QyeKMtdjwk9ZcJ738irSbBkyckFZ8Jzt7Uk/xN8aamwJOnUK7Sl51eYBvoe2hvvIbhOQZ6kbe7fI1ZYNyF2/TmFh4FgYIYWgoXYhnDDlnKKFr0Nb7O074LjqpGKGmDPkhjMwwcPnLhZH0ZPTSQf3D6L+7h/BQJ9OO4UZau2ly5AfudXmfNoD3MrLGt5A+/k6p1QkzI30urLG6m9tBmDrJbcRhrAb+zGts3ND76wqd2xraQT6ggFLocaeHk96RxqDRY10DSoT/WbHwbCoPlFyUfOeHysz1xlA5U5lTyAkfFQbKMsolvXxUUDRCTiHHwGH0ACUfRd1Ne6FHj6FpDCwqKHphafCofAkHz6JyJww0OjwPN95DhU8lT+XFvw5/mHEnzFTuDhoqRhdQwmi8aPRRONcEnkGDTWXIe6jsG4JvpEcRxYpvokFCqY8HccCUJaZ40XjQKPLNxDHvIp74F4gn7iW/oOzwXOKfKUDEL2nD/S7NiRfih3iiV7G53064SRfChF8aD3rqeEZDEDdMjSSv8M3cTyPv4JuY0sE3kI/IY/EgPngO9xLHpBl5IRaewzMZreDd5DPeSTo7iBPSjfJAHqexcrj05B00buRdB0oS09yIA/ITCjZ5MR6UDxRDvpX8yfvxi1FFmEinpiDOaCR5F3mLNI0Fw8cpATToKI7+bwUafZQInuMUy9WBfMvUHeKeOOA5jGi7Hu9YiFc6QxDSiKmtuPH9/Es4qV8oh8QlygOjOxhS5EuMDZ5N7zZ5LBbSj7glnfkW8g35259WwPOpIzDeeCfP4x7CgJHGN2Es8C3kO37zraQZ97t8Qp5yYQZ+U9Zc2XJKkYOywbMQ/qZX2Y1AxkKZIq/S201dwOhxvHRuChe/rhOK38Sp65yJB+WYuKY+4JvJGw3lZ76VcJKPSCc6X/x1bnMh7lCEMWoJI88iXeLVQcQN8Q+Umdh7iFueRTqTfqQReRM/+G2qjSOeY9sGID9S15AXeQadQYSRsMZCfFC+eAZtW7x7KMfUB9zDe+OV0VgIA/mH+iL2O3gGcc/74j2Hb6dNJV15F2WDfO0MGvxRFwNxSFq49oB4Jr+6vO6H9OI7KDs8j7ijXYotdw3B+/HXULrwXXwPz/V/F+UXnYE2gPLKO/1tiB+eQT3FN6EvUI+42Td+qFeZAUJYeB5x4tpX7sWfy988jzqWss69hIHZBpQf4N7Y+GpOmNGPqEdcWXVpAtTrPANjjLqjoTJsGMYGBsPHVBg0toxIUdipKBgVQpmgUmLeu2EYhmEYhmEYxl8GenFcLzO9Z/ztFhE7N/+aEMMwDMMwDMMwjL8EbLfLQnOmQmAcOQOJ4W+m3sXO8TYMwzAMwzCMdQJzMA2jJcOcceZlMweXubysYWGed7z524ZhGIZhGIZhGIZhGIZhGIZhGIZhGIZhGIZhGIZhGIZhGIZhGIZhGIZhGIZhGIZhGIZhGIZhGIZhGIZhGIZhGIZhGIZhGIZhGIZhGIZhGIZhGIZhGIZhGIZhGIZhGIZhGIZhGIZhGIZhGIZhGIZhGIZhGIZhGIZhGIZhGIZhGIZhGIZhGIZhGIZhGIZhGIZhGIZhGIZhGIZhGIZhGIZhGIZhGIZhrAEJ0X//SgRVeqgEVMpxiJKo0l2ljUqZSo2KI0+lm0qySgkOUXDvqlKhUo2DkqOC+wrvl7HRsfnmJyclDN4rt3jah5ruV0VdV9Fu1wsyOvTdLa1g6oTKqFMd1tr/yeo/v2H/bUacntll6E4py37/rCrqVIeue17cqk2vTcMFU78KRZ3qMFD95zXsP9CY/xEjxiWG+u2kYdtJwz4hHHX2s1b+O+w1Lr1t163Tl0//NG7cNMd/+547NSNt4vtvKm34ttyOu0jRrAn++mMla+V/7NiEzp3Htio+UsM2IW7cRtN2rMbt+Ppp24T/zgedl9a644iMJuN2bf03mDYna9qOajBtu404Jzerw7aB4rlfxI3bpvJGt33H5ea236nxuN3sjCqZ9ELcuG2e/7bqf1I9/91GjEvN7b5TpvqlrahPE/47b31eWqteu6+5f02bVm0a9t9z1EU5qQNHJayYPMG1Y3Vojv+MtgcEi+e+XT9uxo0Ldk7ZqVVx552qZdaE2qhrHRpNW+e/sbRZC/+kTc4m22QVTfmkibht2H9jadt79LjspB7DE0unfx43bpvy32jaRL9tU43bWQ3E7drSnPc3lLa9R5+VktlvZLbGbdwyuRr+48ZNv30uzErsun9S6fR34sZtU/71uqbNDg2kTTjQeTfJ65Pbr2bBgm/jxm3jadu0/8bRuNltp1YN+R84dlxySufNcoqnfRE/30b9N5Q3mvJP3Abb75pcNmtCXD1iLdG4OS+vc8ruoSVLJsTVQ1oSGA1/NUaqTFU5zfsVIU3lNpVJUXlBBQMItlf5ROVXle9VTlGBtir/VflN5UGVFBW4W+WkyJ/GxsbmJz+UtKRdu6uCCaGvuu9x+dio80o673lpp5TE1OerJfRGt73G9Y86r4TKaWnbdteo/y+7jr78wKjzSrTi7ZySkPZCdSD0eo8x4/pGnVfi+Z/T9nr8d9vj8v2jzivpte81XdLS816sqEr9X6+9x/WOOq+k2x7jRktt4mc1gdw7Oh90G/m+Dt33uKzbirS8/5RXp7zWZfRlvaLOK+k2etwYqU3SViH3tm7HjEuNOkfQRm9GRu3FCcHQ191Hh4+Kutah65hxe0oo8YvqQO4tKAhR5whjn0+YkRa6zPO/R/iIqOtKeu4/rm1STe2/a5KS3+4xetyQqPMqVBGfmR66PCGh9qtuY+TQqOtK9NvbJ4Vqn6mS0Ns99xy3SdR5JSjyS9u2v8LzP1oOjjqvpOvul3ZISUx7pioQGt919LiBUeeV6LeNDNQmfhJOr72vzYhxmVHnlXTZZ1zH1MS05zRvvBkvb3Td6/JdJJTwqaTV3tNu11syos6OQNfSAed7cfNl7YlRtzr0GHP5rhJK+rQ6sORujIaoc5RwoHvJgP/Df9evQsdHHVfScb+L84MrMh/XuP2g55hxw6POq9C0nZkevhD/3b4KHxN1XUnfvca1TijNfDKUmPR+173GbRZ1XkUTeaP36OvaJNe0x/+7mk7Dos4r6Trm8u3C6VkTElpl/gPFLeq8kp67at4IhZ4KJSW9Ey9v9Njz8h3ClbUfadw+hHITdV5J15IBp3thK/n59KhTHbqPvnxEuDL0saSHHuy3z01ZUeeVdCvpf5YXtysGnBp1WgkGlqTXPhxOq/2o6x7jto0616Hbiv7neHFbMuDkqNNKMH71ux8Op4cmaPnbOupch64l/c/zwl88oF7e6LrnDa2CpZmP6vs/7LHnuC2jzivpMfryLTTe3k8OhR7vvNs4OvnqgFtwRcZjmq/f596o80q0HtyKfJOQu/wx3hV1Xgn51Yub1NB5Uac6dNv98m3CadkfBnMzHvXiKoZuX9We7MXNip/OiTrVYVXeyHi456gb6+WNbl/XnhqJ25/OijqthLTUeLmfcksaR53rsDJvlP50RtRpJeQljZcHNV99Qh6LOq+k+55/H0p9k5qQ9m/yeNR5JV5400L/UPmY74g6r6Tb6L9vWqN5mrxNGYs6r6T7l+GjAho2yhZlLOq8zliVN8Jx80bXr8PHeXGbVvt/+pPO55XQKVQlOXdJbcLnWjeNijrXoetX4RO8uM0I18sb1KHVknOPthefaVu5S9R5Jd32+PuA8urUN1ISil7ouvu1HaLOK9G2MrM6kHMfdaK2lTtHnVfSZfe/D9Lnv6lp8xxtQ9R5Jd1GX3kI7fyStu3G0bZEnVfSY8zfB2tb8JbW6c/02Pu6dlHnlXQbc+Vh+F/apt3ltG1R52bTdQ85PKhtkeoLl2GsR509aDtLV4RuCQbTv/Da1Dh0HyNH4n9WeviS2LxB219aErotGMz43GvTY+gy+ppe5VUp/01Pq325517jnC68ztC02z8YzPxiRdfa69Fpos4tlr/SiBKFeLTKIypUpu+qYAABStW1Kker3K5yqQqJ96HKcypFKjRw+SoXqjytso0Kiu7ZKieovK2C4okBdrVKgYqxEcFow5Ka2huCwYS/BQIJeeFwePdWfXecXjjlo1+43mu3y7qIBP8dTEwZFQgGu0pNaERu3x0/LJry0dKI/4eSipMKbw4EE//P8y/h3fP6jJhSOPUjjHChQqoJh54OJibvgv9wOLRjbs/tPiya9onnnwqFyjEQTDrPvT+394jJRVM/wlhXhWNc99pQzTPqf2f13y0UCu2Q12fnDwqnTljmXd/jstGqLz8ZTEjqJoHgFoHKsnZZrTd/1/XCdt37sh7h2iD+R6j/7oHa8Hb5/Xb8YPmUj7y8rI32HlqKnlD/XQOBwJayorZNbqed3y2ih10r8m7T868MBIJX6ve1CgfCu+b23GF+0bSPfsAvaMOylxbDx4OJSV3U/1aBxFB+694HvuuNfmhD0r1k4tUSTLjc8x+u3a1V353mFE6ZMBG/NGTh6tC/NGx7atg61YZDO7fqueMnhdM+WsR1jJxAeugaCSRcFggm5Ek4tHtO7x1mF039+Ceudxl1YUf1969gQvIY/bezxs3OeX12/EjjfrHzPzMtdJ36vcTzL6Hdc3vtMLNo2sc/c72PGsChcPApff/u6r+LPn+n1r12nLB82kdLuN51zGUjJSya9sk9NA42TUqo6dKtx95vL4r2dGIAh2tD/w4kJO/q+de8kdN7uwlFUz/x/PfY/bJRYQngv7v63ywxUNYpvf/Ob0d6cccFu43e4dKABK4LJCTm1Urtrrl9RizTdP8Gv9B99GW7hQMBDV8S/jcPhmo6qv93PP/aSHZPf+/vev1a/Gs4d23Ve8cl+u3f4hcFLFwdeEzffYCGrUNtbc2o/D47f7Z86oT53sPx/3XocgkErta0Uf+1u2ncLtS4peNIv+2SNlVheVy/bT/8Syi0S07PEZ9p2i/w/Ht5o5XmjYRI3pDa3XL77LBA/Xt5AyOnOlj1pIZ9H/XfUWpDu+T23vET/b6F3vXRl20fDmi+TEjqq982pDYY6JnffZt33MiRlzeCtZqvk/dS/5203Ixs1W/Hj7VcenkDBbY2JJqvk3qr/6G1EurRuvfO70RH9QLdxlx+vubHWzRuWmuZHKXvLtF3f4Ff8IykgFAue6n/YdU1Fd3aD9zqneiIa6D7Hn+/UMvTTfpt+Ro3o1r1HVGs7/4Sv6rQ5Eqw9mEts4cGEoLt9Nt2zem7w1dFUz6ew3XPgB0dukj936jvz9dyMyqn9/bLNW6+5ipGktQmPRIMJh2i39ZO89Cuub23/0Kvz/W8kzfGbH+Jhuv6aN7Q8O9QoNe9vIFymyBV/wwkJI3V97fXtN1Vw/eFhm8e13vsdumWtcHgc5p2A/X5gwJS0z+j27bvlMz4xJtt0X+Xi/NDSZTZSN7QcrlLXu8Rn2ve8fIGRlJtWJ7VtBmgYdgkXFvRN6fftm+7Hvxuoy8/PRwM3BkMJmIkjNT6sKpoyoRP3Ug4RpIE1X9iUj/1P1iqa/rkDtr57aLfI6Mrmq/P0nx3h4a/tRe3fUZU6Ls/8zwrPTGSRNM2ITmaNyp6ad542+WN7mP+rsZV8DbSVjRuNN+Wa9x8zjV6zCurQw/pt6uxEWyj36Zxs8M3hVM+nsV1qJM3wuSNHVa4vIGRVC2hf+i7j9C4bRuurd01v/fOX2u5me35xeCvlec17obq8/uHwpVD8gZs907h5E9KuY7BH0oKPazvPwz/+n275vQZ8ZU+38sbXXe/dLNAMPC8Pn+w+h9QHQptkt9j53eXT5/g+df6+Hitj+/TuG+r+Wjn3HlhKdq03cfxRhTXBIyk2oA8G8kbAc0boQH+vNF9j8tOCYcDd+v7NW1rR+b02iFUNG2k6lQTwnTUpAYS79N0O1Hr09a1Wmfk9dnux8Kpn0z3Hq50G33ZaRIM3kXe0LgdqXVCddHUSN7AyEpLTrxf/R8fSEhorXGrdc6IHzRuZuAXI0fT5Tl993CNmz5hqdq8Te+t3yuY+mkx1weqkVUarn0gEEw+VuO2jaj/3L4jvtO2eCbXox1lzwcSkzWOg30lVLNZdved3y2ePsGbMdRtzN8P13z3kIatvSqOO+Yk1aYM67Tzh25kpsfoS4aEAgmkzTD13y9cUzk0p9f272p74c0k6jH670dqnfGgltv2mkYjWlUuSCrsNHJCQyOqsWi+P0arlgf0/WqAhXfKrcoPatp+RNpiJAXSQpSJMzRutM4J7Z7Xd8QvWqanRL1r+C87Tv+5H/9ap2neqA24vIH/YLjsbvV/mvOv7cnPGrcMIGg7fXFfDfNzmm+31W/rGQrVbJ3ba+f3iqZNKOT62qJG0gGabx7VtOuk+Wrbqoqa7E6bjnx/yaSWO7JUpwdgI4eewvtUJqvQU3+ZyvUq8JIKhlAfFTL6ByoYU5eovKbCvbeo0KuBgUUmJFEvUKF3Fv8HqNDDT8+CG3UyNhI8I6lNO4ykC1TR07pL26JgkH+LwoHQSbUS/ixBjQxViHYI10Zmf2jjqnVQzURJqDlk1ubJk7t/FbpNAonnrvKfoG1jrVY+NSeGwjVfJkrys4HEpO3Uz0r/avj8kCDVh8zYMmVqt6+0cgwknu38awOE/+XaSB2fmBz+tqYqqI1a4rZ+//r3d9pIHZygdlw4kPAvrfi0QdesG1C1OxDUx4QeycgInlFaXNFRgknqP2mrOv5ra74JJ9QeHAhJP5GEJ9VPmzr+a2seqqgpvyA1Me1v6uFyDVjA+za9pv+W6Q1nzRp/7T+77/n3fdQIe1Tfr43eKv+quN1fWVP+N/V/sfrXcubzL+HSsIROS0iofbu2JvEpVURH+eO2NhT6NUFqD5nx5rU/qUJ0g37fRTHv17Jce4re/L6+SI2UxJF10yb0S21i7SFzXrv2F628bwpIwt+0UcFfJG1rwyUa/pNVgZqgafW0Njo71fFfG/pJgtUHB2qkXTiQ+LSmR8dV30ba1DxVlRA8JSFc3aqhvBGU6rG1gaRO6vJvjY8OMXH7RGpS5VkV1SlnatyrERjWh66Mm0qNgPNmjb/uAYyk2kDCE8FgsH3duA39szwzeE56aQhlkc4bEtzzr99ZoQE4uzqh/OXkUPrjGrY9V4Yt6KX71HBQDp39+jXfqiEwLizBK/z+9QHl6v/MJAm9ViX67oSkMXX8h2sma/wdqmn/vSodV+kH188bgdozEqrL3wglZjypcbd73bgJ/a5fMFbzboaWmWf1ereY8L2YFA6eUJsmqaEKTds4eSOcWDs2EArnaLThv0vkusYN5SZU/VxCVvUpodIkrb+DN6s7D+XhPEKN09BFs9649g7PSArKU1ru1NBd5b82XPN0cm3wtGot++pwo17go6P+w9WaDhdIQuipQDjx4UAg6UB/2NXvTL3t8Fn/u+bzbntcdrGEE6+tk7bhcJX+Pi8cqH5GapMf1Tpnf79/ffaMQCB82Mw3rvlSFflLvbStkzekUm86NxQKPq9l5zH1o2XP5z8cmhYO1hzMV+rv5/V7esU8/7VQqORYkWxJSAhp2tTPG/qQg8MJquaoIaBuPf3XJVzzSk3NihMSgumHSDDxDnVOicStqhtaWWrcXj7rzWtv6Db60q21zD6j5aq737/WCf/RcnWi1AaPCEii1pmBZL//gNReOvPNa27uusdl2+pnU+7q5Q1JDp4UqK49WvPtreqcFPHvpU2Nhv2ihOqqR2uSklWRTTzUKzOaoSN+Q3MCgdCRM9+47iOMJH3nTeqRC1H/Gmu1tX+TlOLHpSr7IfVzcF3/NbMlQQ7V+rwkWJv4QjAhsf/K+pTr4ep3NM8fGUzIrKgOhv4Zmzf0WbM0bQ8J1NaUa73wvCqy/fz+NW7GJ4drjq4OBPfSOuE+DV9aJGyockFthkLXzHrzarVCA5oZ1pzOaiQlBALEbe864QvV/K86tfrY5IqkAyUYuEu/OnXV+7VhCocvT02quKe8OvVuzbfHat2pURNpq7Q+Wqjt0NEz3rzmna5jLjtDyxSzeOrmjUDN31MTq+6rqEq9V7/9aL9/bevmSzB0RKAmsCCcEHxB3QbXidtQzUe1ycHDqspXFGl7ommTdITmdb//eZq2h+uvJfoujdvETerGbfUH+h81ehN30usPaW2Xpb+j30b4am6a9eZ1F3dWIyshXPuc+hlY5/211e8FE0NHhEIJuwYk+IC6Zq6Km4CGoubG2RmTL5cXXiDDNIhn5AQS79E/M/z+NSzXVoTKbkpLSLtVEhJPrRs3oaW14dDxc8Zf/5qWixO0XNyt/tLr+A/XXF1RU3GLxs3tGl7atVX+w7WLNd8dXSvBKYHaMPlu85Xf5tWnNV8ENG5n/fcqz9BcU7ruedlYqU34h7ZVuV650bBpXBF3d2VkJf5t0gtXrY9pfmsNMfhXgWF7erXGqzBSNE7lOhXigJ7RJBWmjNAT9aLKTioYUhRmpjM8qsJ1emG18pRnVd5UofeIqRzasAiNgio18p3KajMuHE69P7JWKi5j77tP2izxOqDlhdNPlyVtmf3XMKdfeWX0L5H79X5p5P42ixfL2Pv17cqSNm3khTPqzTKoQ5tffpGxLzBDUWTSoEHy4dh6s9DqMPDDD2UnFWjO/TvpswfqO+DDnXaSSSqNUSdu9NlL9B2N4b+/sbhBbal+c0pC5j1PXBkMJJ6nVYtUaMXCUCzViKeQSmCp1kKLtWEZSOEPauWTGm1cahOSpDSQ8G1NIPxzajhwlNZ2EWXToQp1Yji0JCVUvVSV8QHVeq1Kn++gAq4Jh7/RKmWStijqPxxI1goskUpOqU5IlqpAcLG6L9P3D4g02qvAf3KoYnJiWCt9CXao0Iop5FWc3lW9HiTDP5Mgga6JEthOKyxJ0+erRuvdUZmYKlUSVqVVcoISaO81PCvxFPIa1VR/Ckqwv4YojbhxX+cp+yJFFSJPpUjgwGBA2gf02SvjRq9XJCTXhMLhnwi7umijuypuIv4DBdr6ztfrm8T7tpDUTqyW4NcpYaaD1aKJRK9G/GuYlqnTwoRgYFBc/+Hwj6ovfpsqcoymDS1G9Gpz/CdIqDY8NRAIpOq3MWIUvRKB51eFa1/UeGudGAzupMo5+cmrcLjT8x8OT9FYTFf/ner69+JWY6v2pwQJ9lHlMCNcL2yBFZUBeTIlLPvUf7/PfyDYNxCuTY/1r3FbqHE7R+N2cANx82u1hD9J0bpN80PS6vuvnaRf/KnmW/VfG8e/LFf/8zR8cdLWi5vpGleJwUCga7znqzXwX31KelIgYVfi1k/Ev0xT/8kaN13q+Q8EVWOWiZrve+q3ZXlKQxQvbIFAmVqST2jcjtH3qyIf6z9Bc3FY832gl96dGcd/cW1t7Uz9tsFaZlyB8/DiRmqnVoUD72q+I25T6/kX9R/2/A+pW+ai/sPhyVWB8AepEjhW01azf724LaoNyyxNmzj+MfTCM/Gh1+t/WzBJ823oDf1LkgPBPagT/HhxKzJDVT+1lOLGDWk/MRgIdtNvy6n/bVJZEZDHkyUwUuO/j1PEHeo/rP5/Uv/d1X92nLip0DpF/cuuCQFRI6/e+7GGNG1F01bqpS3lRvPdNK3vSBvP+nF4caPfpnlrfGqYtJG0OO8vCUl4ujbUGre1MWmL//BsjZrquGHT9qA6HHpH/ypLksC+9b49kjazNY5qNG3UAI1NGy9uf9Z476SqLyPv0St6zavXg7WlwYRrSx+86OZ27bFcvOqm2aTre2cddf9m+UWFT+r7VxrQDi9tvXwvXfXBMWmrqRUIlmn4JicK+V7rU1I7SvTb5lYGAq9quTpaY7J+uZFAqZaNKeqffFs/bcIyT59YpnGr+SZO3NaGPtRnLEsOBFYaoA73/nBAmx0JqAEYJ25rw7/oZ7TXF+f7w6aBo0YNVUjgiaRAeLjWyUPiPT/iP9BBvyQvjv9weTB4U8mFJ13fbrvWngkWveqh2kh1yv43H5EVqrlH/Wt9Xde/pm0FdTL1rVoW9EhErimki969UPPtS1onHFW/3KiLBMs17X6L5Pv6/vXXAtUjirXc9Yv9tqAXt7WfFXTpckzn+46apzrDKiWlGei3VaWOvW3/rMqKhzQeNN/4415dVA+pCATvLj78iIvlkK7+vQNaBKtViDZwMISo8TF2mJZwuYozlDBsuMaoEjkEQ4l5m/TC3qDCeolnVJyh9A8VRo0wjvZQuVcFzZz1T0zFw40hYkamVuXG+jDffHOV6mBWVvYVW2557FapqZ01AHVLsJKgxeqnwYOlNCOydGHwTz9JWlkZDbL32w8uuP84dKhUJSdLUnW1DJk4URJCWkwit9SBvo6q1FT5Qe+HjNJSGaRGSkMBD2pYinJz5dcBqtsq+cuWSZ/Jk9UEqFOvrYSwL2zfXmb0YA8NkU7z5knX2bMl1MD9iRrOab16yaJ2kWm/vadOldZq1DT2/EkDB0pRTo73LQMnTZKskhJVxONnb1wnDhkiFfrNiTU1XlwmVak5EOd+qo+Z5YnBm1OGZoe0NGdXl8uuC3+TuerOAh4vodSfV8lrxZugldPSlEx5q11kCUqHiiLZZcl0NU70eozCAkl6/7TMNvJZ656e//4li2WL5bOlRu938GzewfVklW9adZFfsiNTqrcsmC39SpdoXGpIqXpj4P4P2vWTOWk5minCMnLxFC9MhMdBBc81KtYE/ff1DhqXSane32MW/irZoarId+pvP1S9Naq0vdZpiCqtAUmvqZQ99H6MuJV3urjh2Rq+wuQ0eaP9AO96m8pS2XXx7xLWZ8Q2WivxxW08/HETlz/Cv1KnUfNBA8DHcp07mcNIRUPOxkfT/l26ximNLmz4jUkbR7P8Nxk3f6J/pcG4WdvrxE1DcRcNG9ca9W9x6/0bS6Nxq3VFpFw0Ebfr2X+TcduQ/5YetxqyQfmhotaZ2hrGu6UBaP00O4UnLg6kL69KSAt4NVR91iZuV8bdGvr/c+M2cp1ra+bf0y80bWqK2sSkjUaLlKr18ePiYFZVbUB11T8+biP+XZ1SHzW0pH1azYoBbaRSn15fWWoAvq2iWsI/LApmlYcCyfqG6BU/AW+EoF1e8P15x4464tbjzvSmXbcUmv2xGxGxhhIwn5zRJhZoMzf6FZVNVbj+kAqjREzbYyHrVypMsF41XBMZUXpZ5U4V1jthKGFwHa7yjkpD9FRhp72yA4477q5TJk7ccrdvvWUD9ahITJT7TzzRG0XCGDjsuedksBonDbFUjYb7TzpJKtLSJKWyUk544gnpvMibsh+XaV26yKPHHusZC3kFBXLyY49JjhpMDfG1Gm0vHnigF5buM2fK8f/+tySr0dEQ43faST5Q4f5Nv/9eDn711UYz31P6bAxD2PXdd2XUJ245WX2qtfA/eNxxMr9TJ68IHvzSS7JZdDQqHkXp6XLfySfLiqwsz1A69l//kp5zo1P+4zApt53svsVxUpuYIh2rSuT5z/4pH5QXCiso663gVP6nhsaJmx/ijSwNLZovz3/xhGSpEdEQd/fYTq7st6ukJARkz4WT5KHvXvAMroY4b+h+8kwXsrHIWVM/lst+aziLYRDtP/xI+aJ1D0nQeLrlp1flyNnx8xgUJqXJHtufLLPSWjHSJU9+87SMWDIterU+v6uRN3qr49UgT5X8mjJ56fPHpc+KyEhdPD5o00eO2PIIL+37qlH40hePS14Vm0z+NWDBE4umDvN+GYZhGIYBMwYNkttOPXX0fWed9VbUqUVghlKEf6rsq8ICPxa+s1iTzl/WJrEmifmibPDATlhs7sC8MUadHKxPYkcddixiFIl/Wb+Eds8Uvya5/tZb3yh4440xe3XsKCNGj1bt3zfdQRXugvx8md01svkIxkx2cbH0nD7dMzzqoW4LO3SQBSpc5/7WS5dKlznR9cNxmNWtmxTk5a28n1GfthhWdAfEwMjO9J49pUQNDff+Hmos5SxfXv9+vV6VkuKNEDGCw/2MSDFKlI4hFuf+sowM7/5QQoIXFgy9PlOmeKM+8e5ndGtm9+7evUjmihXSa9o07z310PsXt2sn8zWevZ96P4Zht1kr1+/WY27XbvLPqWXy6CtfMp1HNi1dItVzvpfs2hrpkt1RWrfKlLatsuSnqfMkqAbtZ/k9ZH5atmcoVdaE5KyOQdmrfbI8+eY3Ulur3x+MfAP/XREOyu/9hkmSGsC/qH/mCe24dJq0rVzhjYhVVdfINoN7SP8e7eXpN76S5Ymp8nHb3lIRpP8loHFSIYfVLpbumUny07QFkpgY6TED3j87KVMKh28ty8uqZM7iQmlbWyk7qeGTpEZQrV7X/8uhu28ucxYul4+/nSyzW7WX73I7e/55f7uSAjkxp1KKV5TJPPWfmOgbcVfPP7fqLMmbbyq/6bvLqmpkgMbNsKJ5arAGpCZUK3lZ6XLYmOHyyvs/ytwlRfJt254yOz3XCxtxuVXxfNmna4aEf/pJDv9lgiRJrRQnpcr9PbeTeUnp0i4nQzq1yZGJU+ZJQsKqb4Oq6pBs1r+LbD6gi/zr9a+897m4BX63yc2UDq3Vv8ZtYj3/NTJ8QFcZps/AfyiO/7aatu3z4/uv1rTt3729lFdUyeyFBXXihu7CkKb12FGbyrLCUnn3y98kNTlRimpD8vPi32Wrtv00LwTUfzspVf9z4vind29on87y+6xFek+lZ+g6CGt2RqocsccW8vrHP8vMBQWSFOM/qP6H9FX/MxdJmfoPxvhvlZ0uXdvnyY+T58aN2yG9O8q2w3rKk//70ourWP952RnSpX2rBv0P7dNJth7SXf1/5cVVbNzma9p2bttK07a+f+7v27Wd3heSGfOWxsQN/kNywM5D9buq5M3PJklyEuVhFfjv162dF46Z82P9R+qsoRo3U+cskZLSijrv59sy0lLkqD23lLc//1Wmzl1SL24pe0P7dpKps9V/WX3/OZlp0qNTay9uSEf9/0qqNUz9e7STnYf39eK2vKq6Xto25X9Az/YyYvM+8q8G/OdqueveQdNWy01A493n3Yub3p3pF5T636ZSo8/fe8Rg7ztf++hnjdtV18Hz36Wtd31avbiJxA9xO3P+MiksKasbN1onpyUnydF7bSUffjNZfp2xSJJ8z/f7J92LVpTXi9v01GQvbd7/erKXt+P5H6b+p6n/4jj+s7Tc9O7SxotbIH4dfFsfvbbr1v29OqG0vKqef8pdL42/HzXfkg/8aVOj/rt3bO3FyeTZGjZf3ADlaMx2gyQtJUle/uBHrVMS6qat+u+p6U5dM3n24nr+eT9leu6i5bKsqLROnUTbwv0n7LeN9NX8oZEdvbIaaGCqNYyPvPyZlzaxaU/6USfN0vomXtpmpKZIP63TiFvSITZuu3fIlz13GCRPvfF1/XKn/jO13FHuPf+0Ij7/xC31VZqm/28zF9aPW21/SLc8rVdeeOd7fXZkhMTh+df3E/fx/FMnDendSRYsLZIlhSvqxS2/yXff/TZHvv11dr06h7QZrHXeAm3nGvJ/7D5by8A+qnvESxstw4v13fc//7EUar6N9Z+q4R6oegBtIXEV+22d2ubKflonPq16xnJNm1j/fPcA9U+dUBvXfyutd1Jl0nT0iPpxu/2mveTg0Zvrw6glVhOtg5ZrO3j/8x/JkuWab316CvmEimdg24Bk9Wor3/foOebGSy9liUyLYVVM/XVgqhuGEouTr8FBYVvON1TeV5mhwsYPLNJhXdLjKmzScLPKQSrkILYM93ZXUYjD/6m8rsKmDkzjY4tYtrv8WKVZhtINN9zwxvjx48eMPfxwOePkejvEGn8ylOVbn3hX7n7mQ6lJUnW+slSKZn4tXYbvKbddcIAq3F3k9Ouflw+08c/S+jNRPVRUVsvmA7vKPZcfId3aZsvVT34o9zw7wVNgURqra1RZVGX1wf/bTzZTpev065+VD7+dKqIGJUZKRWWNbDGoqzx02SHSvXWmXPXEB/KA+k+TEGsLvIYnTw2BWy45VDbRCvrU656Vj76b5inkUKGV2zbq//HLxsrs+QVyxvXPydxlJRJWwzWk4QuppUKjeu0pu8niwnI59YYX5Ivvp0h2YqRaqNTwDx/aS+654kiZrkrH6Tc8L4uWFnuKCUYW/k/fbyu5+sTd5MEXPpGbHn/HG90LJSR6jQ6N3k3n7iuH7TBA3vpxlpx984tSuLRQ0rUBw4igsj/uyN3k/B17SNnovaXz7xOlPCFJLt1kT3ms46aSnZ4it5+/v+ywWS8566YX5K3PfvUaJ+p3vm2IfvM/NG4GdMiRG579RG771/teYSRuazRus7XSv13TZtuhPeXMG5+Xd774TVJ8cTNM4/wflx0qfdtny/VPfyx3PPWB92znH2X1jgsPkK0Gd9e4e17e++r3Ov4369dZHr7icK9RPPXaZ9VYWu4pFlT8pO2R2qjedMYeUlRaKaff9KJ8oIpdWkqyrPj1LQl02kKGDxsoD19+mCxcViynadrNWVS40j/vP3rvreSa08fI4699Ldf+Y7yXZgkaNhrkVFU2rztrbzl2l8Hy4aR5csaNL3iG7Er/es9x2ihfddpoNfC/kuseectLs5X+tdG8+Zz9ZPdtB8h5t74kr06IKMR8f6V+Gw0q+W5olzy57aUv5MbH3vGe68WN+kdZveXc/WTU1v3k3Jtfkv+psebSBv8De3aQf/z9EBncqZXc8uLncpP6B+cfQ+TW8/aTnbfoK+dovnjjk1/q+N+kVwd5eNzhaghVy8lXP60K+VIv7l3cjt11U7ntnH28dDjzlv9o3ogYS87/YFVGSJsVGvcnX/OMzFCl3Z82dA7ceM7e8vxb38vlD7zuKQoobcQNCtTVp+8pJ4/eVD6bslBO07RHMfT7P1yN/xvO2kueHv+dXPnAG1KjednFLeG47sy9Zf+RQ+TCO16RF9/9QZ8Z1LAFvLChpBO3w3u0kXtf+0au/sebXnlw/vnO68/cR/bZabD83+0vy3/e/9ELk/u2Pl3bykMat5t3ay13/1fzxiOaN+r4T5Ibz95HFdJN5ILb/iOvfDixjn8U2YevOAwVX07SuP1NjY1I3EaU2X3USLrz/P289DrntpflNc0blHnnn06bR9Q/78T/5FmL6/jff+chXp342oSf5JJ7XlM/asgRt9EwXn7SGDlrn+HyzcylWmc9J1PUIPCn7YG7DJNbNG/894OJcum9r3nGhfOfqPXLFaeMkTP22ly+nr5ETtE6bZoau7F542atd15670f5+33/8xT/lf7136tP21MO2X1TueTu1+SZ8d+uTBuM6u4d8+SBSw+RbXq3kwff/F7T9nXvm/x545rT99J3DJOL7npVnnv7uzpp26tza/mHlmny94kaNz9Pnb8ybviO0dsNlHv/7wAvL11w12uaN76v45+88Q+NW8o3cfvLtAV1/GNk3HXhQV5dRN6ik4Vv4tuDgaBceOwoOe/ArVdvAUkcvp9T4NVpv2vaRvK9pq3GD3nyDg3/G59Mkovv/q/Xxrm4pV27/KTRagxsIVc88KY88eqXnkLs4razKvL3XXKwjBjQUR579ye5TNM2Nm9ccfIYNaKHa7q9If/631d1/NMp85DW123yMjVunvEMFtfWEXcjt+wr9190kNdu/O3e1+Xfaoz507Zbh1by4N8Pk/ycdM//97/PreN/1Fb9NXxj5fOJM7RO/I8a2RXe+zEy+P7zjxoplx62vfy2sEhOvvY5z+DAv0ub3bYZIPdePFY++X6anK/lhg4UlzaE4bwjR8qFh2zX8CL0KM9+/JtcfNcrskKNdOpL3g9/07Q9fey2Wt7flYde+lTjTfUIfS7p0i4/W+7Wb99tSFd5+qNf5aI7V+UN5/+S43eTkzVvXP2Pt9UQ/ryO//ats+V+zffdO+bLKVpffvHTTG0jIiEl328ztIfcd9FY6ZZb70SR1eLVb6Z7dVqBGvkrv03DcNTooZKxQttntZ9CZWVjrrrqqhZlKK1tedoQ4XwTztlg5MfbelhhqIUNHVhjxM53bBWOgYTZP0GF814YcWI+FyNH3taqUdgJb28VRqjYapjpeYw+cR4EO+U1a5eQUaNGHTF16tQ+QwYNkuHD6x9jYvy5aFn2esdR8r77aYYkJCZLbfF8uebkPVTp2lqykhNk5KY9ZMbMhTJNG37u23xgN7nv4oOlh1bQ9J/suElXCVRXq//pEtYGpmNuutxz/r5aQfeTtNQkzyCgh3Sm+g/U1Mi2A7vIQ387UHq2y/H8jxjcTWqrquSrn2Z5lVvb/Cy58/8OlF2H95Zs3j+sh0ydPl9mR/1vr0bSA387yGugOrfLlUG9O8pnWomXFJZIoip2p+67pWfkpGhlmqPv33lYd/l92nw1ipZ54d9GDYx71X+31lnSQw29YT3aypffTZEV9JaFQ56RdMWJu3u9Txh0KBFf/jhdarWCbpOZIredvZccNCJyXFHv9rkytHtb7/3Li8u97oWTDxspl+8xSDKPOFyyv/1KwskpMm7Y3vJI+6HSMT1R7lBFdP8dBkqmNla7aNzOmbNYps1YoHFYI5v3bi//uPgg6d85zzOOttO4StHi+u2P09SIrZK2WalypyrS+27XXzKT8N9TZs1ZJNOj/of3UUVe/fftFPFPXCXVhuTbiaRNlbTLTpO7zttH9t6mn2R5/nvIrFnqX9MX/1v26yj/0IaJ7+qiDTfP++r7qVJcUOytxTphD1Wk1UhJ1zjJ0gaHtJmpfmdo2lSXFMjw3m3lsWtOkZ5ts6Rrfqb3PV+pkVq8vNhLmxP32kKuO2W0ZOi3b9Wvk+ToM77W59dWVEqrtCS56fQ95AhV1qB7m2zZvFc7TZupUhL1f/JeW8q1J++uRmnEP/nD819ZKXlpauScsaccussQz2gdpXGzcMFSmTJ1nvdtQzSdiJvB3SOjDtsM6KRpEJCvf8B/leSnJ8utZ+4lB++8iWRE/c+fv1SmTov4H6r55GH1P6hr5NiXbQd09t7zzQ/TJKx5ozV5Q9P2oBGD9PsCXtzOU0N8muZd/G/as533/gGd870yslX/Tp7fwmVF3jrLI/W7b9XwZ2qcZKgSR9rOnbtkpf/NerWXhzVt+mnadmql/jWtvtZ85/wfrUryzRp/Wep3c023thkp8qXGfai8UrL1mdedPFqO1/SDLpo2W/bt4MVdUYH61zxy7OjN5Eb1n6n+t1D/rTOS5SstFyFNG9Lp+lNHyzF6T5oWWr5t6ZJC+e33ORq2ahmo3/SQfttmmt5APiI9eT7+c7Uc3nDqGDlKwxjx31MWL1ouv0+O+B/URRVx9T9M4wiIm3p54zTyxlCN88j7Fy8skN+nzPX8b6JpQr4domnbLjtV65jO8p3m+WVLlmvc1MjBO20it6sBmat5JE3znpc3Fi6VydG8QZ4gbjdRI629lhHSljJToN+I/0N3HqzlXv1rmAhjJ00/6oxqVRozkwJy5fG7ymlabwBpu7WG/9uJWicsxX9IDtc8Sd7imzbVPN1Rldov9dtqPP9q5Jy4q5yyT+QoqE6tMmRrzdvfaJl3/o8YNVRuUf/kd/IBYaRc1ZRXaB0dlGtO2s0rW6la6HcZ1tPLE7/8PlsCqrD37aiKuH4baQKUaeoxyjX+s1Upvpa8sefmkhpN2wJ97yRV2Inb/prf8E9Zxt8OWt//8PNMWaLpR9zsu/0Aufu8fSU/M1VStTyQtsT7r9G8QX4nbfjutup/u0Fd1P8MWRr1T114lxqAlL9NurWRHlruv/xW41bDxrpe8twVx43y2oq1pUNOmvd+r05bXuKFb6zmjTs0bcljlHHqrS+8tC33yvEVx+0iZxywjaRo3O6sivWK4hXy06RZDEd4bdiD2pbxTKCMd9ayGfFf4fm/8vhRmje29vxTX9JO/fzrbM9/L61n8b+11kV8/46Du3rXFi5Y5rV1e6iRdO8F+0s7zS/JXtr28ML982+kbZX07pCrbelBXl3g+d+kmxe2RQsKPP97bd1P7rlgX6/dIB3IC198N1nKS8o0PGH52+Ej5MLDdvQMizaafrTlE3+Z6ZUttszZZ5v+cre25aT7wC750kfD+4WmTVVpuVdnkC+vOWn3ZqWNK1ufffO7pyckB2rlkiN3lvMO2V7DEpARQ7pJlcb5j5o31EKTrq0z5X41XokzGKx5o2fbHC9ueT/1yGVH7yznjN3O87+z6jEVK8rUv6qmGjfdNB89oP531Oe2Sk2UnYZ2l9+0vqFOZg11nsbXk1cc6qXh2tJP4zVb680JX0zSPFvjtZXnH7KDnD92G/n+y88kQe2mUCj07wkTJnhblbcU/oqGElPqMIKckeRgIcaTKg+rMCrkxkYrVJh+x6Gy/1HxzrTxwcGOn6pwUC1gWGFQcT/uzcIZSptssokZSi0UKslN1Nh4/+vfpay8Wk49eAfJqC2QzTaPpBe9iEyHYcoJU/Ho4aGHxkEPytZDIpXZEq3Erz9rH2+qgCMz3flfKu1b58g9WrF37bDqjD/8Y7zQQ7W0aIXccNa+sstWq86kjfjv7Rk6TFe7+29jvV44R1f9m576H6fOlwNGDpW/nzTG6y10MCWF90+fu9QzrO5S//zrICyD1D9D/wftsplcqkaS80+P2Zba+DBSMXdRoVx5yh6y7051z/3s1jHPmzLENLaD99hKLtl3M0k69hiRd7R4JSdL6PQzpEwbhqrSCjnnoqO8nm0H0y0IG6MmjBTxbX26RhR54P1bbdLdM9aYOnH1aXt5va8ORkDwzxRDppzdc9FY6dWlrv+tB/fweuAWqvJEr/GY7VedKZuuiuOOGrf4z8/N8N7fs/Oq8x+Z9jCsX2cvbvbcfhO58tQ9vLhwkDd21PczZUYbAhkzLE/22WPX6FXx4pnpRvRS7r3jYLkC/9HeTmBkkik/5K1LTxgtB+8WWaPm6NyulTfC9qPG7X4a75efPMbriQb9NBmuhiD5Y5YqFn8/cbQctCtLMCNwH9+2aFmx9/fdmu8GMnUnCnEzfFA3/YZkb4ohvb4H7BLZ+AX4Tr6NeMfgJ26YWubw8sag7t7Ujzn6/ePU/347r8obuJNv5y0pkgwN492aNox6OOjtZIokU1t32bKfXHfG3l56OHgnaTuXvKFxhP8+3VbtYsnUy80GdNF8N98rb9fgX/ODg3RrrWnKNLy/HT1KjlQj009HLUub9lf/mjajtx3o5S3e6di0f2fJ0zzFNLSLjt1VDt9j1ZmsjC7tuFlvWabllYS488KDvCl7fghbbmaaN2p7yfG7y6FMb4ni/C8tXKHlP+iNJjBa5oe8wejnDK03Lj1e88buq/KGS9vFBSVeh8bdF47VOmzV2Zxt87K03HaXn6ctkO2G9ZIbz97Xi0MH/kmbhQXFWkTJG2NloBogDvxvoXnjp2nzZYdNe8sNZ+8jWZqGDupL0o/po+cevrOcsH/d83bpCd9ioPrXtNlpeF+vTiSfOvjWdvoOprGdf+Qucty+dc/b5dl8P3lj5BaaN87c28unjiEa1220LmbU6oKjRskx+0SMNKCu2EHjtqikXKq1TN75f2rAalr4IW/k52Zq3lgsFx4zSo7y5Q38kzbLi8u80V78kxcc1BPbaH0/acYC2Vzz7y3n7e/VPQ7qzkjeKPWmPJK2Q9Xwc7TW91InTZoxX8tPN7lZ/edmrerRZ9SXURKmqRVoGHbYtJeX1uuKNq0yZaI++3s1BA/ZjRFYzRta9zpoC2hnGJE867Cd5OQDV52XSz1KeJi6yMjGbecf4HU0+iFvdIjmjXM0b5x4wKq8gX+mejEqU65twu3nHyhbDu4WvSpePJJff5u10AsHMweYAu8gr2+/WS9v6mVldUivH+h15jny1KDaTg3lX2cs9OpNRkBJLwejtkx9/WX6fDlx323lnCN29tpfB9P7mKnwq6btpppHbj1/f8/N0VfrH6ZQ/kDaFJVpPujpjZ43F0a4/jshMhL8f1onnXHIjl49Ckyz5d2MYhWqwcPMgNh0p/7tqm0C33fa2B3k9IN9/jVuibsKNbKKta1l9Ja4dlCX0Gk7U/UIZkvQKbuv1tfUo+uC73+dI+98+bsXX6cetINXrmpqquSLL7706riWaCgZLQSm3o0YMSL8wAMPqB5stFQKikrDOx5/R3ifcx4KLy0oCl9xxeXhpUuXRq9G0AosXFFVE/1Vn9ra2nBZeVX0V33wrxVl9Fd91tZ/WUVVOBSqjf6qz9r4x1Ubx8iPBiirDoVDK1aEw4ccwqyFiNxwQzh80kne37X5rcPhn3+O3l2X6ppQuKKyOvqrPho1jcZN0/4bj1ttNBr1X65xU9NI3HJpxqzZ4XHjrgjX1NSP46b8NxW3a+O/RuNGlZLor/g05r/JuFVZG/+EjTA2xNr6bzpu8b+GcRvSuFX/jdFk2qyt/0bihngj/hpibf0TNspmQ/DstfW/pmlLeVmruG0ibVUh9eqNhmjSP3HTiP/fZy4K99xrXPiwix/T+qWRSFpNKjXcYy98JDzskBvC85cURV3r01ja0E7QXjTG2vinnapqJG6a9l/dqH/agsaitCn/0+YuCffd96rwgRc83Gj+jOWpN74K5+14Yfjh/3wadakPad1U3DYW/ub4/+crn4fb7HxR+LYn34u6rB3EwVF/fyLcd5+rwl9MnBF1DYeLiorCV199dfi6667TtnHc6Kha3GJYF6O0hvGXoaomJEtLKyUtM03yW2VL3wED5LMvVh7i70EvUIpvpCYWenb8PdKx4N8/0hPL2vqnB9/fOxbL2vjHNb2RsEEa5wmdd57Ic+yLovztbyJnnSUyKTIoG1hRIlLqHXBeD3oa3UhJPOg0ayxumvbfeNwyZ70x/4yuMNe+IbjUuWMHfU6SzJvnn8EboSn/TcXt2vinp9E/ihWPxvw3Gbcqa+OfsBHGhlhb/03HLf7XMG6DGrfqvzGaTJu19d9I3BBvxF9DrK1/whbt0I4Lz15b/2uatpSXtYrbJtI2JUm/TeuNhmjSP3HTiP+ObXO8EWBGRNlIYF1RWFIu8xYXSbcOeXVGGWNpLG1oJ2gvGmNt/NNOsQ6pIZr2n9iof9qCxvJdU/475Gd7I17M8mDEu7n8Ft3kZEjM6LEfZrg0FbeNhb85/hlpomz98Dubc0Qd1wJGPr+dNEd6ds6vM/ra0mk4hQ3jr0ooJMJ24dOni8yYsUpmz5LwtOmSv3i+9CwrEJk/T0b16Clfv/WW1M6cKYL47zepK8QPuwteeKHIw8xwVU47jeFUkeJikcUs8VPy8kRarZpyuLGRmJgomZmZsmDBgqiLYRjGmsGmOUxjY1ru/KXrzlAqWlHhTaftpIaYfzqj0XyYMs7UPnY1Zdp4c6iorJZfpy+SLu1aedN+/0yYGummhDPtem35ZtJsb7fE4QO7eUbmhoIZSoYRy4MPivTvL9KrV13p3kPab7WpTPjgbrnuznNFOneRdttuK7n33CM/9+wpgsT6MVklxE+PHiIaXx6HHy5yyy10+4kUaiNSEK2I8/PVUFq1tmpjZMCAATJ5csPnoBmGYTQX1ivR4//L1HXX+cK6ONZfdWyzap2qsfqwXoiZCs1Nm5KySvll2nxvfXHHtn9u3LNecItNusrsBQUyeWbD53A2ly8mzpTyimpv3eOGhBlKhhHLk0+KuMN2V62iWSmMZAf0T+93ba23zeHnMfeYNCKw//4i990nkhFdAIuhxDlcwIgSshEzdOhQ+fXXX6O/DMMw1pzBvTtIdkaKfPPL7KjL2sMIFb3+TL0z1hw2UGITjq/ZAbAZzFywzDs/jM2KmB73ZzN8QDdh85tPf5wRdVkzSssr5Yff53hTRf2b9WwI/PmpYHi4c5QOPfRQOfVUjmEy/hQqK0WGDRP57TeR44+PSAUbHyqJCfL5d1Pljqfel+P23UbG7DRYpDok1VqZjXvkEbl47FjJzs31jCejATCUUlJEhgwRyfFNK3jllYjxBAcdJPLCC5G/N1Jqamrk8ssvl4suukhyyTOGYRhrSGl5lex04p2SpcbS2/efKbEHhq4J1z/6ljz04ifyr+uO8XbnM9YMznobedJd3nqp9x46u9F1lMBhv5z/ddv5+3sHiv/ZsGPmLqfc7e16N/6+M7zvWBMmz1oko069V3Ye3kf+eeWRddYUFhcXy1133aVuCVJVVdXizlEyWgi2610LYd68cLhLl8jYxyOPRB1X8eTb34dbjb4i/Mx7E6MuEZ598cXwK2+8Ef1lrDb33bdqzOm886KOGzeU9c8++yz6yzAMY8055vInwwP2vyb86/SFUZe144Qr/x3uvfeV4enz6u7qaqw+J139tLf73cTJql80wbm3vBhuO/Li8E9Tmr73j4CdYI+67Ilwv/2uXqsw/ev1r8L5I/4WvuvfH0RdVmG73hnGhkRRkUg5B6IGRFqvOifHwQGFaaEaaZ1ed7eY4cOGyS/ff++dkWOsAf36iaSniyRpvO62W9Rx46Zjx44ykw0uDMMw1pLNB3SRJctXeLvfrQvYgCAnM1Xa52dHXYw1hbThvKzJs6MbFjUA5yfNmLfM28ShbV7LiHfWV7H7Hefscd7ZmvLxd9O8KXzbDo2cJbkhYYaSYfhZoo0M65OSk0Xarjq00rGssNSzofwH/0GvXr2ktrZWZrC7m7H6jBwp8s03Il9+yenLUceNm549e9rOd4ZhrBMG9uIg4bBMmr72dcriZSWyvKRcunXMl+R1MI3vrw5pw3qjptJm/pIi78D3gT3aq47R8JbsfzQckp2dkSaf/zBj5TLj1aFAjUQ2qOBg9QE9Vx14vaFghpJh+GHnNUaUUrWS6lC/QLMLUED/5z8F3DFSlf0333wz+stYLbA+BwwQ2XRT9s+OOm7c9O3bVxYuXKjZTfObYRjGWtBdjZpObXPl+9/mSnXN2s1sWLis2DtHqYc+s7HzqYzm0bV9K2+77x9+mycVVdVR1/osWFos89RYYqe8lrR9NuHp0SlPPps4Q0rKomu2V4Nfpi+UGfOXyXab9togt5q3EmAYftzOa2w4wDbVMTB8TgWWkabXYxgyZIgsW7ZMli5dGnUxjIZJTk72zlOaP3/NpzMYhmFA9455nqH087QFsqKsMuq6ZqCwc94NzzTWHrb6RhhRKiltOG0YdeHg5b7d6s9m+TPJyUyTwX06eQb0z2sw/e7H3+d624JvPbh71GXDwgwlw/CzKHpWAEYSxlIMZeVV0ionXZLiTEdA6e3SpYtMnDgx6tIQ7Ir3rcrnKl9sYEKYv1apUVmH3HmnyCGHRKbe/YXAuP7uu++ivwzDMNaMhGDQO0+JWQ/sMLY2LFhWJFXVIdsafB3BtLuBPdt7h/j+NnNh1LU+P/4+T7LSU7x0bGlw9lF5ZZV8tprbhIdqa2XCt1O9XfMGedNDNzzMUDIMP85Q6ty53hQwzgFA6F2h1yceo0aNko8//jj6qyGqVPZU2VZlmw1MCDNriFaorCN+/FHkmmtEnn9e5Lbb/lLbq/fu3VumTJkS/WUYhrHmbD6wixo4NfK9Ktxrw6z5y712rm1eVtTFWFs2G9DF2+zp+9/ip00oVCu/zlgo+TkZ0rtrm6hry2Gz/l28dUrf/jp7taZ2zl9c5G0C0bNzvvTfwM5PcpihZBgOVimymQO00YoqWLd4lJZVyQpGlLLUUGpggWu3bt0kNTXVDhNdHdgAg90GASNpTVaLbqC0a9fOO1Op1B1wbBiGsYYwPao5mwY0BiMAM+YtlbycdGmXb4bSuoK04ZygSdPiT12btaDAO7OoT7e23u5wLY32rbNl036dZeLk+d6mE83lq19meQfobju0Z9Rlw8MMJcNwVFeLuPUiqsDGUlpZ5Y0o5eVkSFJiw0Vnyy23lM8/Z4qa0SwWLqQ7LfJ3ly6irUnk778AbdQgD6thuMiNZBqGYawh7fIypUfn1vL7zMWecromVFeHZPrcZdIqO822Bl+HtMnNkN5dWsuU2UuloLgs6rqKaXOXemugh/XrFHVpWWC8MSq2cGnRahniX/88yxvl3H6YGUqGseFTUyOyOHrOQRxDicWIZRWRESXmgzfE8OHDvW3CbZSgmfg3M4iz0+DGTtu2bWXOnDnRX4ZhGGtG69xMGdSzg0yetVgWF6zZ9OiSskr1WyxtWmVJakrd8wKNNYcO1k16d5QpcxarsVEcdV3F75pmZapjbNKrY9Sl5bHV4O6SlpokH349NerSOOyc+PWkWdKnS1s1ElvedMLmYoaSYTgYUXI71sUbUfLWKFVJTlZ61CU+WVlZ0r17d/nss8+iLo0zVeucceNELr1U5MorRa6+WuSyy0Quukjk5ZejNzXAp5+KvPhi/dlqZWUiDz+8yu5rjNmzI0dH/Wn4jYS/oKG02WabyU8//RT9ZRiGsWZwOChbOTOaNG0ND56dvaBAyqtqpGfn+geuG2vHgJ7tvR0JYw8FZlYB65OY6shZQy0VDs7Ny86Q73+f440SNcW8xYX6XYtkkz4dpUObnKjrhocZSsZfDgyeKbOX1F+QyDqZkpLI33G2BsdIQvKy6x42G4+dd95ZvviCXeKahh3JsamYrffEE5H9DPj9ySciTa3zf+cdkccfr28oYfjccotWVE2s6cVIOu64yPFRfwqVlasMJc6uat/ydvtZ3/Tr109mzZoV/WUYhrHmbNK7gzdN6ptJWrmvAayVYfpdd9vxbp0zSA2lzPSUemlTWlElEyfPk45qTHRtwfFOJzHT7zgTadL0hnfvgyWFK+R/H/3sHcS/5aBuUdcNEzOUjL8UxSvK5ZK7X5V9z31IHnk5ZsSHdSKMKqGwt2oVdVwFw8j02GVlNn1ido8ePSQYDMq0adOiLg2zxRYRg+eDDyKjSHvuGfmb0aK//S1yT0VFxKiZPFlk7txVhlFSkkia2m3YeBhVxdERfc5vTU/XAu4r4cxww7/bNwHQz7FTeLbbbI77fv+9eaNRaw3x7c6uIsBdu0b+/gvBtvI5OTmarpqwhmEYa8GQPp28Qz1/mLxm9cmcRcu90YJeXWxEaV3DyEpWeqp3rpCfxctWyJyFy71zq7IzmtYv/iwSggHZcfPe3qYTE6c03Av75c8z5ZAL/ykPvviJ9z07btY7emXDxAwl4y8DQ94Xq5H03NvfeVMTbvzn2/LA876tvBcsiCjuGRmimmvUcRXLi0slNSVRWjUx9Q4wqDbffHN59913paysTI2ToqgUS0lJiTfUHg9ez1IpPzNnihx0kOjzRAYMEBk4UOSOOyLXMJSwxfbZR6RvX5HRoyObyLmdzTGY4OabRTbdNOJ3l11EGOxiMIfpfhhYhx0WmQL46KOssRLp3z/y75NPRvyvN9RIkIMPjnzIvvsyvBK98NchUROrQ4cOasSqFWsYhrEWsE6pZ6fWnuKNQru6zFlY6J0TyOG1xrqFrb97dW4tcxcV1tk57pfp871zq1ry+iTHUDXEyWOcpxRPj/nyp5ly5g3Pe1MJ2Q4dXYgRsw0ZM5SMvwQsUL3k7v/KKx/8KGkpSV5DQBm/+fF35P7nPhKvuLudx7KyRPLqD3+zU01yUqJkNbPHhzOVZs+eLRdddJGMGzfOk8svv1zuvfdeNVKaf3L6zz9HDJxvvxUpLBQ5/3yRf/4zMksQ+2L6dJGzzorYeQyE3XDDqo3jkpNF/vvfyDomtdk8/yecEDGQGKXC4OLZr70W+eyLL45M2WPqHsYVI05uQ7r1Bh/Eix54IOrw16NTp04y37+phWEYxhqQnJQgmw3oLAuWFMuU1VynxEjSvCWF3lbQnJljrFvYBIqzrhapAcuGG45fpi304n5Yv85Rl5YL66wwxN/+/Dc55dpn6nzHVz/PlHNufsEzAlOSE71ZNSxXOP+Wl7yphRsqZigZGz0YSRff+Yq8+N4PnoHkCAYDUlMblpvUWHrgtW9WzTXDYogz9a6gqExStBFq7tA4IwXXXXed3HPPPXLnnXd6cvfdd8kll1zinbXUXPbaK2JLcDSTPkreeisy9Y6pcthbXGdQhuU9Z54ZMazQuTGWGFGaMCFiTJ1yisiuu0bWNH31VWSkqm1bkZQUkdatI8uyGLXS4MlRR0WMLJ633nfrxtpjEwcC8helf//+nlHd0EijYRhGcxnat7MUl1bI1NmrZyiVlFbKvEWF0qltjmQ3Y4q5sfoM7dvJm93iNzAmz1zkrV3aEKY7sv6tdW6GlFdUySsfTPRGj6bPXSrf/zZHzrrpBZm9cHkdPYvD+SfPXixn3vi8/DRlw+wMNEPJ2Oh55OVP5fl3vvdGgxgG9sOc21pVTq9/7B15/79qUQBT71gvEwNnHPCMnD94DvH//hcxYK65JrI5A9PisC0crFFyZGdH7A3/Z7JuaehQkUMOEdl//4hRxYYR2CZM9UM3Z9QIw+ipp0T+7/8io03HHMOoWOSYo/UKL6vasIfm1xZ2SVy6dKmUl6/Z2SeGYRgOdqxjmhfK6+qAcTV3sRpKbXIlSxV3Y93To1NradMqU36IrlNaVljqnaHUv3s7aZWtukcL54EXPvYOkWXkEqPp52kL5MSrn5bzbv2PN20THSkWRpcwDM+/7SXviJUNDTOUVtFH5USVw1Vitzzj1LUDVU5SGYhDFFVf5WSVXt6vCINUtov8abQE+ndrJ7lZaWoMRHcriKEmFJYebbKkW3K0N7+Bndeo0FK0Evije9oeeSSyRold8O68M2IYYeBgDGEwMWLE5guAoYOxxEiRmzLHWiPskCOOiGwOgQHUsWPkPkalEDZ9YCofm0gwNe/110W++05kyZLISNZ648MPRTbZJGKRNbVF30ZOly5dNB2jCWkYhrGGcGYN0+d+nDxPKqua3sbZQWdgUUm5dGy74W7l3NLp2SnfW/9F2rDzLnHOiEwvTbOcFjyKx2wH1nTf/Ng7qn9E1h4BBtMUNYL4Bv6OB36ZwTOsXxdJTfb18m4gmKEUYVuVt1SuVLk3+rc7RpgagyXt/1D5u8o7Kruq9FB5XuVWFa4744pl9qqaGi2FMdsPkmvP3FsyUpPrGUssoOypFdTdZ+0pvXKTI45t4h+MRoVGz0hO5vqbu40BxACLn5EjRf7974g9MWyYyKuvRjaKY/c6jBwMopPUhO+pOfbNNzWTkksVzlJiah4bNWBcMSo1eLDIVltF1i0x8sTgGSNO++0XMbaefZZzfSL3MfrEvfxeb7DYit0oPv5Y5Jtvoo5/TQYN2kKN05+jvwzDMNYMOgZ7ds73NnRgzVFzQdlNTEyQLu3rTz031g2scWaKHWcMzVtc5I0mlVdWy8CeLftojKde/0pueOxtCdVGjB4/CQlBz61Wr8Ueu8KMlSp1O2z0cLn69D3r+d0Q2PBCvH54T6W7iqqhMlTlfZXHVRgtOkLlKZXdVFSbky9VmIzEUaBnqpymwvV9VegOuEXlAJXVmhx8ww03vDF+/Pgxhx56qJx66qlRV2Nd8sLb38sVD77unaMUDASkRo0mtuO877LDZWi7dJGd1SJhxwROf+XkVx8U/m2PuU3yczNl/H2nR13XFCwhslt08wgfkyZFprphHDnYBe/ttyP2BCNF222nmVBz4c47R7YKxyBiHRHrjnbfXaR374ixNX68yI47RvalYLSI32z40ENN/D32WLX2iPObJk6MGEu5uZHRJJ7LwBr3sTFdXRhg5dyfdbArEi/AumNIi90m+Kh1wu0qP6hEjd8WT1AKCgpk0aIFMmCAWqnS/F7gPx+mUmyvQnVpGEZL4Pan3pdbn3hP7rvkYNl/JGpN07C50T3PTJAnrjlaRm7ZN+pqrGvufe4jue7h8XL/pYd4h8/e/cyH8vhVR8kuW7XcXV+vuP9/8sCLn3gdzvFAn2K6J+dvfff7HG/jCkaSqtX90N02l+vP2ltSU+KPJhUXF8tdd92lOkmCVFVVjbnqqqtUW2k5mKGkBr6KqonCBCPV2jxjR1VHQT2kdmErrrEqbATPSrTHVEarMMK0v8pZKk+oHKRygspSlctVVotbb731jddff33M2LFj5bTTsL2M9cGRlz4h73092Vtg2LZVljx943HSr1ubiAUxYkRkr2zmujH/zMfy4nIZedJdMqBXB3n6+mOirmtKw4bShsE6MpQYEmN3ia+/juwmwbw/hs3WCQz6quFl/EEcqvJM5E/DMP50Pp84S/Y6+345/8iRctmJu0ddG+fka56R976aLB8+eq50sel3641vfp0rY06/V846bIQ3ivf1L7Plg0fOVZ2k5a5RWlFeJefd+rK8/fkkNRzqbjrEr6yMdLnhrH1kzx0Geve98uFEYfDo8DFbyFWnjvZ0roYwQ6nl4wwjVqBtpcIUOk4ixZ31SIwsYTAhy1TuVsE4YqSJSU4cOfyFyjgVpt2xlqm5R2LTZcP6prJDDjnk1t9++234AQccINtvv71UMwfLWGdQYEuqRG554WeZM2eu1Gpy9+jSVq49ZnOpCNdK9tx5ss1550lw+XL5+rLLZOnIkRKMpgFDxQsLyuXaZ36QQV2y5bR9BnlDzGtGQJ9XqTbZ0ZKc3PwpES2Jmpp0+eijJ7VCy5ZAIP66r6ao1Qoxc/Fi2erCCyV5/nxZ0aaNfHXLLVLVubMEYg+SWk1CoRTZaqvzJT//+6iLsb5ZsGAn+f77q7Shs80oDOPPBqV03pISufqp7yQnN0dOPWBrGdguICtKV+jV+Gqft0vr0z940/VuPnlryUxL9jY6MtYtbCC1qKBUrtK0ycjIlPKKaslOrZVxR28hSYmMwkRvbGEkatgWLi2W6x//SJZVpUlqSmRkiTxStqJY9tmyvRyxR2TVyfLiMrnukbclOTFBLj1xt8iyhwZ0JtY6cVzK999/7+VBM5RaLgerMH2OuToccMNmDOzdOESFESTmwjAtr0DFGUrkiDKVLVVY03SGCl3srFe6SOU7FdYvNbbFB8/guWWjR4++ePbs2YP33Xdfb6tgDuoy1h2JCQH59JeF8tLXhXLIiF4yY2GpTJ9fICeP6ii5eZmSO2Wq7HvVVd6ivfFXXy1zu3eXhKjCTsU2dX6JPPnxYtmmX56MGdaqwULfFOFwQCuDKhk79kJJSyuOum5YVFenyfPP36KVW+aaG0paIebOmCF7XHONpGk8F/bsKW9ccolUqHtgLVuKmppk2XPP66Vjx0lRF2N9M336VvLee2dr3m7++WCGYawfktRQWlhYLo99sECKymqlvLxMNmlbJcfusalwtk2sAURnYEFRuTzy/gJpl58tR2yXL9pkxowbGOsCjNilxRXyz/fny/LSSPvZLT9Rjtuli2corXkn7PqHDueMnHx55ZsCee+rKZ5ulJWeKqfut6m0SyqU8sqIusvShuTkJM0/YamuqmnU4MZQqlEdYN68eZKUlGSGUgtnlApT6eiGPlKFkSIMpEdU9lZh5Ie1SQ+rHKKyqco0FeCUsBdVLlS5XgV9m9GiC1QwnJrktttue+N///ufTb1bj5x32yvy2oc/yAu3nCjPv/Od/PfDn+TlO06Wfl3biHz6qcj224twvtH3mgXYg9vHhO+mydGXPSEXHbernH7wDlHXNQUD7DoVDKUNbT8VKjw2s7g0+u9awEKrrbeO/L3LLpE1SusMm3r3x2JT7wyjpVBWWSN/v/8NeeGtrz1lFj01LS1N/u+YUXLivltE76rLrzMXywHnPyxjthsgt1/AMmtjfVBRFZIrHnxTnnnjy2jahD0D4YJjdpNTD9x6g1DKOVPyvFtfkk9/nC7XnbGXHLI7G0CvOS196t2GpqWtL9D6/k+FkSB2tUNL/lCFceqvVDhUh1V2TM9jlIn1TP7TZTCkFqiwvzEG1mUqbOHFuqZmoZlDamtrPevaWPcsLSyVj7+d7G2bumn/ztIuL0tKVpTLgsXR6W+cvgrsfBDnDKXlRaVSWV0j2Rnr4mwJshEzNW9TYe+PDUkYJL1GZR3s/McaJUe/9buIdYWWZK2HZdCgyCYV7ADIToJuhit/d+ok0rlz5N+uXSMH9M6JHkNSqNlkn31EJk+O/L5O7VzOoeJ+hL/ZZIMNM+AyrQHYeINrbK7RvXtkS/ZuWju8z1YxPtgVnd0Fuc79/NunT2QreHY1XF2mThV54YXoj/XADTdoTiArGIbR4ijUdu2CW16UZ6OKOKBWlJWVydUPvCp3P/1h3B7+hUsKtZ0ska624916o6SsQi68/SV56rXPfWkT8JZaXP+P1+X2J9/z9MCWTl5Outx90UHy1v1nyNhd1+e2uC0DM5QiYPTQBc3aJKbRlarcpAL/UmENE92ln6ig0anK5d0DrL5jBIoNHZiaRw3ESBRHLMds9Gz8WXz2w3SZs2j5yl1lOrfLlRXllbK4oMT7vfIMHzYVYM/sGIq08amqqtEKouUfCLfBsM02IuedF7FAOOV2PXLttSJ33y1y/vkiDz0kcvTRkb//wZYsyuLFke3V77knch8H8nJ+1AWMCSu0Xezz4bZunz8/Yhjdd1/EoHngAZFtt40YV7/8InLooSL33ht5FoOUfCL33H67yED/SWwKZ8xiyF16aeT9PPPMM0VuvlnkyWaNR9eFTQRfein6Yz3Avifr/RBiwzBWm4rKarnsnlfl5Q8mSlJi3TNt3LbMt6oyft9zH3l/+5m3pEgV9pB0aWeG0vqgqrpGLr/vf/Liuz/USxuMJYzZO//9gdyphuyGAMek9OrcemW+2pgxQykC65B2UcFIwuBhj+LfVIBtvhmHpvuf2oVtwJ9WcYxRoV8avwxP8CzWMdHlznQ8owXw0bdTvXnbO28R2fKUk7HZvnLRsqihtCi6A10DI0qFJeVeL9z6PEPpL0dWVsRy4FAn9ixfT7Dc7zctzZwvxWaG+2oJPucckWeeiYz6AIYQo02cHXXggSJjx4pccUVkm3TOrGL3cg73dQO+dMhusUXkWRwGzNbq7CrPyBHv4hyqgw/WikNrDkan2Kade3l27HnGPIvDf/feO/J+hPAR1re0ViFsGD7MDuXA4C/YOkZhJ3uMK3ayd+fUMgL2xhuRa3wfsNTuuedWGYkYZQ7O2Xr44ci19zgkwQfG4E03Rd7pHwVjW3nEMIyWxfKSMvnsxxlaPiOKdywotRxA++6Xv3n1jp+Z85d57VuHNuxqaqxrGOn79Ifp3vqdhtKG84be/eK3euc9Gn8uZihFoMrAjGeN0Q0qsbvW0X+KoaQqg0zAwQcqBGuW3HZPrFFi72cWskQn6hh/JgVFpfLht1Nkk94dpX+Pdp4bDUJ2ZqrMd4fxLWTmpNKqFZO5I3/7KCwuk4y0ZElP3fBOlf6rg1I/dGhktObxx0U++SRiLHBWFQYRYAgxgvTyyxGj5PnnIyM6LJ0iS8TOhqCh43xcbDzuxzjBaMFgiT2gF0OtqrEtXeLA/TyLpXL8zagVg24YQIT1iSciR1BhPGFMsbP9O+9ERrww7pYujZy7hSF05JERY+ennyJ26W67Ra4DA3qMtn33nchxx0W+A/jNiBlT+PhODi3GEIR4jbxhGH8+HVrnyBUnj5HM9FTvXJtYMJL6dW8n152xT71yPHNegbaLqdI+3wyl9QHHkYw7ZQ/VO9I0bepv1sWIU+/ObeSGs/bVNstU85aEpcbaw3Q7/4E4qEQcMrPc+2X86XBGweyFy2XroT0kMy2yxqhVdrrkZqV70w28ve3mcUSWwohSHOgN4kTtjKh/Yx3A/K3PPhMpdbNY1x+XXy5y4YWR0ZMTT4wczMv0NkaLgNEiDKizzoqM5mBAcBDvgAGR67G9r4mJESOJ+zkfes89I8YFhtbqDo7xLIwbRpwwTpDhw9lJTuSYYyKGFmupjjoqMurDcq477hC56iqRCRMi4Tz+eM5ii6xtOuMMkb32ioygcTQVhwkzHQ9D6mOOzFZefFHk558jI0WvvSby4YeRb+GwYWD63w47RAwx7uFoMdZxMe3ORpMMo+XC4bI3nr2PZKWn1DGW2E2NjsJ7LzlYNundIeoagQPVZ8xbKjlZadK+tRlK64u9dtxEbj53X6+j1p82xH+PTq29tBnar1PU1WgpmKFkbPS8/fmvXi/8mO1WLQ7xDCWtrBYVrJDq8kqRkugUPNYoxVCjlZgbUUqzEaV1A0MdLBTCKrjkkog1sJ7g0YwIMSqC4s/5tkxXw1BwS6MIzrHHRgwWhCVrr7wS2biADRwwpPwwysPUvNmzRWbMiBgxbNrAsqvVBSOM2Z477aR5dEzkDN7TT4+M7jCVDyOJ60znA/bA4P0YZw4MoyVLWLAdud+NgM2aFTH23LoophpiADF6xjQ9NqEYwvY0CoYkBhLwXayrSon2CxA2Zkqy5wllyTCMlgvG0nVn7uPNgEAhD2mFwFbNJ+y/rQzp0zF61yqKSytlwdJib5Oj9NTI+TjG+mHvEYPVkN3PO6eKtGEkqXvHfLn/0kO8jaaMloc1ecZGzdLlK+TrX2ZJ/+7tpV+3yLQ7yM5IldzsNJmnjUPVItUwvYP4lHar7nFUa2XGiBKHpqUmm6G0TmBnBLZhB4ZF/DvgrWMwFthowe1Yh8KPMcLOdExlw1BhGkrsVBTWFTF6gnHQ2ChKZmbEoGJE6ho2BFxNMOTy8yPrhBgFwohjlMqtnwLC6GxJRqD4Xew7hgs7H3dmjbrvAQwd/5okIKqJA+5lIwm3QUVBQWQaHySrrsRvB/dgTLKWiucbhtGyOWAXRpb29WZCZKdzfn5AvpsU/yx8DpllWl6PzvU7Co11z94jNpGbz9tfMtNTIkbSJYfI0L42ktRSMUNpI2XCt1Pk2kfGe1PL/sr8PG2B/DpjoYwY3kdys+quPWIudkl5lSyfPX/V9C/2Zo6hqjokBcVlXoNDL5CxDmDzDP8oXpx1YeuKLl0iIzOHHBKZWsZIElPNWFPEGiRnVLDzHdd+/DEyXe3qqyNT8xgpcqNSfvwGA1uKYyQx/Q2/fvDXlHHB850h1BQYUGw8cfLJIl99FZmOd/bZkZEivoXnMCLGzEYG7FjrxBolNplgi3TWVI0aFRlJwlAi3Kxf4hmPsRWNwtREDDZG1X74QeSkk0RyckT69o1sDmHGkmG0fPYfOUxevOUEefrG47yRpP99/ItMmxNdoOhjzqICqaiqlh4d4089N9Y9+4wY7KXNU9cdY9PtWjhmKG2EvPXZJDntuufkjn+9L+fe/OKqnd3+grz12a+SmpIsO6uhFAvboKL7zps8MzJniWGDNm0iF30wf3h5cbm3PinNpiWsG5gnxhAFMP9rPRpKTJtjq25GiFi/w2YL7D7H+cKsXQJGhTCi2MmOM404B5fzbx98MLJtOMYB97iRJbb8dtPSHDyTDSKuvz5yv4Pd5hmhaQimsnFPQ6NWGD9MvXPXGTli+/JevUR23jnyXgwbRqOA8GMUsW6JNUvsdIdhuMkmkal1nIHEVDqW47HWCcNp2LDIdDvOhwLWcTGqhRAXfA9bqROXfEvstxuG0fKg7hjUq4M3WrHnDoNkWdEK+c97P0SvrmLWfDWUKqulV+f67Z+x/mCDqZ42itfiMUNpI4P1OP93xyveuT+MgHzy/TQ5++YXvPnHfzXKKqrk0x+nqUGUK1sO4hzgunRqmyOhcEDm/zY9MvUODTDO1DvWKBVrfK6bw2YND3YFcMTul70e4BUYBYwYMdLCuiJ2gMvNjVxn0wRsN7bEJmiMyGBcsGYIuO/tt1edi4tBweYHfsg+Tz8tcv/9EePH8a9/RTZqaAg2f2DkhsNm48F0t2efrbv+iYNrGf0hnEwtZKSI3fmAaYbMbGR7cEZ+MKI++igyYsboEGuxHBh2bELBt/N9GF+AYYYRyXRF4oPwuTVSrM1i2qJhGBsO+4wYIu3ysmX855O84y78zF9S5J3t07FNTtTFMAyHGUobEYwkXXD7y9522O5As5TkRO8MobNvesGrDP9KfPnzLJk+d5nsNLyvpMeZMtelfSthttO8KTNFKqsj3eRxlHZO02bBJTsCGesIdkxwMG/tDwDjhVEhRlIwPtyUOyDpccfYcOIfNcEvftyoDoZEvEEw3HiO31BiPVBTI0o82+/HD+HkGYwk+SEsGHBMifN/C/CdfndGwAgX4Y4FN65xjx/8Ei7iwv/uhr7dMIyWC4es7zdyiPw4eZ43Nd/BjIm5iwqlXetsa+MMIw4NNM3GhsYHX0+W8277Tx0jyeEZS99NlXNuflEWF8Ss7N4IKV5RIc++9a08/cbX3m4/u23TP3qlLu1b50hYrxfPjCrt8bRFpaCoTP8bkLzsjIiDsXawaIehEMA6+ANGlAzDMP7q7DtiiGSlp8ozb3wTdRFZUVYpsxcWSEdtD2PX8RqGYYbSRsN7X0321iLFGkmOlKREbxrepOm+KU8bISWlFXLx3f+V8255SV7/+GcZ1DMyPzseGenJkp+RIrkl0cN0UNhj94FWMD5FwpKfE6c73lh9MI4YIgGGPlg8YxiGYaxXthrcXbYY1FW++mWWfBPdAW9FeZXMWciIUpa3G6xhGHUxQ2kj4ZQDt5NthnT3pojFUhsOq9TKmYeOkB02jS5C2AhhXdZFd/1XXvngR0lOSlB9POi5zZzv2+fYR0ZqinRolSH5FdFRNgyl2PlNyvLofO5Wf5URJU4WZUEMW6thxDjhMB62S2ObNQer/DnJlMOJVmcrtGuvjSx2YYcAt/hlnfKwCtvP/Wyy3oV4vkXFMIyWzsG7bS5FpRXy3w8i23MuK1zhTS/v1Da6YNMwjDqYobSRwHob9uIfPqhbHWMpHFVeTxu7o1x03K6SkLBxJjmbLfztzlfkP+//6I2qBQIBSdRvZV3WWTc9Lz/87lsTE4Ud7DrkqqFUHjWUYheXROEMJdgoR5QwdNjujdX+wH7YHAD7xRcikyaJ/PLLKuGUUowkjBxOPIV//lNkt90i26h9+WXErTmwacZVV0X27F4vdFfBAFNjz2Q9C/FsByUaxobATsN7y+DeHeW/H05UI6lUZi0o8DoVe3TMj95hGIYfM5Q2Irp2yFNj6WDZbEBXb4EmNhIGw6kHbS+XHL+bZzhsjLC73SV3vyavfDBRUpMTvW92YDRNn7tUTr/+Ofn+t7rGUnpKorTPTZe8iuj26XHOUIIly0slFAhKTm50utjGxJNPiuy1V2RrNE5MZeX+8OHRiw2w5Zardif49NPIv2yv7t+gwTAMw2hxtM7NlDHbDZAFS4vk3298LZ9PnOnpBhx8ahhGfcxQ2sjo3K6Vdxp3fk6mVNXUSNf2reTkA7aTYDBmW6yNiB/UAHr1o4mSnFR/2hzg/tvMRfL4a19EXVbRLi9TWlVFD5vlJM9YHn9cTr3uTHn+639J79m/RR3XI+zrvP/+kQNw/MKppwMGRE4OraiI3qxgqDCic8opIsuWRR1XA4wj4Jlug4UnnojsC01YYmXqVJFx4yL3rSm8i/2uX3yx7rcYhmEY652Ddt3M28zo7mcnyAvvfOdNVW9lGzkYRlzMUNoIaavKf25WKvsPSGlFlSwvYde2jZfNBnSR/XceJjUhNvuuD6Nrg3p1lBP22zbqsopeWUnSKlwd+ZEf06PGNLQrr5R2s6fJiMLZ0uqu2yOH8MyZs2YKPgfZcIBPrHAQDiMyoIaZd2gNBolfpk2LnCJ6992rpskBhwOxRoi1Pv61Q2sDGy044yxWOGgn3h7TqwMnnB52mMjYsSIvvxx1NAzDMP4IcjPTpEPrbCmrqPTOCayuDsntT73/l9gV1zBWFzOUNkLKK6u9DQgSgkFZXlwm8xZv3OcnpaYkyY1n76PG0lCprK6ps6dApTYAnHz9wKWHyJA+9afW9UoKSZrURna7ax1zQjbT0LbeOvpDeeMNkQ4dIqeOnnuuPrwy4s4LizSOG9vMgHVAW2wh0rNnxNhwwm+MkqOP1oQrj2yiwE5wrJViYwm/QN++Iv19251zr4P1RhsC334b/UMh3gzDMIw/hLLyKrn6H2/Kr9MXSrK2K0xVZ+3yu1/+Lufd+qIsLYzOsDAMw8MMpY2QCjWU2O0tIz3JW7+zYGlx9MrGCwfK3nTOfnLAyGFSyzk9CkZT7875ct8lh8gmvdXAiUP7cKUkhUORURIMI2A62umne5sT1J56GmZUXTBoGPVhZAmuuUakRw+Rk06KuP/nP5FRE4wjt26Hv2dHtmP1DConUF0tMn68yHffRdYLMcVt5sz6I0/4/+ADka5dI/4gznbmLZ4lS6J/KPGmOxqGYRjrHDpRL7vvNW+6XezGTmkpSd55jOfewnmL0XW7hmGYobQxUlhSLqFQrfTr1l5yMtO8zQz+CmRlpKixtK8aRR29BqF3l7ZyrxpJ8UaSHK1WFIk3VpORsWrq3XnniTzwgMjJJ8my7Dz5aNgIWZDbVsKM5LBOiCloRx0VGQ1iyhz3Mk3v0Ucj64sOPFDkoIMiRs/BB0euMdVs000jo1E8wy88j2loXAe2Ke/SRaRz57qCW+z0wA0NRuGYvghpaSJt2kT+NgzDMNYr737xmzw7/ltJbOC8RdbzvvnJJHnsv/XX8xrGXxUzlDZCliyPzDMerAZCq+x0mTJ7idTWNjItbCMiMz1FkpMTvTnY7ADY0GGzjpTCAq8Q1KanS02eGiFL1ahEoKBAysIBOWvIvnLJuXdI6OdfIltmM+Jzyy2R6XGIG4mKB/fOny+yww6RESPWGfEMv3DPY4+t/dqfhmC0ik0gmC54wQUizzyz7qbpYehBU/HgWKF5k7VawFootmQ3DMMw1jubD+zqrellTVI8qmpC0rd7W9l9m2i9bhiGGUotFdYW/Th5nrcRweqyrCgyx3hQr/aSm5UmU+csXqPnbIiUlFV6B+j16NRa+vdoF3VthKjSXhZMksLElMgIEVPhICtTympqpby4VPLV8Iq7vXpqqshtt4kccUREjjxylRx6aOSsIA5u/bPAOCMcGHZ33SVy++2RsL3wQuS6P2y5a3Dg4GmnRZ7JNuOcpdQUGErOEM3OthElwzCMP4iObXLk7ovGerMsKqqi7VwUpqp3a99K7rv4YBnW385FMwyHGUotDLbxLiqtlnNuflEO+r9H5MEXPml0j4B4ML+Y52AstG2V5Y0wsWbprwDfXryiQjq3z1XDJv70gjpE18vMq02UJaVV2lpUrDKU0tKlXA2lFWp85WY3snXqmDEiTz0VkX/9a5UwcsNap/VJTk70D4VRnVgYzYrdMIE1XC5Tsa34PfdEwj5yZMRtdeD9TFXESGxOfJeqEe8MJfyaoWQYhvGH0atza7nv0kNkWN8uKw+nZ4Spe4d8uUeNJEacDMNYhRlKLQh2qUPRZzHlW59N8tbZ3PLEu3LPsx9G72gey4rKvGfl52RIn25tpbKqRqbPW4MzdjZAlhaukJIyNZTa5orv3Nn4sJ14VGmfUZskSxmJY9tvZyhlZkqF2hRsjtGqMUPpz+TYYyMGDmucmhrR4SBZpvgxmsQaKmDXvDPPjBg6f8TGEBhH3bpF/t5xR05EjvxtGIZh/CH07tJGHrhMjaV+nb1ZGN065Mm9lxwswwf6NgoyDMPDDKUWQlDCkpyRI89MmCvvfvGrpKUmr5zqdduT78ndT3/Y7HVGi5YVS1AV0PzcDOndubVUqKE0Y160F38jZ+nyUileUSmd2vlGWhoCo6iw0PtzZkgNpcIydSv3jSilylJ9VkIwINkZqRG3lsYmm4i8+abI009HNoFoDDafwLDCSEpOjjquJUylu//+iPHVnHVPnTqJ/O9/Iq+9JnL11VFHwzAM44+kR6d8uffig+X0g3eQe9RI2txGkgwjLmYorYJDdLaLSqzGSVc7W5LtoOLfz5iaBTf/VmT47RP5s/ksKa6SoswhUhjKVMU86qgwhY5ZUrc++a7c++yEZk3DK15R7m31mZGWLD3UUKpiRGnuX2NEafHyEm978I6tm2Eosc13dERpVjBdFnN+REXlKoU/LU2Wl1V5p5aze2CLBaPHnbMUC7vkpaRE/mZN0LoGI+mMMyK7+n38cdTRB8bojz+KfPZZRH7+ObK9OTsC+s+AMgzDMP5QOGPwmtP3MiPJMBrBDKUIPVT+qzJB5R0V5rrtogJomberfKLytsq7KpurYBC9qvKRymMqTuu7R+XAyJ/N54OptTJ/RZIkJdZPEs9Y0n9vevwdmfDtlIhjAzBNrLi0Ulq3wuAKShv9NycrTeYtjoycbOzMXlDgfW+bVllRl0bAUCoo8P5ckpopCxao0cSoC4e6wg47ypJqtUPUcs3NWk870q0LOM/JfzaRny23FLnzzshaqYsuijquQ375JfIv0xiXxTHGr7wyMuVvu+0iwt9sLGEYhmEYhtHCMUMpAivut1LZTWWICtt/XawCu6qcqXKyimrRgsbMNe7l731Uhqn0UumvwnYxT6usFj1aiaQlrVpjHwu71rHdd++ujS9+Ly2vkvKKKm/aHQZWKzUaurZvJbMXFnibEmzMMDVx7qJCyc5MlbycZhg2vhGlZalZMn/Bcgl30uR74w01mdVmPvdcKSookqQERpRa6NS7t96KTL/DAGG0JhY2WDj1VJH77ouc1/RHwsjcs8/WnZLHOUocmuumNxqGYRiGYbRQzFCKwNQ6toWbo7JIpVjFmSx7q1SoMMq0QOVzla1VMIw4sIjTM9l7my2/TlD5SmW2ymqxWbck6Zo4X2qqyqU2xlpiZ5qhfTvLvRcf4m1S0BhFpeVSUl7pbeQQDAS90ZVObXNkthoBxaV8xsZLdSjkjZzlZKR5398kjICgxKemSEWGGkpLCr3df7x1NGw0EEyQgqJSb+od26y3SF55RXOrZtfZmuUmTow6/knMmBExhPww0gQYbNtvL7LLLiLnn//HbBxhGIZhGIaxFpihFIHpchg3/1P5QIUFH5erQHcV5q05DXC5SkcV7ue0zGeibkzRU+1aHlJZbVLTMiRQPFVG9EuVzh3ardy4gX+227y/PHrl0dK7C8uoGqe0rErKyqukQ5tW3oZiTL/r3qm1LFharEbUxj2iVFNTK3MXF0l+bqZ30G6TuOlqrVtLcm6OLFJDqQbFPqTGU21EwWdr9ZTkJH3meljfsy5ozgYK33wj8vzzka251ydM7TvnnFVh4l9n9LNO6j//EXn33cj6JMMwDMMwjBaO7c0bgQNknlBh7hKjRnuqsKDjcZXxKkypYzMHDKK7Vc5SYaoewzu7q+CXqXhDVcapHK0ySeVFlVqVhuC926tUbLvtticsXry47/777i3fzSiVXwqyJEmNp2D1ChnVp1b6dW8nVQ2cpu1gE4h5RSKv/lQtg9uGZNveKd7OeZ9MLpNv5gZkn2Hp0r1VrYQaC9EGCkZhWU2CPP1lmbTLqJH9Ns0QtZsapCYxUbb/8kvZ5eWXZXl+Kzlg88NlampbuXLLNDn2x6+kJjtH/tWrp9z/Q8gzPA/fIsXb/a4lUZWcLPurATQMQ0h5ZexY+WH4cEmKTmurUSO554oVcuQjj0hg8WL5eb/95IWtt5bk5hhXzaBa3z/y2WdlRw61jTI3N1eeOfVUqdB/09QQPfmBByS7rExKkpLkH//3f1KelSUBznEyDMMwDMNQalQvSVI9oaqqasxVV12F3t1iMEMpwpsqA1QwdDidkw0bBqsMVGGECGOIneyYZvegCoYQ65ImqwC73r2scq0K65l4DnO/jldhw4eGYEMIdtErO+WUUx777rvvtj/ooIPk8MMOlS9/WyoX3/OadGmbJQ/83+gmjSRISUqQD7+fJRc/+IH87Yjt5MARfSWkVtHnkxbKFY98KIeM7Csn7b25VNU0/awNDQzCryfNlb8/+omMHTlITtpriLeuqyHCKSnS9qabpP0//ym1W2wu5+9+qrz8y2L5R+gn2f3VZ715l7+cf4EcU9BRchIDcufZo7zh17qTIv9catPTpctFF0neSy95v+fceKMUHHigBFl7pZZjODNTMsePl56nneZdL9x9d5l1330SVMNlXVCrhlj7wkJp96AWCaYx6jvL9t9fZmy/vYTUWEtUY7TP229L0uuvS/WYMTJlt93USDcjyTAMwzAM1AbVG1QnGa+6CjpDSzSUjAh0yc9UcQuA3lNhlT9T6/6uQhf8ZirA1DwWg/j3nz5C5S0VVsuzzmmUCjvkNfugmJtuuumNnXbaKXz//feHoaq6JjzmjPvC2x97e7i4tMJzaw7Pvf1dOHeH/wu/9O73UZdweMrsxeFuYy4Pn3nj81GXjZMX3vk+3GHUpeHHX/0i6tIEJ57IxLBweO89w/c/OyHcdZ+rw1/sdmDETWXZDbeGNz/h7vBhFz8W9dACcd+A/PvfUUclFAqHi4rC4UcfXXX94IOjFw3DMAzDMP58ilRXufrqq8PXXXddeNy4caOjanGLwdYoRbhfpZMKU+X+pcJ0uEdU2Dv6KRXWI7EFOFPstlV5VIWRJ2A9EyNHrFViLROjdIwwsfq/2UM3nP2j+cWzroERkk5tc6WktEKWLWfPiObBYbPpqcl11ui0zcvydm3j0FnesbEyd9Fyb+OLpja8WMncuZF/c3Olc8+OUltVLSULo+uWEhM0MROkoqJK47IFn6HUEPfeK9Ktm8gJ7C9iGIZhGIZhrC5mKEXACGKF+WIVRorYLvxKFWCkiZ3vvlZhN4WTVO5TcTAtD6uEc5gYhXpDhe3BOZuJKX1rBAaTZyiVVcjSouYvwl+qRlVqSpJkZazazjolKVG6dcyX5cXlspRDVTdSFi5ls0KR9q2bufECu8VBmzbSsb3atqFaqSyMuiUmSmE4KJWV1c3bGOLPor3vbGR3sCzT29gNrzDm7KygFXfDMAzDMIzmYppTBIZZmDp3uArnIjFi5N9Lm1M1T1Rhk4cnVfyr4bl2igobPcAFKhxWy/Q7tgpfYzqowl9SVultUd1cCorLJE0NpZzMVaMgKcmJ0rdrG1myvGSlMbGxwS6BiwpKpF1+dh0jsUEwkkpKIn+3bSc5GSmSm5EswfLo+h01lEoCSVJZVS2tm7PV+J/FySeLHH+8yN/+JrIrR34pGES4DRq0SjbbTOSYYyLXDcMwDMMwjCYxQ2ntYcTJf4AN2jdnLv3m/VoLGBlhE4fmjgIxrW5xwQpJTU6SbFX8/fTs3FqWLi/1jImNkRXllZ4R2D4/S7LS6357XJarXVsUnT3Zvr2kq3HZOjtNMqqjW6iroVQsCd6IUl5uZsStJdKli5r1atffdJNItm8k7cgjIwfQOvn2W5HRLW7qr2EYhmEYRovFDKUWTF5OhmSkJcuCpW45VOOEasOyrHCFpKUmSavsuqMgrNsJBgMyYy6zAzc+VpRVeuuz2uRleXHWJIwouXOF2rWTDAwlRo6i5ydJSrKUpGepoVQleS156p1hGIZhGIaxXjBDqQWDgp6VnuodFtsc2Ap8WVGpZKalSHJSQtQ1Qkc1lHKz0mTG/GVRl42L0vIqb7SMjSuSk9hfowlYv4OxlKDx1LatZKmXjLxcebddPwm3biOyxx5SmN9OAmp8ZjZnhMowDMMwDMPYqDBDqQXDiFJ2ZqrMW1woNc04JbawpEwqq2qkTV79qWJd2rWSHDWUpsxeslHufMcmFhWV1d7Uu2bB1DsOZk1OFmnfwSsI7VplyANdtpApr4wX+ec/paCiWjJTkzzD0zAMwzAMw/hrYYZSC6aVGjaZacnelLLmGErsaldTE5L8OJsPtFMDAvcZ85ZJZbV/L4qNg7mLl0tSUoK3U2Cz4IBUaNVKJC2y8QWbZ7Bh3LxMdncPSmFRqWSokZSR3oypfIZhGIZhGMZGhRlKLRi2+WZUial3VVVNGzcFxaVSpYZSm1bxNx/o3jFPikvLZc5Ct0HfxsPM+QWSlJAgXdo101BauDDyb7t2kVElpX3bVpIeDMvy36d6vwuKyrz1ThmpNqJkGIZhGIbxV8MMpRZO+9Y5UlkVkoXLml6nxIhSdQMjStC7SxupqKxplqH0w+9z5ZH/fCaFJeVRl5YN35SohlLHNs00lObNi/zbpo1IUpL3Z89WaXLXlLdk1LnHSNXDj0phebWkpSZLemrkumEYhmEYhvHXwQylFk6ntjlSEwrJ4mZs6815SxhK7PwWjz5d20pZRZXMWlAQdYnP5xNnyElXPy2X3POqJyWl0S2zWzDzlxRJSnKCN8WwWSyN7v7nM5T6VhXKvot+lewF86T6kUekcFmhZKSneNPvDMMwDMMwjL8WZii1cLq1y5OaqlpZsLgZI0olZd65S21y448o9eiYLwma5LPmNTyi9OWPs+Tcm16SeYuLJD01WV55f6JcdNcrUrSi5Y4slavxt7y4zDtsljOkmoTNLOYviPzdrr1IIOD9mVteKgnhyFqw6oQkWaqGJ3HAduuGYRiGYRjGX4uIhmj86dxwww1vjB8/fsyhhx4qp556qlTUVktxbam8/eWvcs7NL8q5R+wsJx+wrVTErFVKT0yV1slZmpABGffA6/LACx/LOw+eKUP7do7esYpf5s6XA/7+kAzp3VFuPGdfSUpMWLkDXmJCUCbNWCgX3/WqzJ9dLKm1KRIOhD2boqq6RvbZabDcfO5+kpMZ2fgA9KosqyqR0pqKqEt8EgIJkq9hTEtoelOE6nBIllYWS5V+f2OkqCHTOjlbEvXZcxcVyn7nPSQDenaQx6460vsWP6WhSinQcNZiBGEU1Wgc7r67yPc/iVx/tcg553jGU+Ybb0v+AYd715fsvJtsmbqVjNiirzyuz4xleXWpFKs0RlDflZuUKVmJq+KsIWr1/UuriqVcw9oYScFELy5Tgk0bb5W1Nd4za/TfxkhLSPHyUDDQdL9Jiab18uqSRndOJC9mJaVLq6T4BrsfnkLarKhp3BBP0LC10jBmaFibokbTeWlVkVSGGs9DyRqHrVOyJUnzUFOUh6q8vB7S/NkYGVoeSR/ioCmKasqkqKrUK0cNEfDyUIZkJzZ9lldttDyWNVEeKTOEMbU55bE2JEs0LqubyEMp+qw2Wh5Jp6aoUx4bIUu/OS+5eYc9L69eoeWxLPorPuTvVloeMzWNmiLk5aFiqdB0bwzKI/VQsv7bFJVap0XKY+N5KFIes736oylKtNzw7U2Vx2wtj+SjpojU6Su0Tm+6POZpHkpvVnnUPNSMOp3y2EbLI/mzKco0XQo0Lkmnxlid8lio+Yc6venymKnlcd3V6YnBBC+9m1OnV0Xr9KbKI2WbZzanPK4IaZ3ulcem6vQ0r/w0hwLNkyXNKI95+jzSqClI5yX63ZXNKI/UQ/zbFOhYyzRfkj8bgzyer/ky2Iw8VKzlplDLT6N5SP+Xo2UxR8tkU/ypOla0fWxeeaz0wtlUnZ6p5YZ6IzYmi4uL5a677pKEhASpqqoac9VVV42PXmoRNJ3yxh+CM5QOP/QwOfHUU+TkH+6Tp+d+pJWsZmatwGgzqaRj6ZCSJ7cNPk4O6bidZ1C98ckv8sa9p3nT7PxMK10oR397l3y27Dcv1Tl8NpZwSFUtzecpyzMk//3OklyQKuFgpMCXV1bL/iOHyi3n7S9Z0XOFXl34lZz10yMyt7zhQ2wp6GnBFNm3w5byj6GnN6mkXDP5eblt6n+1winzKpR48MxWiZlyUd8D5W+99/PWUx30f4/I2N02kxvO2id6VwSUiJN+uF9eW/i1VhA1q57J9nZAQ6JOAW2sepQnyn03fii7fbdQ5uy+t2yfsKkcuMswuf38/SP3RvmuaLqc8P29MrF4ZtSlPoSRCma7vIHyr83Okc5p7KTXME/M+UAu+uVJWVxV2Oh3ZySkyTFddpY7Bx/faAVGQ3rhpCfk0VnvqmJa0eAzoXVyjlw34Ag5sduoqEt85lUUyHHf3y0fLPlJQhqWeE8kt9CgDMrqKo9ueqYMz+0VudAA7y+ZKKdOfNDLnw3Bd6cEkmS3tpvKY5ue1aTyfOe017x8RNo3FpfZiRlyds895er+h0Vd47NCG6kzJj4kz8//TJXdqgafCZ1TW8sdmjYHdNg66hKf31fMk2M1Lr9ePtUzcBqKS0aAh+f2lic3P0f6ZHSIXGiAl+Z/Luf+/KjM13RqCL6b8nhQx23lwaGnNtqwcu8Vvz0jd097XUpCjZVH8RSev/cdK+f22jvi2AAoeZSdNxd/5ykoDT0T9976vYRxp9abRF3j8+XyyV4Z/6VkdtSlPnxLUiBRdswfJE9qeeyQ2ip6JT6PzHpHLv313xreogbDyDMztTye2G1XuXXQMY12NGAknf/zP+Xx2R9IeW1lg8+Etsm5ctOgo+XoLjtFXeIzu3yJHPvd3fLRskmN5iHK45Ds7vLYZmfJUP23McYv/t7L6zPLFkdd6sN3pwaTZY92m8ujw85sUuG7eerLcsPkl6SoprTB7+aZOVoeL+i9r5ePGoO24ZQfH5CX538pVeHqBp8J3dLayt2DT5S92g+PusTn5+LZWrfd49XthKWhuKQ8bp3XV/PQudIjvW4bG8uz8z7WNH9MFlZSp8eHd6UHU+WwzjvIvUNOatRYwli49Nen5IEZ49W4KW/0u/OSsuSq/ofK6T3GRF3is0jDdrx+99uLf9Q6PX55dHmoX2YneXjY6bJtXv/IhQb4ZNmvcvKP93t1XEPw3clap49sM1ge3/RsaZuSE70Sn/tnvOnVRQXVJQ1+N8/MSkiXU3uMlpsGHhV1jQ8dX2f/9LD8W3WsiibqdHSsWzY5Rg7rtEPUJT7TSxd5dfpnBb81UacHZFhOT3lis7NlYFaXyIUGQG85S8M5pwkdKxUdq/2WXvo0pWNdO/kFuXXqK03qWLnoWH0OUKmr/8RCO3uy1r+vxupYMeDePb2d3DfkZNm97bCoa4SWbig13d1g/KHQAzQ/VCjPzH5fyqtWqEKvhlKCFrtgrdSq0RQr80pmaoX8kVcCmX6WnZEqaSn1lZ9PtfB+psqJBGtEEsNqJ9TUexbvELWBKrsUS0WHUn33qgyfkpQor3zwo3z36ypl5Pl5n8rswhn1nuOXcKhGyrQg8T0o2o1B5fWEKvZF5cs8f/Geh3CtoHyxPK7KDCwtLPU2negUZyOHySsWyMtzP5aq6rJVz1QFrTYpISJasHELVVfI1OxKeWXLdp6/UlUgw2qY5uXUVwLeUmXih6U/q7+qlWGKFd5VrQr2hws+lx+KZ0R9NsxTqkAt0oalqe9eoQ3b47PelsImRrOWaZz/a9Z7en9Ro89EFq+YK/+a837UZ8N8VzhN3lHlpCZUqc+M/yzcQxovE5dO1Mb3+6jPhnl5wRcypWBK3Gc5IfwVWqm/OneCTCtr2KACGqInZr8nBaroNRWX5LPHNC7pYWuM2dpIPTfnQ6mgp7CJuJytitZzqiA1xYSlv8gXi37QuGo8LmvUyP1i0TfyecHvUZ8N86w2+nOLZ8V9lhPCX1ZVovntXU+BawxGD5/U8lis5bbxuKyWZaokPK7x3hSTSubKq/M+k+rq8kafSR76Xeus1xZ+FfXZMK8v+lZ+wliI8xwnvKuqplzeVWO3MYPK8S8tj0tWzG/iu2ukROOQPERcNcYiLYdPzXpf47640WciC1fMkX/P+SDqs2G+XD5FPlDlpKk8RFx+v+QHr4OjKV7S+Jm+fFrcZzkh/OVa/7ykYZyl9XBjULao0wu1DDUVl9zzmNbplOHGmF66WF6c85FUMvrTRFzOKJwqL87/NOqzYd7T+uqbJT+qn6bL4yeaJ78pnBL12TD/njNBFpTMafB5COEv1Tzx5Ox31ChvfB0yI16Ux5LK5U1+99LSBV492BQTtb54Y/4X3nc19EyXhyYt+0Xe0LLWFHSg/oqxEPMcv/CuSq3T35z3SaMGleNJ1R+oYxr7bq4VVxZ45ZERjsagM+lpOi2aUaejYz2jdWtToGN9rPHTdJ1eJd9o20gHR1OgY81qho5Vru39s3Pek7kV0WNPGqBcjcLm6ljL0bE0XzbFFNWx/hOrY8UR8tC05ZO1zf886nPDoekxNeMPYdSoUUdMnTq1z6DBm8jILbaXJVqJLAuVSV5KjpQvD0tSVYr0yGsvbdJaSevUXE/yU3OkfUZ7Ob/3vtIrqYM8/vqX3qjTEXsM99bW+MlPyZLJlUtlaXG5VC0X6ZjdWjqp5EefxXOlPFHKCmsleUmmZP2cLwmViWosoHwGtHDXypF7bSVH7bnlyqlt2cmZMrFsgeSkZOozVoUrVlrpN+zbaVs5tNP2jU5RSQomSCgYkOlaibX2fWesEOa81Dw5recesnWrvvLFz7Pk1Qk/y5F7DpeBPdtHnxaBIe551cWyIlwtbdPyIs+tSZTWc5ZK6+JqaZ3XUVpntpG89FbSfVGFnPfMj9JjcZnM6LOJPBdoK7tu2Ve2HNQt+rQI+cnZ8rN+d1IwWdrw3SkarjiSm5wl27QeIqd0363J6XdMofyldKHGVXbcZzkhLo/ourPs3X54oz3YjBSs0EpxQWVxo2HMV2mT1kbO7rW3DM1pvLeZXsppWhFXhWulbSPPbKXx0z+3lze60L6JnnumcpCHMhLTNZzxn4fk6jN3029mNK2xKWOY9gmajyaXLdFvy4n7LCetVE7svnuTIxZZmjZLVCkrUEW7se/mfR0zOsh5vfaVfpkdo77jwzSJX8sWaYATm4zLTfMHyBk9xzQ57YWpahNVQSLfxXuWE/LQgVoWx3bcxpv20xD0bpPWs1Qxi/ccJ+ShfC1bZ/TcU7bI7R31HR+mf83RCqistqbR785LzpGe2V3lvN77SFfNn42Rp3H0k353SkJKk+Vxh7bDvBGgpnpdmUo4SdMnrxnl8ehuu8iYtpvFHfF3pCemSLEqo4tUMWu8POZI2/Q2ck6vfWSwfn9j5Gt5nFKxRJiE1VQeGtSqj5bxvZrsuWdaGXkoMzGjyfK4R4et5IjOIxodBfGmfqlMVSOosfJIHspTObnHaNm+iRGL7KQ0WVRdIkUan02Vx86ZnbQ87uONTjYGU49/0fRO0G9pPA9lyxb5g+Q0DSdtS2MwzYh8yZTheM9yQh46pPOOsn+HrRudKpeWkCTlanjOqSjUdrCx76Y85stZWh43a2JEnzpllra3FfrcxstjtvTJ6eHV6Z2amB3B1CryUFpCapPlced2m8lxXXdpcgpnkn479WVz6vTjuo2S3WJGLGKh/C9XHWupKvdNlcd26e21Htq7ydEf6vTfyxZLrdYDTZXHwXl9vfQh3zUGo7U/alzmqK4V71lOeOY+Wp8f1rkJHSuQILXaSk7Xdjzec5x45REdq8cY1bH6RX3HJ1vLwXw19ktU32iqTu+W3dkrjz3SIx3SjsrKSvnyyy8lGAyqQRX694QJEyJntLQQGq7ZjT8Upt69O378mEMOPFBOOusszTnV3nhfeVmlHHv5k7Jkeam8cOsJkp+fLRJ7+KwaLgXLiuSACx7xzlB68tqjJS1NlclaX98cFXBykjz50idyxX3/89YbHbz3ViLu8Fl9xk+T5sg5N78gsxcul4QEzRrR3FGrz9l3p6Fy3dn7SEqKFkL3/pVTv5rqAwR9mDd/tYl7vWc253kKiol+1u2PvyP3PfeRPH71UbLDVlqo/eu4POWFxif6TEbbXnhR5JCDtUbPE/n4Y5EBAyLX7rhT5PzzvD9fGn2knJXYR247fQ85bEzj0zYMwzAMwzCM1cfWKBnN4hI1lEa+/faYnb74QhJzcurYCkUryrwRndysDLVn4iUZU+nC3q53jPb4N1yoS0Aqq6qluKxCMjgfiG2v/TaJ+i0uLlUbjXmmdcnKSvem361c27OS1clCzTSAmv3MyPNWqDFZod+Vk5XmHTpbH9/zMJzKyzRSi0S6dhX55pvIFuEwe7aUn3CSfPn9FLlt833lm2C2PHHFobLbNlFDyjAMwzAMw1hnmKFkNIuLb7rpjf3Gjx+z1QdNz0031hEjRoh8+GH0R4Tffpslh1/2pMwvrZKkcFheueMU2Xxg40PuhmEYhmEYxupjhpLRLK684YY3yt96a8ze7drJdrvuKlId3boxMUEmfPmbvP7RL3L03lvKJv06x516N2feMrn32QkyYngf2WOnISI1cRaoBwJSWVktD74QWWx+ykHbSyprmdT/Fz9Mkxff+k4G9+mo79lKApphZ8xZLE++9pV065Anx+y7dcvLLBqgmuqQ3PjYO5KTmSpnHTmyftw0BFuhbr+9yODBUYcICwvLZN/z/iHz5i3x5su+//DZ0rtL42skDMMwDMMwjNXHDCWjWbBG6c3x48eMPeIIOfOkk6KuEZ56b6Kccct/5O4L9pdjdh0ada3LW99Nl4MueUKuOH5XufAQNQAaoFINqMOufk5+n7lY3rj1OOnWNkcWF5fLoeOelknTF8qTVx0huw2LLOovqgzJLmc96E37++jB0ySbqXctjPlF5bLtiXfL8P6d5cVrjoi6riHhWqn5eZLsc9Or8u3iMmmbnSZv3neGdG5Xfzc9wzAMwzAMY+2w7cGNZoPVmhiqPxLUPS9DciQk8+csirrUp3DJcsmqrZbOOU3s5pSYIEM75crSeYvk6f99KdX6PjZDmPj9ZPnbQdusNJIgJyVBtu3dVgrmLZYfJjZ8ZtCfyQJGfsrLpE/bxnePaRb33CuJI3aQq996WDpWl0pyWookJloRMQzDMAzD+CtiWuAGQPv8bLW0AzJ/SVHUpT6LCkqE7WlbZTV++B+jQ8sKOfhPvCl4h1/yuDw7/hvZdav+ctrY+iNRI7foJyvKK+WLn1qoobS0WCqraqR7h7yoyxqCgfrWWyLLC2VIwRzpV7ZMFhVXyJct9LsNwzAMwzCM9YsZShsArVtlSmpykixUo6AhOHAVQ6ltXsMjK9U1Ibnu4fHy8gc/SmpKkrdm6ZPvpnm72V147ChJizl7CTbp1UHyczLku9/meAZJS2Pu4kJvx7su7Rs/r6dJKitESiIH/lUHE6QyIUmqq2vksntfk/GfNn0wnGEYhmEYhrFxYYbSBgCGTLv8bFleXCoVnK8Uh8WMKOm/uVnxtwbHSLrh0bflH//5VIJska3w32R9doUaQK9O+EmqqutP+8MAGdq3k3z36xxZuKxhQ+3PwhmPHVpne/+uKXNmL5F5sxZ6f1cH1FAKJkpiMKBxXiYX3vGyvPmJGUuGYRiGYRh/JcxQisQBxwR3VunkE47Wd7sXYFOw9Rnu/iOkOSo/1o25b2s5D6wurJPBECgpq/TOSopHQVGZpKUmNXiG0q1PvicPvviJJCQEvZEnR+TPsDz80qdy7cPjJRSza1xKcqIMH9hNn18qP/4+N+raMgiHw97Uu9Y5mZKV0fjarMaYv3yFXH73y1KwaJn3mxGligRN+rBIUmKCFKixdP7t/7GRJcMwDMMwjL8QZihFDJu3VeaozFCZqsLClN9V3AE656nwe7bKKyo9VHJU/qOC9XCXSpIK3KFyZuTPdQPKeqe2OVJUUuEZRLEwWlRSViG5WelxNx8or6yW97/63TMs3GiSHwynsP5v/GeTPGMslq026eaNPE34lqhpOZTpdy1apoZSKzWU0tfcUJo6Z6lM+m2WZAUiI2pVTL0LJqp1HDnQlvhnxO79ryd7vw3DMAzDMIyNHzOUVN9W2Vulr0ovlbNVGEn6nwqG004qN6jcqLKNCvtzX6IySqWPyikqY1T6qzAqtanKiyrrFKbeYQwVriiPuqyitLxSVqiB0zYv01PqY0lLSZIrTtnDe0Z1nOl1GFptWmXJjWfvG3fq3tB+nfR6pkycMs97T0uhvKLKmw7YLi9LcrLW3FDaZkh3OWP/bSSpKvJtNYGgZyw5k5K1WSO36Cvnc06TYRiGYRiG8ZfADCUR5poxUjRFpVDlBJVZKuerwH4q3POMylcqH6lgJHFS6dL/Z+8u4C0rq4ePPzBDlxIi2N0Y2BgoFio26ov1N1CxC7tQ7MQWuxWxATsRC1swsEABEURg6AGGd33vOY9sNnufuHfuzBlm/fgs7plzzjp77yfWs9aTIYeHiD5EKI8JOSJkpc/R2n6bLeaClP+eeskRpTPOWj732WU337gzUMLtb3qN8ta9H1gut9Vmc4FR5bzzV5StL7NpefNzHlDufEux4iUxUnXbG199buTlqGNOHL67+jnz7OXlXyedNhfE2exivtB8+H1vWy63/eXm/r1svQ3LKetvVNa98MJy7nnnlzvueK3yjuc/uFx+geugkiRJkiRJkjWHDJQujhNLbxXy6pB/eSMwUnRGSB1KOSnEuiRB0uVD3hBiOzhbxt0tZP+QqVl//fXLuuuuOzc9rotttty8bLTB+nPbgLc585wIlM4+Nxz5y/QGStj55tcq737xHuUqV9i2rLhwnZBSrrT9NuVdL9qj7HLL6wy/dUnWXXedsvMtrj23s95vjjpu+O7q55RlZ89NK9z+cgvc8S5YcuUrlfU++P5y6n0eVN51w7uXs9Zdr1xY1il3v90OkWYPLdtGgJkkSZIkSZKsPVxywcrai7VK3wrZOuS2IQIhOCFYFGFKnRGnt4U8NcR3jCo9KORNIdYz3SvEVLw7hBilMgI1Cr/pN86+173u9eKjjz56h/ve977lRje6UTn//Iu24l66ZJ3yp2OXlQ9+57hyxxttW3a9yZblAlGOzyKIOebkc8t7vv7PcvOrbVzud+vtItia+6iT9ddbUr754z+Wzx/+n8j8dcp9dtyy3GOn63XueFdZumTd8odj/lM+/N0Tyk2vs1158K23KitWXHzTh1WN5/7dsWeXD3/r6HL3G29Z7n6zy5fzWhtRTMs6EYiec/qZ5T0H/br85cR1y+ZLzipPvu+NylW23+pio3BJkiRJkiTJwrBG/rzzzivHHHNMWW+99cry5ct33WefffjdM0MGShexU8gPQ6xFsgap8pWQ24cYWbJ/9LtCTM+7ScgfQrBJyBdC3h1ivdNDQwz9PDjk+yF9XC/EOqezd99999f86U9/2vH+979/ufWtb32xQMkGDCefcV553QFHlCttuX550n2uN/eeeGj9peuWX/7l5PLGzx1ZHnnX65Rdd7x8OXdE0AOjThtcZnsltJx76nGd65barLfe+mXfT/+2/OvEU8pLH3bjsvVlNolgaUREtsisF8/9hR/+vRz88xPKXrtdr9zs6luU8y9Y4P1EJZUmGy1dryzZ9PKlLD+tnLXsP/Gcw8+TJEmSJEmSlYJA6dxzzy1HHHFEWbp0aQZKM85zQkyju2uIkaXK60OeEbJDyB9DDg6xmMfGDnXUSXC0d8ieIXSfHGKnPEHSy0PG8sY3vvGQgw8+eNcImMpee+01fPcirMe5217vKFtdZtPyhTfvWZase1HWHXLYH8rDXvDBuXU0D7vnLYbvrnwcvvqxgw4vH3rlI8outxDfrV5e9I6Dy0e/8uNyyDufXG50ze2G7y6AI48s5YIIGneQ1UmSJEmSJMlismzZsrLffvuVJUuWzGSglGuULkLgUzd2aPLJEKeaCpgEQ3cM+UxIDZJghMmI0mkh0tSpsIZpJg5EDT2aztY846jJJhutXzbbeINy/ImnlvMao0047t//LRtusN7cZg6LiQ0hTj/r7PKT3/xt+M7q5R8nnDw3lXDbLR1ntUB+/et4wNuXsuOOpbz//cM3kyRJkiRJkrWVDJQuwuYNotj2tm7hQc9NoXNu0uNCjDq9LqQicLK5w6dDTM37acjHQ2wjfljISmM7O9+dfW45+dQzh+8M8O8N1lvaubX3yuQ6V922XPnyW5afHXn03AjX6uScc88rJ51y+tyW57Y/XzC/+10pp5xSiiD0CBsXJkmSJEmSJGszGShdhENibcZgw4Y23wkRENnUYZ+Q5tZzRpteFlJ3yfM7Lwr5fyHf9MbKwhbh5513/tzhp01OOvWMue2xL7Pp4gZKV91+y3KDa1y+/OqPx5Z//cfg2erjlGVnlVOXnV2ucLnLzB2Gu2BOazzPxos7MpckSZIkSZLMPhkoLZxfhRwyeDnH8SHvCbFWaaXudnDFbS8zt1HDv06+eKB08mlnlQ3WX1q2WORAybTAHa9/lbnRnMOPcNTU6sNW5WS7bTafm363YJqB0ib25kiSJEmSJEnWZjJQWoPYbustyrnLzy8ntUeU/rtsLlC6zCKvUcIdb3aNsvGG65d3fuYH5T2f/eFc0DQtdN7+qe/Piedpc8zx/y0vfPuXy1d/eOTwnYtD58Bv/ar857QzytW236p3XddULDMwOGQLsyyTJEmSJEmStZkMlNYgTL274IIV5YT/XOTU26L7v6edVTbdaP25DR8Wmyttt2W5zGYbl78dd3J5xf6HlFe9/+vl3PMuGez0Ich5xf5fLa/+wNf/J8sb+v844ZTylNceUN574A/LM97wufLF7/5m+MkAQdbL3n1weXcEaUvXXbf8M74vTRZMM1DadCVsDpEkSZIkSZKs0WSgtAax+SYbls033bCccPJFTv0pp59VzorgYavLLP50MQHNOz71/QjMzpyb7uY8pg988Udl3/2/NvLA2oogaZ/3HlI+9OWfzOmT933+sLlgywG6gp6nvOYz5fDfH1M2i2c98+xzywve9uXy5e/97n/6L3/PIeUjX/np3DlKdvr77Dd/VfZ939cWfiBsM1DKqXdJkiRJkiRrPRkorUFsuskGcwHRSaec8b/A5LTTz547MNb5SouJIElA8sEv/fh/U938XW/p0rn3fDYqWBLkvHL/r5YPf/mnZf3QoXuR/k/K8976xfKMNxxYDj/yn3MbU2BpBGKnnxnB0tu/VA781q/LK+MaHzv4Z3ObN9R7WHfddcr+n/9Rec0Hv7GwYGm74TlM669fytWuNnidJEmSJEmSrLVkoLQGsfnGG5atIyD698nLytnnDrbntvubIGabyy5eoHThhReW1334W+X9X/hxWbJk3QhShh8EXntvbmQpApkLVlxyGtyK0H/th74xFxAtXXpJ/XXjf5/86s/LT353TNlg/YtvzOD7yyJY2vstX5gbSVq6ZElLf524/jpzU/VeG8GSa82Lvfcu5a1vLeXTny7lpjcdvpkkSZIkSZKsrWSgtAax6cYblK222KT8+79nRKA02ETh1DPOntsJbzEDJdf63s//PBcwCWraeM9n3/zJH8uZZ13yfKWzzlk+Ut9bSyPYIl0sWXedsnz5+SK2iwVJFb9prdY34vpnx7XmxbbblvL0p5dy//uL/IZvJkmSJEmSJGsrGSitQZhmZurdyaeeEcHHIFCykcPy5efNBVCLhV3uXv7Ee5bLb7155/Q2U/8c/Pq6Z9xvbg1Vm0032iD07xXf2axT32YMrrFk3XXnAp42dHa49hXK5bbcrJzfoW/K3/aX26K87un3K5vEtZIkSZIkSZJkoWSgtIax/dZbzAUOJ/53sPnAqaefNTeidPkIVBaT29/0GuUtz3ngXLDSDHYENs4yeutzHlTucLNrDN+9JHfc8ZrlzaEvoGoGQ37rchFAvfvFDy3PePjOc1PpmtPn7Ki3002uUT6276PKm571gLm1WOeff9H0Pvquv9/eu5fb3ngBa4uOPHIw9e63vx2+kSRJkiRJkqzNZKC0hrHt1pvNjbzULcJPWXb23NS0TTZe/JGUnW9+rfLWvR80t05KgFIDmuc/+u7ljje/5tzrUdz5FtcuL3jM3cqF/gvduSApAq/94jfvFL/9tP+3c3nGw+40d0zvihUryjnLzys73fga5Z3Pf3DZ+rKblJ1vca25YO2yW2w8N7JEX+D19ufuXm5306sPrzIPzj23lMc/vpRnPrOUPfe8+OGzSZIkSZIkyVpJBkprGEaUTME77qSBM3/KsjPL5ptuNDe9bVVgZOhtz3vQ3DQ8a4Ns3vDv4ejWJPzrP6eVFRdcOLcBhN94+/MEOReNRD3jYTuXZz78TuWCCKSMJL09rrXNlhetv7rzLa9d3hrB0paX2WRuKt87Qv+2N1lAkIQTTyzluOMGr086qZQzzxy8TpIkSZIkSdZaMlBawxBcmJ5WR5ROPvXMstnGG5SNNxxsqb0quOOO1yqfed1jy/teusfcBhPf+ukf5w6CHceyM84pBx96ZNnqspuUD7zs4eUzr33MxYIkeLanPPSO5Ytvenx51wseUrbbZovhJxexy62uM3f9T73m0QsPknD22aUsH24CseGGttobvE6SJEmSJEnWWjJQWsMQKDno9fgTByNK/1121twGCgKWVck1r7T13OjOHW52zXL4kf8ofzj638NP+vnVH48N+We5262vV+50i2uVa155m+EnF8fz3eKGV5kbMerjelfbtlznqtsO/7VATL07bxjobbRR3MCqCzqTJEmSJEmS2SQDpTWMjTZYr2xt57vTzpw7Q+mU08+am3Zn17hVjbVSRnec4/Stn/xx+G4/X/r+b+eCoLvd5rrDd2aE5ojSJpsMDp1NkiRJkiRJ1moyUFrDWH+9pXOjSsvOOLucdMoZ5dRlZ5ctNttolY8oVWzQcIXLbVG+/uM/zO1Q14epgt//xZ/Lta98uXL7m43f+GGVklPvkiRJkiRJkhYZKK1hbBCB0hW22aKcevo55cT/nl5Oi4BpdZ4dZNe6O9zsWuWoY04sP/vd0cN3L8l3Dz+qHH3cf8tuO99oblRspsipd0mSJEmSJEmLDJTWMOx4t+1WW5TTzjy7HPOvU8r5F6wo21z2ol3hVge77nT9ctbZy8v3fv6X4TsXx4GwX/nBEWXLLTaeW580c2y/fSlbbTV4fZObSOTB6yRJkiRJkmStJT3CNZDLb71ZOf3Mc8pf/3ni3BbdW26+8fCT1cPNr3/lct2rbVu+9uPfl2VxX23+dPS/y2G//mu51Y2uUm54ze2G784QN7xhKV/9ailf+Uope+89fDNJkiRJkiRZm8lAaQ1k2y03m9sU4bd/OX7u8NbLjdgdblWw9WU3nVt39Nd//qf85LeXnH735R/8rpx59vKy2x12GL4zg9zsZqXc+96lbLp6R+eSJEmSJEmS2SADpTWQrS6zydwud7//6wllxYoLy1areUQJ97rdDeJeVpRv/OQPw3cG2JnvOz/7U7ni5S9T7rDjjG3ikCRJkiRJkiQ9ZKC0BnK5y242FyjZyAFbX2b1j4Lc4BrblRtec/vyw1/+5X+H4eJXfzq2/Pao4+fWJm239ebDd2eME08s5SUvKeUNbyjlzDOHbyZJkiRJkiRrMxkorYE4R8nOcevE63WsUYp/r24uu/nG5S63uk758z9OKr/4/T+G75byhe/8pmyw/tK5DR9mlg9+sJR99y3l+c8v5eCDh28mSZIkSZIkazMZKF0csceS4d829bM27ff6vrfS2Ooym5ZNNl6/rLjwwrmAaYtNNxx+snpx+KzznL70vd/O/fuYf/23/OCXf5kbbdrpJteYe28mOfbYwd8VK0o59dTB6yRJkiRJkmStJgOli7h3yJEhJ4d8NeRWIZUHhfjs3yHvDLGX9EYhHwjx/ReHVPYJee7g5eJgi3AjOAKlTTfesCxdsqhx2cTc9DpXKjtc+wrlsF//rTz51QeUl7374PLvk5eV+95ph7L+erNxj53U6Xa2Bd98RqcHJkmSJEmSJKuUWQmUtg55QMgDh9J+vXtIM3BZ2dw25DMhPw+xP/TtQh4XgpuHCIi+G/K0kD1Cnhdyx5B7hLwjZM8QBwRtGbJriO8uGr/8wz/L3489eS5A+s+pZ5Rv/+xPw09WL4KhO9382uWkuKcvfPfX5WuH/WFuPdXtbzrDo0kRbF4sUNps9e4gmCRJkiRJkswGsxIoXSfkwKF8NuRzjX97fUDIU0MWi8eGnBdiZOgjITuHPDkEArUNQt4Y8smQ74XcJ+SWIeZsud8LQnzn4SF/C/lJyKIgSHryaz9TTjh5WQRK65bzL7igvPRdB5XPfetXw2+sPpyX9LUf/T4CpqVzssH6S8pZ5y4vPz/ymOE3ZhCB0hlnDF4bmdtii8HrJEmSJEmSZK1mVgKlI0LuFGIk5xUhvH7By04hLwr5S4igaTGwpsgBPytCXh/yn5Bnhlw+BDcJOWsoOC7kiiG86+1D9goJb7usH7JbyIdCpmZJOOk2ZriQ496DIOkprz2gHHP8KXPnKGHJuuuWs845r7zonREsffvXc++tDv7w9xPKk179mXLEX/41F8DB8yxffkF51fu/Xj705UWLHReGdUkZKCVJkiRJkiQtujYtWN18OeQLIc2A420hAplnzP1r5SINfhpyixDXOSzkvSGHhhg5OiTkuiE3C7HS33eMbhl1uluIqXivCuFtC+4eEiKQOiXknyGjuGrIlUPOeuQjH/n2I4444tYPeMADyl3ucpdy3nkGuAasG3d46jnrlNd+8vDy53+cWDZYb+nwk4s4/4IVc+uV9t7jNuUGV9ww/t0fcK1M3NuZ561b3njAr8pvjjqubLj+Je/tgghG1l9vvfLMh9ym3Pwam87d60wQgdw6kc43esITyuZHHVXO22ij8osPfaicd+Url3UuMEiYJEmSJEmSLAY61M8+++zyox/9qCxdurQsX75813322edrw49nglkMlAQoJ4Y8McTiEaM2pt4ZLnlMyMpGGlibdLWQm4aYJ/bFkLuHXD1E0GRky/7WNnOwJskokpGm34VAdFCnCd4gxBqmo0PuF/KbkD78rgDt7Dvd6U5PO/74469/n/vcp1z1qlctFzQc9SVxh/86Y0n55GEnluXnXVCWiE5aCIuWn7+i3ONmly+3vPKFEYwM3l9s3MrJZy8pnzjsP+Wsc5bPjXB1cU7c95122Lbc4RqmC66aIG4c7mJJVMz7H3ZY2f6Tnyzn7Lxz+egDH1jOicBuFitGkiRJkiTJpYkV4XOdeuqpZb311stAaUJsjLB/iCEV7v56IeeGGN35dshi8OEQG0cIWv4YUgMlwdPzQwRtRpUEP4Ih3yMCJ9jYwbS9R4fYMe9lIY8PMRq1b8hY3vzmNx9y0EEH7fqgBz2o7LWXOOySvP3T3y9v+PA349U6czvfVUzXOy8iowfsctPyuqfft2yykVmAq5YPf/mnZZ/3HlzOj2BtyXDqHcwkXH7e+eVut7leeeveDyqX3dxmgTPGOeeU8uc/l3LlK+fUuyRJkiRJklXEsmXLyn777Te3BGUWA6VZWaPUxGYKDw75fsjvQ4wm2V3uOyGLhR3vePAvDLl/yO1DjBCdEPL5EHPFnh1iC3FBkVNJa5AEU+4ERaeFSFOjUstCJo5Yzj333LlRJMOQfTz5IXcoz3nkXea+s2LFYFRmLhCJIOmBd7lpee3T7rNagiT8331uVV76+HuW9ddfGs8xmFpXg6R77HT98pbnPHA2gyRsuGEpN7pRBklJkiRJkiTJ/5jFQGl5iJ3k7hqyY4g1QKbjDSKDxcEo0CND7hAiUBMc1bOQfhDyhBBB0qdCDgp5ZUjF2qUbhnws5F8hfw1x1pJtxW1SsdJYNwKkp+2xc9n7UbvMjSgJSM47//zyoF0ESfedO+x1dfLo+946gqVd54Il65CaQdKWW2w8/NYMYppjBKpJkiRJkiRJUpnFQMl2boKjr4eYtmbLbVtxLza2/rZNud3uBEaCnoogyNS7bUOskzo+pGIYwjlLtgU3lGKjB1uI263PNL2VzlMeesfynEfuMjfF7QG73KS8djVNt+viUbvdqrx0zwiW1lsyN93uzc9+QLnMZjM6kgTDXq96VSl3u1sp31nMQcskSZIkSZJkTWIWAyW7xr0vxFbhNlC4V4iFOQ6FXWwMK9gGvGtbtr7PHC5rBKlig4cnhdgEYtG2VHjCg25Xvv6up8yNJM1KkFR5+L1uUb7+zieX/Z5rTdIMjyThyCNLecMbSvnBD0p5xzusKhx+kCRJkiRJkqzNzGKg9LQQh7u+LsRGDtYGHR5ilCcZ4hyl61z1cqt9ul0XRrqudZXLzfZIUuWf/7xo2p0t2Y0wJUmSJEmSJGs9sxYo2cnAPdkMgffq36a5OeT1kgf0JMlCOfvsi0aRNt00St8s9h0kSZIkSZIkq5pZ8wp153865K0h9si2UYJziKxZWpT1PslazllnXRQobbZZhOazuGN+kiRJkiRJsqqZxe7zd4VY32NOmVGkzUPsQOdsoyRZuZx++kXT7YwoJUmSJEmSJEkwi4HSOSF7h1wl5Hoh1wx5S0iusk9WPmeeOXwRbDzjG08kSZIkSZIkq4xZDJRst21L8BeEmH734hDnFj0wJElWLtYoVS572eGLJEmSJEmSZG1nFgOll4Q4t+jlIQIkfwVLGSglK59ddy3lhjccyF2dcZwkSZIkSZIksxcouZ97hnwmZOeQOw/lLiEOn02SlcvNb17Kj39cyg9/WMoOOwzfTJIkSZIkSdZ2Zi1Qsg7pJyHfCvl+iMNcybdDfh+SJCsfmzhsYcZnkiRJkiRJkgyYxal3vwt5XogRpEcN5TEhdwxJkpWLHe/+/e9SzrGHSJIkSZIkSZIMmMWpdw8OsdPdC0M+NJQPhDw+JElWLh/7WCm3vGUpj3vc4EylJEmSJEmSJAlmLVByoM1jQ24VsuNQwosttw55aUiSrDzOO6+Uz3ymlH/8o5SvfKWU3xnMTJIkSZIkSZLZDJSsRfpZyN9Djgn5echPQ/4akiQrD1uDn3zy4PW6URWWLBm8TpIkSZIkSdZ6Zi1QwqYhrw/Rvf/qECNJ1imtE5IkK4/zzy/l3HMHr9dbr5SNNhq8TpIkSZIkSdZ6ZjFQeuJQeLDbhGwX8uGQ+4YkycpDoFQPnF1//QyUkiRJkiRJkv8xa4GSUaNHhDw3ZP+Q8F7Lk0I+EfKwkCRZeVijdMYZg9dGlDbeePA6SZIkSZIkWeuZxTVKFo1sFbJZSHivc6+3DPlvSJKsPARKdURJoLTBBoPXSZIkSZIkyVrPLE69M5L0kpC9Q3YKsaHDXUKMKiXJysU5SjDtLg+dTZIkSZIkSYbMYqD0mZC9Qg4N+W3It0PuE/KDkCRZeVzpSqW84AWl7LhjKc9+dtSGWawOSZIkSZIkyepgFj1DXfwOmbV5w24hgqSvhSTJysV24M95Tik//nEpj3zk8M0kSZIkSZIkmc1AyUKRZ4b8MORFIU8J2TUkSVY+66wzWJ+UJEmSJEmSJA1mMVByZtKrQq4YcrWQm4d8KcQ6pSRZuRx1VCm/+10pK1YM30iSJEmSJEmS2QuUbA/++JCXhbw1RFf/00IOCXlMyGJylZAbh9wk5KYhVw+ph9wuCbl2iM8v440hlwvx/c3n/jXALn1XHrxMZpojjyxll11K2WmnUj73ueGbSZIkSZIkSTJ7gZL1SQ6aPSfEvREH3SwfymIhIPtoyK9DfhLyi5C3hCwNESTtG/KrEO9/PeSGIQ7D/UqI998fUk8rfVtILnhZE/hJZPWxx5Zy+umlHGrvkCRJkiRJkiQZMItT7z4S8saQZ4TcKsT24LuH2A1vsTACdL0Qo1hGh+wT/fCQ80LuFuIA3KeHGFXaNuQFIXcNcb7TQ0JuHeKza4ZcI+STIcmsc8opwxfBZo7tSpIkSZIkSZIBsxgovS/k+SH/DuHJ+mvd0ldDFgvBjSlzJ4ZcP8T0utNDYNc9o1l23vtbyGEhtwsRGJ0W8teQC0KkpemBRp18byrWHW5NfWE91ydZfJYtG74I8gylJEmSJEmSpEFdgzNLvDTk8BCBkW7+M0MWe6W93fVMrzspRJB0Qoi1UoIjU+2sTbpRiM9NrXPO05NDXhgiWBLl7Bliut4TQpz/NAmuxUM/61nPetYBP/rRj3befffdyx577FGWL1/MmYbJhRtuWLZ64QvLph/4wNy/T37lK8sZe+5Z1jnXzM8kSZIkSZJkMTFIcPrpp5fPfvazZenSpXzfXffZZ5+ZOhJoFgOln4XwXt87969Vg/OaTJ/7cIjATHBkCt4OIabRGWWywcOpIQKlp4b4/hVC6L4n5JYhtw0xTe8BIX8OEeyNGiK6R8idQ87ZcccdH3bKKadc/V73ulfZbLPNyorchW1ROS8q5IO/+MVyyyOOmPv3AbvtVg6/8Y3L0vPPn/t3kiRJkiRJsriss846ZYMNNijrrbdeBkoTYp2QNUmCpeNCbKZgU4U/hnwjZFVgdMkokx3tXhJinZKpdkaa3h3yfyE++1MIjAx9IeQNIY8OuWOIUaZHhEw0ZfBNb3rTIQcddNCuRpT22suAVbLoPPCBpXz+84PXX4t6efe7D14nSZIkSZIki86yZcvKfvvtV5YsWTKTgdKsrVFyPzuFbB8iQDFS886Q/UIeG7IYCBYdcGukqC5UsWbJRg6m1ZlGZ0c7W4HDhg3WIFnPVBFIWadkFMlIkwDJDnq3CZkIU+2MIomsk1VE3cDBgbNbbz14nSRJkiRJkiTBrAVK5pvZUe5BIfcPMbJ03+HfN4csBqbG2R7cdDpT794eYgMHgdPRIZ8KsaGEoE3AdvuQj4XULdOkoU0cDgip65U2DjEKlvPnZpkXvaiUPfcs5fWvL2UHsyyTJEmSJEmSZMCsBUr4VojpanaXOzDE9Dbv/TRksRCECXaMKNm0wVbgNmqAUSKB07EhNwt5dohNGyq2CTf1zhwuo0zfDhFcXTfEfSezyrWuVcr++5fyjGcMRpWSJEmSJEmSZMgsBkoCjB+FmA4HU+8OCbn83L8WByv4PxRiY4WdQxwg29x27pchDw4xmuR+mluj/T3EmU//mfvXIMjy3V1DfuiNJEmSJEmSJEnWLGYxUHpOiPVA35z7VykfDHEgrE0SZpGjQn4yeDmHKXlfDvnV3L+S2eWvfy3l4x8v5QR7dCRJkiRJkiTJRcxaoOR+bIbgLKXveiOwPbcpeLea+1eSrAzOOaeUJzyhlEc8YvA3z09KkiRJkiRJGsxaoGTzA1PZHh5iPZDd50yHc1aRneaSZOVw7LGl/NGO88FRR5VySt2bI0mSJEmSJElmc+qds4gc7vqLkL+E2BzB1tvvCEmSlYMRpOXDZWgbbljK+usPXidJkiRJkiRJMIuB0g9C7hRim+6Ph5iGZ2e5HFFKVh6m3jUDpdz1LkmSJEmSJGkwi4GSE1ftMve0EBs7fCLkuJAkWXk0R5Q22ihHlJIkSZIkSZKLMUuB0nYhrw15+dy/BtuDO8PI9DsHvaYnm6w8zj77og0cMlBKkiRJkiRJWsxKoGQUySGuzwu5Qch1QvYNMd3u5yFPCrlfSJKsHEy9W2HvkMDUu3UUwSRJkiRJkiQZMCuB0vVC7hli44YnhFiTtHHI80NMwcPthn+TZOFstVUpm2wyeH1dZxwnSZIkSZIkyUXMSqC0dchmIYeHnBwiKDotxKGt/wrR9e8Q2iRZOdzqVqV84QulvOUtpTzTLM8kSZIkSZIkuYhZCZRODTknZIeQm4TcPsTud/8OuXmI+3S+UpKsHEy1u+tdS3nGMyJMF6cnSZIkSZIkyUXMSqD0h5Cvh5h+J0AyevT+kNuEfCREEOXzJEmSJEmSJEmSRWdWAqXzQp4a8uqQb4Y8OuTLIabjnRjy+JDvhSTJyuGUU0p5/etL+cxnSrnAecZJkiRJkiRJchGzEijhnyEvCnlgiINmIWi6VsjH5v6VJCuL97ynlOc9r5SHPayU7353+GaSJEmSJEmSDJilQKmLC0Oyuz9Z+fz1r4O/RpOOP37wOkmSJEmSJEmGzHqglCSLwxlnDP7a1GEzMzyTJEmSJEmS5CIyUErWTs48c/B33agC9TylJEmSJEmSJBkyi4HSFiGPDNkn5OVD2TfkQSHJrGBE5pvfLOWzny3lwAMHcthha8bGCBdeePFAadNNB6+TJEmSJEmSZMgsBkovDbEl+EuGr4lNHh4QkqwOBBb/+lcpJzsLeMjzn1/K3e5WyoMfXMruuw9k551Lefe7h1+YYTzPqY7uCnLqXZIkSZIkSdLBrAVK7uceIZ8MuUPInYeyS4hRpWR18LWvlXKb25Ry97tftAnCb387+Nvk/PNLOfzw4T9mGIHSuecOXufUuyRJkiRJkqSDWQuUVoT8OsSZST8c/iXfCfl9SLI6MK3umGNK+cUvSvnNbwbvveY1pfzf/5XymMcMRpLWJJYsKeVGNxq83mmnUq5whcHrJEmSJEmSJBkyK4HS5UIeFfKIEAfMPi/kVSHhic/JY0PuGJKsDs5zHvAQozEQYHzoQ6V84AOlPP3pg/fWJN71rlIOOaSUj360lA02GL6ZJEmSJEmSJANmJVC6Zsj7Q6xNelLIlUOeHxJe+Jz47PEhq4L1Qi4bsnTuXxdhIUv7fR52+731Q+a1O4AQ5HyjHWsat7xlKbe7XSlbbVXKve41fHPG2XLLUnbdtZTttx++kSRJkiRJkiQXMSuBkgUvtw4Jj3tOvL5VQ24e8sKQVcGbQ/4SsuPcv0pZJ0SQ9qeQE0KsnzJXSzD0mRA7HLw+pEY4bwh55uDl5Bizudk665Qbf+tbERZGXGhTBGLk44MfLOX3MzzzULBhB7yjjx5s6pAkSZIkSZIkazizEig5/fMXIT8PMQXPCI3XVQQtDwtZbAyHPDHESFENfG4Xsl/I+0LuGWIK4AtCbDBx05BnhTww5Hohlw+5bciXQ6birHXXLQ+NQOn2BxxQyp57lvKkJw3kyU8u5bGPjSvHpf/xj+G3Z5ANNxxss20XuTWBt7+9lP/3/y5ac5UkSZIkSZIkDWZpM4cbhzwnREBk0cteIU8NeXaINUtGlRYTQc7rQgRpNpWo3C+E9//BkG+H/CDEznw3Cfl3iM0mHB5E79EhfwhZ+d738cdfdPbPLHLOOaWcfvpFa5hmmT9EFr3sZaV8+tOlvPGNa8Y9J0mSJEmSJKuUWQqUTGGzcYONHfYIeVfI20LCky1XDxGQLCbhOc9Np7Mmyjql6j3fIMSI19lz/xoER6benRJigQs9gRIdAZT1VFOz2dKl5YfrrFN+d5e7lLLPPqW85CUXyQtfWMonP1nKda4z/PYq5nKyZIiRozYnnRQ5FllmC3FT8GadP/95cGAuli/PQClJkiRJkiS5BLM2T+pqIZ8NsfbnuyE2RnCPy0L+GNLYfm2lcp+QT4c8JsTmDAK024f8JORrIdcOuVmIU0p9ZqTLlDzrpx4cYo2SzR4s0DGqZLTpXyFHhIxCECb6OfsBD3jAvn/+859vdp+HPrTceqedyvmNneZWRAB1+Qikrh3vHXXBBeWEs89edRFuXLccEY9hBOaykTT77lvKtttGaCg2jD/rr1+u9OMfl1t6P/jnne5Ufvrc55alRphmkAvWW69c7fvfLzd705siYVeUo3feufzarn2mDGbAlCRJkiRJskpYJ3yv5cuXlz/84Q/hbi71etd99tmH3z0zzOKCEjvgGbU5fe5fi882IYeGuKaRLGuUrEESAH0hxHojQZE1SDZzeGfIniHWJx0ZAsMsnw8xPc8BuT4/KcTapR+H9GG64Q1Dzt5tt91e+ve///3G973vfcuNb3zjcr7DWxGFaMW555YrvOIV5fp/+1v5/ZWvXI571avKugKYVeXYu5YttF1PABQBRuX8eP9qhx5abvfWt879+++3v3354TOfObuBUgR21/ra18qtbJgR/OUe9yiHOw/Ks2WglCRJkiRJskoQKJ133nkl/N8MlCbEQMlLQwQl1Rv317Q2B9AazVnZ2Jzh4BAbOPCUbeLgPrz+fyGCGeukjP7YDe9LIYIbO/MJhmDK3UtCnPdk7pld74w6GRV7echY3vSmNx1y0EEH7br77ruXvfayPKvBaadF+Bjx43/+U8p220U08vfZOvvHgbR1t7tHPrKUj9jlfYZ5WxSjevbTi140GCVLkiRJkiRJVinLli0r++23X1myZMlMBkqztEapInCx+5zggzwkhBd+/ZDF4KchfttI1lVDXhsiODOidECIUSXrk14RYqRo5xCjRzVIggBJABURzVzw6e/ykInT19DjihUr5qLrS2AEx1qa+npVj3yYZvfrX5dy1FHDN9Zw6vokdK25SpIkSZIkSdZ6Zi1QEqDYHty0tluE2BbcVLbvhJgetxiYI2bf7WNCjg8RDTgzyeiRiOTwkIeHWEtkdGj/kFeHVGwHbm2V85WsS7Lj3YdDPIMgbM3nU58aHCh758gKAdOaTnP3QFuaJ0mSJEmSJEmLWRxRErT8OUSg8rcQ23E7bdXo0qrAvDEjTM2I4KAQQZvd7vYOseNdRXBnM4dj5/5VypND3hHyuJBDvLHG841vDIKL444r5a9/Hb65BrPLLqVsueXgoNzb27MjSZIkSZIkSS7OrAVK5p3ZTOE1IRaOmO5mm3CjTLO48QTsjGeKXuXoEPf/xZC1Y3eA5vS1dWcx9m5hZOxXvyrl8MMj/BX/JkmSJEmSJMnFmcVAyXqf54fYee7FIUZmTGl7b0gyi+y0UykPe1gpN7tZKY94xPDNGefKVx6MKCVJkiRJkiRJB7MWKBmBeULIHUJuGXLz4V/d/ou1Rmn2WW+9wW532Hzz2Ru1cb7Sxz9eyi9+MRitWd2YIviqV5Vi98AnPWnw1y53n/vcYDMM2Byjsc15kiRJkiRJkjSZxUDplyE/C7liyA4hlwlprL5fC7HhgHOKHvWoUl7/+lLWdw5v0svzn1/Ki19cynveU8q73z34a0vwPfYo5ec/L+XrXy/lNrcZbA0+PDg3SZIkSZIkSZrM4oISQyfhyc6t8flQiB3vPhqyccjayz3uUcqHP1zK/e43fGPG+Pe/S/nb31bPKM3XvlbKQx5SyidtPBj0BZJGkYw2CZx+GfH4+95XypH1zOAkSZIkSZIkuYhZDJSeEeKQV7vH7RZiS+4HhewRkqwOrnSl4Ytgk02GLxocfXQp9753Kbe4xUXByqrivPNKee5zSznggFKe/ezBGUlG3T72sQizI862tfktzd4ccs45g4N7kyRJkiRJkmQEsxYouZ/wuMvzQux2Z1tuO98ZWfL+2ouRkC98YfB3VfPUpw6mswlAurbTtoOcKW3//W8p3/zm8M1VhKlzJ544eH3WWaWcf34pW21VysMfXsr//V8pD31oKY9//OBzmzcI+uo5StZ+5TlKSZIkSZIkSQezuEaJF3v1uX8N2CjE9mQOg107MWXssY8t5QEPGDj/q3pdzeUvX8prXlPK3nt3jyitrnU+x0eROOywQfqMQpr94Q+DzSacn3TCCYP3BUpdz5MkSZIkSZKs9cxioPT+kOeEfCvkUyHfD9k15AshaydGQH7848Hr3/1uMN1sbcKI0b77RsmIolGf3Xqoe96zlLvcpZRTmuf/drBkSSnXve4goHrkI0v5l93mA4HSxmv30rckSZIkSZKkm1lco/TxkNeG3DbkoSEWyFi39O2QZHVw7rmlfOlLpXz3u8M3VjFveUspL3lJKXvuORhBwt//XspvfjN4Xdlgg1LWGXEu8THHDDZxqBgpy6l3SZIkSZIkSQezEihdP+TRIabZnRXy0pDrDOUmIe8OyUNvVhfvfe9gtz0bNvzoR8M3VyFGjyo2a4DtvZ/3vMGIkh0B73rXUl7+8lK22GLweRc3v3kpL3jB4Kyn+9ynlH32GR1YJUmSJEmSJGstsxIobR3ywZCvhNiiTFD0z5CjQv4dkqxObNQAmyXUaWurG1PmXvvaweYRX/1qKd/4xuBw2VFsFHG4g2i//e3BCJkgK0mSJEmSJEk6mJVA6YiQd4TsEmKK3YtDjC4lawKbbz58EWy44fBFkiRJkiRJkqy5zEqg9N+Qp4bcPOQbIabe/TDklSEvC9k3xFlKySxiy3BriB784FL22mv4ZpIkSZIkSZKsuczaZg6/CHFi6dkhNwt5WoiNHJ4dcveQtROjNNe+9uD1dtuVsnTp4PWsYErbK15Rymc+U8pNLClLkiRJkiRJkjWbWQqUbNzw6ZADQ04LeWLIDkO5bsgLQtZOBCIf+EApb3rTYIvsWQuUkiRJkiRJkuRSxqwESjcMOTTkISGfDblTyHtDjgmxqYO//wlZe9kh4sVnPauUHXccvjFj/P73kYORhYtxxtOdFIfAjnZXuMLgdZIkSZIkSZIsIrMSKF02xKmhDwz5fyF/DUlmhRvcYPDXwa1bbTV43eTIIweHv+68cynvetfwzZXIYx9byuGHDw7dzal9SZIkSZIkySpgVgIlu94ZNvh8yAXeSFr8+teD7bB/9avhG6uQJz+5lI9/PHInsmennYZvNvjDHwaHua5YcfEDXVcW6603OAPpetfLc4+SJEmSJEmSVcKsBEpGk44fvEwuwdlnl7LnnoPDUh/3uFLOP3/4wSpi001LedjDBoe0ClpGcdRRpXz0o4NzjRZjGl6SJEmSJEmSrAJmaTOHpI9zzhkEIDjuuFUfKE3DT35SyqMeVcquu5bynvcM3jPS9Le/De59Pvz5z6X83/+V8qIXlXLGGcM3kyRJkiRJkmTxyEApGc9//1vKG99Yygc/2D1KtM02lxxpEhz90z4cgSl7t7pVKXe9ayl/+tPgvWnYb79SPvKRUl796lIOO2z4ZpIkSZIkSZIsHhkoLQ6XroU073hHKXvvPdhU4fvfH77ZwLol33nqU0t55jNLefrTBwfQPuUpg8+//OVS/vOfwVqmP/5x8N40nHTS8EWQ0/mSJEmSJEmSVcAsB0rbDWXJ3L8Wlw1CXhRydIg5bk8IaR5WdM+Qn4cYInldyOYhdN4eYm3Vs0Iqznt6zuDlpYS//GX4IjjNEVctnOv0+MeX8ra3lfLmN5fy1rcODqC98pUHn8/yVMEkSZIkSZIk6WAWAyVBSHjcxfZu4W2Xl4WEF76oozR+/+Uh+4d8OcTimkeHwH7UHw+xM9+rQ/YKEQjdLuRBIQeEPC3EobhbhNji/KchSZIkSZIkSZKsocxioPTkkEeE/DfEoT1bhjh8VgCyWPw25JkhAqEPh5wdUg/suV/IJiH7hrw75Hsh7uU2IUaYPhSyIsQIkzOgHI77g5AkSZIkSZIkSdZQZi1Qcj+CjeeGCEDsEGChy0dDHhqyWFh4846Qa4fsHbIsxMgSbhFyVkjdbk1wZE7ZuSHbhgjqIFASVH1k7l9TsmTJkrLOOuuUCy+8cPhOA9tz384AVuDw1/XXH7xOkiRJkiRJkmRRmMVNB74V8sMQQdKOIY8JETT9NeRJIYuJ9UUvDvl7iFEjW7R9LUQAdbOQU0NMC3xqyJ1D7huyR4jRJmuVBHX3D7lsiMDqxJBRbB8i2Drr8Y9//Ad+9atf7fTABz6w7LbbbmX58uVzX5hj3Ygfjz22lN/8ZhAoXfWqg13lVgErNt64XO1ZzyqXPfjguX8f/cY3lv/e615lXVuWTwD9qz796WXLr0nGSNg3v7n8d9ddyybnn1+u+b3vlaXOWzo3Ys56kKxA0fPe8IbluIc8pPxr883LlZ761LKt7wV/2W+/suxud5v4+kmSJEmSJMnsYYDgrLPOKt/85jfL0qVL+b677rPPPgOHcUaYxUDJup+PhdjEwRZnddTrLiGrYm9oU/0ODTkz5A4hB4bcOuT6IQIfGziYHmhqnil7kI6fDTkk5Ioh+4QIsgRNfwjpY+eQnULO3mmnnZ5w4oknXluQtO2220Yc1AqEbJhgC267vq3CzRGWr79+ecDHP15u+CtLxkr5wsMeVo646U3LehPuPnde3PP9v/rVcsNvf3vu35977GPL73bYoVwpfm+PD3+4bDT3bjffvs1tyg8iWLrHP/5RbvOBD8xtQ/6phz+8/HXDDcvSrpG3JEmSJEmSZI3BTCqDA+uFv5iB0uQ8IOThIZuGCE6sDVqsIEkaWG8kIDOShS+E2OnuKiF2w9szxKjSP0Js3nDbEFPy/hUCwc5bQox+fSXk9SE2g/hiiHVPY3nzm998yEEHHbTrgx70oLLXXvaLmCH237+UJzyhlE02ieglAh5nIk2Dw2Zf+crBeUsOjd1ii8F5SrvsMvoQWluOPzliUkGjLcJNObyswbokSZIkSZJkTWfZsmVlv/32m1uCMouBUh2tWd1sHfKQEOuT/DWcYqc5a5OM1NgmXHCyGBiaMJXuOyGufa8QIz3fDPl3iGBHMCV6ueNQvh5SgyQIinzf1DzbihtFOjlkw5CJOPfcc8sFF1wwNwzZialrj4k47BCDVquYR8fj/fjHpfzoR6Xc8pbDN6fg6lcv5UMfivAx4kdBEq5znUHQ9d3vDs5masr3vlfKT34yOLcJpuJtu20GSUmSJEmSJMkqY1YCpfCayyeH8ukQIzqmvAmUBCqCJcHMYvG8kM+H2IjBdW3kYMtwQZQA6hkhNRgy6mTb8soNQ6ylslue4MlmD28IMeJk+t3COeOMwSGugg1/m+uXVgWm/N361qXssEOEjCtxEFKwtHPEpHe4w8XljhGLGrXacOI4M0mSJEmSJElWKrMSKP0u5PYhtnYjprJZF1TFWiHnHC0WptTZvc7mClcIMZRhcwYIlkz9E8wZ2bL7ni3AK3Q+FfLnkAtCIpKZe/3aENP0Fo71QCecMHh9+umrbCOHJEmSJEmSJFlbmZVAyXbcPwqxDon8JMTIzH9C7HZnc4WVMzrTj90JnN1EunZLOC3EdLr2Lga2Y7MmqXJ4iJ3w3hgy2Y4Hs87RR5fyxCeW8pKXDEa3kiRJkiRJkuRSzqwESk1sl/3+kCNDBEe/DnllyKgN0pLFxKYK731vKfvuO1g/lCRJkiRJkiSXcmYxUHKOkfVARpisV/rL8L3HhSSrgxMbx0E58yhJkiRJkiRJLuXMWqBUt+p+Sci9Q6wbcrDrZ0IWa9e7JEmSJEmSJEmSizFrgZKNE6xHau5W4ODZc0KMMK2d2GnOFtlJkiRJkiRJkqwSZsX7vmaIdUnkGiG263aOkm22vxticwTnE62dbLZZKfc2wBbstFMpG2wweJ0kSZIkSZIkyaIwK4GSA2d3D7H1tq3AHRR0n5Anhlw/xIjSDULWTpYsKeXd7y7lT38q5cMfXrlnGSVJkiRJkiRJcglmJVD6bYg1SLca/t05xFolZyg5X8m5Sot5jtLss+mmpVz72oPRpVVNTvtLkiRJkiRJ1jJmxQO+SsieIc5MekjIy0Je1BD/vn9Isjq4z31K2XjjUq54xVKue93hm0mSJEmSJEly6WVWAqVNQnjgG4ZYr3SjkBs2xL/DS1+L+dCHStl551Le977hG6uQ+92vlKOOKuWXvyzlBmvvDMgkSZIkSZJk7WFWAqVfhTwgZFnI/4XcJOQWDdkhxMjS2smySJaXvayU73+/lFe8YtWfZWTq3RWuUMo22wzfSJIkSZIkSZJLN7MSKF0QclaI7cGvFHKtECNLTTHitGXI2scFkTynnTZ4fd55kUqSaRXjmqvjukmSJEmSJEmyGpiVQKliO7ePhvwyxCgT8fqnIb8I+XPIA0OSVclvflPK3e9eyiMeUcpJJw3fTJIkSZIkSZJLL7MWKDlo9oCQf4c4R+mZIV8J+WfI20L+FPKSkM1DkiYnn1zK735Xyq9/PQhsjjnmkiNA/45k/e1vB583xXvHHz/8Ugf771/KN79Zyic+Ucphhw3fTJIkSZIkSZJLL7MWKMHmDW8OeUzIO0MeFOLQ2X+EWL90hZAMlJocd1wp979/KTvsUMpNb1rKTW5Syi1uUcqBBw6/EPz+96Xc7W6l3PjGg8+b4r073KGUnxq46+D004cvAtMAkyRJkiRJkuRSzixOvbtZiO3CKxuFWKN0xxBnK9nJ4LyQpGJU6NBDh/8YYorc178+/Efwi18MRo76+OtfS/nxj4f/SJIkSZIkSZK1m1kLlMwV+0LI00N+H2J90hEhdw35VogRpb+FnBKy9rBOxI/rrTf8RwfNUZ6ttirl1rcebCX+6EcP3wysMdpjj1J23LGUW93q4nLzm5ey226l3Pvewy8nSZIkSZIkydrNLE69sxbphSHOVrL73Rkhjw15T8jXQp4fsjxk7WGLLUrZc89SNt+8lIc8pJQNHTfVw13uMhgZ+u53S9lpp+GbweUuN1hj9POfl/KTn1xcDj+8lC9/uZRrGrhLkiRJkiRJkmRWAqUNQrYLWTp8/eGQ8PjnzlC6f8ghIbYGf33Ij0LWLowo7btvKf/6VylvtnyrxUZmJw4ZNfI0CgHUQQeVcvbZwzeSJEmSJEmSZO1lVgKlHUO+GmKThk+FHBViwcwPQ34WYrrd60LW3oN8liwpZeONB3/b3OY2pTzjGaXsskspT3jC8M0psFvefe4zmH73lrcM32ywgdg1SZIkSZIkSdYeZiVQOi7kAyFnhgiUDJuYglfljSECqbWX888v5dRTBwfOttlkk0GA861vlXK72w3fnAIbORitwpFHDv42cX7Sta41CMiscUqSJEmSJEmSSzmzEiidEPLFEFt/27Th/SEfaoh/fz9k7eXVrx5s5f3KVw7fWIXYOvwPfxjsrHfVqw7fTJIkSZIkSZJLL7MSKN00xO529q/217BGU/4S8oaQtZPTTivlne8cHCL7vveVcs45ww8a+Mxhs0aeFgNT/rqm/SVJkiRJkiTJpZBZCZSODXlVyL4hr+6Ql4cYcVosbCO3Z8i3h/LUELvuVQRynwkxqvXEEDsmiBqeE+IAo4eEVGxhPo+FQiNYseKi4OjCjmVaf/vbYGtvW32/x+aAKxnXPPnkQcCWJEmSJEmSJGsBsxQo2dHutT0iWPpyyGLxipD9Q/4Z8ruQGqDhGiFfCrl8iM/eGvKkEDvy7R0ienhNyNVD1g/xmamEqw7rio44opTly0v5of0vVjJ1q/F73auUo48evpkkSZIkSZIkl15mJVC6boiDZh8x969SbhnywBAjPVcL+UfIO0MWA6NDzmqyYcTjQ54R8s0Q97JVyH1CbF3+lKEYQXpkyB1D3NeLQ7BZyANC/hNy6dp44lOfKuVPfyrlsMNK+cUvhm8mSZIkSZIkyaWXWQmUtg65X0jdUs1IzYEhVwxxj1cK2SZkMbCNnBEl13SQ7RYhRofqoba3D3G40Elz/xqslzLKZOrdZUNsM7dOiD20TcEzRW/qA3HXXXeQFRd2Ta1bbLbffrBzHq5gP40W5547fJEkSZIkSZIkawcc/FlgpxBzxmwL/uyQT4b8vxABCQQnB4Q8dO5fi8fGIbYpdx3bkj895Gsh1wmxTunUEO9bw7RriHVNRpGMRn035GUhdwsRWK0IGbezguiEnPn85z//S4ceeuguu+++e3n0ox8dsckwOIkAap1TTilb3vSmZd0zzigrttmm/PeXvywXbrjh3NqhCzfaqGzwxS+WLWzhHZx7v/uV0z7xibLOmXZanwCH2VoDdfDBgw0hHvjAQeDkveDCCKA2/7//Kxt+9rNz/172wQ+Wc+Ie18mDaZMkSZIkSZJ5YpBg2bJl5WMf+1hZunRpWb58+a777LMPv3tmmLVA6U0hNkj4RMgeIUZ28NeQxQ6ULhPyrhAB2o9CjA5ZOyXDbhJyoxCjSjVQqjv10TPd7oPDfy8L8RzmqD085PiQPu4dcteQs29605s++JRTTrnave51r7JhBEF1ZOnCCGQ2jqDphVGINj7ttHL6ZpuVfR/zmHJeFKh14jv+3uRPfyqP+ZJlVKX8+jrXKR+IYGn9rvOWRuFQ2fituU0jLrhg+GYEXuutVx795S+XHW0PHnxkt93Kz69//el/P0mSJEmSJEkaCJY23XTTsl74mxko9VMDJRslPDPE9LUHhxjJcY+8dO8JYhYD0+0+EnLfkO+EPCpEkAQBkOteM8TBuB8PEdyYJli/c+MQI1GPCxHQEVMJPxxitGksb3zjGw85+OCDdzWitNdeew3fbfCOd5Sy//6Dw1/3NkuwwVe+Usp9LKUKHhLx3ac/PXi9snjkI0uE+4PXBx44GHVKkiRJkiRJkgVgRGm//fYrS5YsmclAaVbWKNX7EBzZnvsuc/8K9zxEYCJYWuqNReJZIYKkH4cIdk4OETzhkBCbSgh8nLYqqDssRNBUMe+N7ikhvvuNkGNCNg+ZiPPOO6+sWLGirGMqXBdPeUopv/3tJYMkXPayJULxwest6m1PgdGrz3++lDe/uZST6lKsJEmSJEmSJFl7mZVASWAiIPl9iE0STFsTUVpoc3qI9T+Ltd2aHe2cfYSbhdgC3Fok0/0ERp8Lcdgt+XOIaXavDKm7LlwlxLoko0e2BTf1ztQ8U/VGTbtbeTg/SZDz5CeX8gyb9k3Jz342GKl69rNLeb1d2ltsZkO/IXnobJIkSZIkSbIWMCuB0h9DjNjcM8S0tnuFmEt294ZMNIVtHjgHabcQQdJtQu4w/GtU618hAqIXhPg8IpK5e/lVSMVaJQfRCuTswPD8EGurDg6x1mrlcMYZkUqRTP62MZpkxMn0vOtdb/jmFPwrHvOsswavj++I7UwFvFvEgnvsUcptbzt8M0mSJEmSJEkuvcxKoGSLNbsDjJJxO8jNFxHCb0MEP+SXQ/l1SN0X2+4Ggjnv/9cbDb4YYgSpclCI9UsWGhkNWzg2V3jWsyJUi1jtaU8bvrkKueENS/n61yPsi7jvcpcbvpkkSZIkSZIkl15mJVBKRnF6xFu257Yl9yGHDHama3P44RGyRcw26bbgSZIkSZIkSZL0MiuB0vohDm+dlV34ZgubLQzPNerkiCMGu97d//62zxu+uRJxbduDH3308I0kSZIkSZIkuXQzK4HStUPeH7JBiDOIbh2STMrf/17KCfaRCIbnHa1UbAm+006l7LLLIChLkiRJkiRJkks5sxIobRlik4Rnhzwy5AkhDmt99FBs2X2nkGR1cPDBpZxySil/+1spf/rT8M0kSZIkSZIkufQyK4HSUSF/Cdk3ZOsQ23U7Q8lhr+R9IU8JSRaDa1yjlG22Gby+jjN+W5j6lyRJkiRJkiRrEbMSKJk39sCQ3UOcX/TWkIeEGFUiAqc3hySLwY1uVMq3vjUQu+slSZIkSZIkyVrOrARKECAdGPKIkFeFHBDiHCLykZDDQtZOnJNUR3w23jhybRGybYcdBmuQNt10+EaSJEmSJEmSrL3MUqBU+UnI3UIETstCfhwSHvxajODlDW8o5YEPLOXVry5lfZsEJkmSJEmSJEmyWMxioHS/kA+EWBjjANgrhxhdcojr2outv+0+99CHDt9osP32pWy22eD1Fa4w+DsNy5eX8pa3lLLXXqX8+c/DN5MkSZIkSZJk7WUWA6Wnh3wmxJbhdwy5QcgfQ8KLTzrZMWLIz32ulPe8p5TnPnf45hT86Eel7L33QP9Ndmdvsd12wxfBRhsNXyRJkiRJkiTJpZdZC5SWhFw+5Jsh9YTVU0PCky/DIZO1lJNOGowoffCDpXzoQxeJf3/xi6Xc8palPOEJpWy77VBhCk6NJL7ggsHr008f/G3y1KcO5GUvK+V2txu+mSRJkiRJkiSXXmYtUOKt/zDkFSH3Ctkh5DFDsXZp7cTUuMc+tpTddx/8fUwkRxX/Ni3viU8cfnkRuOIVS3nb20p5+ctL2Xzz4ZtJkiRJkiRJcullFqfevTHEfR0U8psQ65WccvrRkLWT884r5a/2thjBUY6iSpIkSZIkSZJkZTCLgZL1SLcPeWXI/iHPDNk15OSQtZNNNhmM6DzpSQN58pMvkvpe19qilYVA7ZvfLOUna++gXpIkSZIkSbJ2MYuBEo4NeWnIE0IcPntayNqNM47e+c6BvOMdF0l9b+edh19cBN7//lLucY+B/PSnwzeTJEmSJEmS5NLLrAZKyapknXWGL3r48Y9LWbEiwtWIV48VwyZJkiRJkiTJpZtZDJTuE3KVwcv/sVPI2n3o7GJyoxuVcm27sQe3ve3gb5IkSZIkSZKsxcxSoHS5EGcm2cxh9xDB0rWG8ryQp4Uki8HVr17KD35Qyl/+MthiPEmSJEmSJEnWcmYpULpiyFdCBEY2cvhtyM9Dfh2yW8iYbd+SBeH8pWtco5SlS4dvJEmSJEmSJMnayywFSr8KcX7SGSHfD/lgiC3BPxSyb8jbQ5IkSZIkSZIkSRadWQqULgz5cMhTQp4UYlvwpw7//ZKQv4cki8Hpp5fy9KeXcve7l/Kznw3fTJIkSZIkSZK1l1nczOHjIZuHPDDkAUOxZulWIcli8KMfDc5p+sY3SnnXu4ZvNrjOdQZ/7Y53mcsMXidJkiRJkiTJpZhZDJSMIpmGd2DI54ZyQMizQ1YFG4SsN3h5MdYP2TCkmWZLQrzX3F/be35jzeHss4cvAofLtnnKU0p597tL+cQnSrm9s4CTJEmSJEmS5NLNrAVK7ufRIYeH2OXOtDuBk2l47w9ZbK4WYhMJa6WaPCzkjyEnhrgPO/RtHGIN1Skhvl+DpVeFPGfw8lLCFluU8sQnlvL//l+Ei+LFJEmSJEmSJLl0M2uB0oqQo0PeGWLzBn/fEfLWkG+ELCZXDXlPiAOFBEGVW4e8N+TzIY8MuW/I80PuFHKHEIGR968XsnWI854W+16TJEmSJEmSJFlEZnHq3UEhjw15SMgthyJYuWbIYiG4sYtBXQdlY4nK/UPsmS1g+2LI90LuHbJjyPEhtjS/IMRQy6NC/hxiROzSw2mnDdYuffrT8aQeNUmSJEmSJEku3czi1LvHhVgIE155+clQfhyyT8hiIQj7TchDQ04Nsc6oskPImSF1Ic+/Qpz5dHrI9iHPChFYCZTuFWJb80kxXW9uyt6KFSvWufDCCwtBfb3oMrxWk/pe/by8852lPPnJpTzsYeXC73//4p+npKSkpKSkpKSkTCmof2eV5iYEs4D72TXEFDbT8GogIXBx4OwPQhaDLUIEQpcPOSLkIyHWRuFrIabj3SxEEPW2EJ/dcSj/L+TVIXL6ETfm2pUAAP28SURBVCHWMwm8/hMy7pDc+4V43nNudKMb3W/ZsmVXvuc971nWXXfdVVZwli9dWnb861/LEw8+eO7fh1/72uW9u+5aNhhu6nDueuuVx3/1q+WWRx019+/33eMe5WfxnfXPP3/u30mSJEmSJEkyH/i8W2+9dVkv/M3ly5fvus8++/C7Z4ZZC5RWN1cJ+V1IM1ASQdwmxBqkf4eYgvfEkJuECKpglzy7830q5BYhNp/4Z4hpe78IGcvrXve6Q4JdH/KQh5S99tpr+O4q4t/xWHvsEU8Tj/P2t5fy4AcPPxjyyEeW8rGPDV4feGApD7Rze5IkSZIkSZLMn2XLlpX99tuvLFmyZCYDpVlco2T0KLz2uQ0RXhny8JDVeYbSX0I2CakbPJhud2yIHfAqNnWwE96vQx4U4p7/EWIq3kSsWGEALSJXZxWtarbdtpSvfrWUo48uZXdHViVJkiRJkiTJ2s0sBko2cXhfyE4hNwgRbAiabhuy2NQopRmtOMPJPLQXhhhq2TnkyyHNQMnmEzZ1WBYiTa1jsq7JJhBrBrb93mgjkdrwjSRJkiRJkiRZe5nFQMn5SW8MeV2IKW0OmrWLnOlui42FN8eFOBupcljIY0JsMGH7cIHTviEVU+2uE/LxELvgOW9p/5CbhxhhWjM466xSTj3VqrrhG0mSJEmSJEmy9jJrgZLhDPd0TMi5w38LPgQvzZ3oFgvXuVHIy+b+dRGCo+uHmF5nAVFzNGnDEOc9uWdRxpNDnLn0jBDbic8+J8bjWKN0q1uVMtzUIUmSJEmSJEnWZmYtUBJo2BbcAbMCEjvN2bbbmiWbJSw2rm9UabBg6OJ4z2ftIZdDQ5pbgv8p5Lkhdj/o+p3Z4/DDS/nSl0qxs92b31zKd75TyiGHlPKjHw0+v7VjrIINIybcbrvB6yRJkiRJkiS5FDOLU+/eFWKK2wYh1vhsHiLwWDNGZ9ZEhluBz/Hd75ayyy6l3Otepey0UykveEEpT3pSKd/+dinf+95FQVOSJEmSJEmSXIqZxUDpnBCB0TVCbhxi/c9bQtaM0Zk1kc0269/EoY4q3fnOg6l5685ikUmSJEmSJEmSlcsser224n5JyKNC7B7n3KIXhaSHvlgYOXr5y0u53/1KedCDBuKsJFuFv/Slwy8lSZIkSZIkydrDLAYfTwl5RYipd7ggxC5zzidKFgNrjwREX/hCKZ/97EAcLHvAAYNpeEmSJEmSJEmyljFrgZL5XwKil4fY0AE2dfhIyP3n/pUkSZIkSZIkSbLIzOKIknvabPByDiNL24bkSahJkiRJkiRJkqwSZi1QsvX2h0KeFfK7kJ+GHBFyp5CPhiRJkiRJkiRJkiw6sziitH/Ic0K2CnGOkr2rHxfy1ZAkSZIkSZIkSZJFZxYDJWuRfhBy9ZCtQwRLHw9pH/SaJEmSJEmSJEmyKMxaoGQd0gtCbhriPKXThn+TJEmSJEmSJElWGbO4Ruk7IabaPTjkDiE7h9w55AYhSZIkSZIkSZIki86sBUruZ6eQW4Z8JuT7Id8N+XZInnyaJEmSJEmSJMkqYRZHlOx654DZl4U4T2mfkNeEfDYkSZIkSZIkSZJk0ZnFQOk9IS8JedVQBEsvDDkwJEmSJEmSJEmSZNGZtUAJ64U8IeTQkFeHPD7EOUpJkiRJkiRJkiSrhFkMlB4e8paQ64VcI+T2IQeH2NQhSZIkSZIkSZJk0ZnFQGmvEGuU3hiyfsgzQmzosGdIkiRJkiRJkiTJojOLgdKKkP+GWK/kXKWTQ5yndEFIkiRJkiRJkiTJojOLgdLHQt4c8pQQ24T/JeShIbnrXZIkSZIkSZIkq4RZDJT2D7Ed+Nkh5wzF5g4HhSRJkiRJkiRJkiw6sxYobRSyQYg1SjZzuEnIDiHvCzEVL0mSJEmSJEmSZNGZpUDpniG/Djkl5HshVw+xVsmapSRJkiRJkiRJklXGrARKlw95U8jVQo4KsSX420KMMK1utgl5e8ifQ74YYoQLduQzRdD9mhpYsUvfMwcvkyRJkiRJkiRZE5mVQOnKIdcN+ULIjiFGlJybtH3I6ma/kAeEvDVEQPeZkI1DBHOPCXEw7gtCrh2ySYhzoH4XkiRJkiRJkiTJGsqsBErrDf/+I8TmDceHeG9JyOrEOilTAj8Q8s6QN4QI6O4acqWQY0OMfJkeaPTrISHHhXwnJEmSJEmSJEmSNRTnFM0CO4X8MMTojalrB4TsHmIzh9+HCJqco3RuyKrkfiFGuZ4c8q6Qm4ccHvLikJ+FfDjELn3/FyJIeunwvQNDpuJ1r3vdIV/72td23W233coee+xRli9fPvwkSZIkSZIkSS5drLvuuuX0008vBx544Nzr8H133Weffb42/HgmmJVAyTS2H4ScFHJ0yHVCNg8RJNkmfMOQL4e8MGRVYsrd50L2CPlUyM1CfhHy3pCnhrw/5IEhrwr5Y8izQ+4dYuc+970sZBRbh2wZctYzn/nMT/zsZz+7w1WvetVymctcpqxYcck9LJYsWVIuuKD73N111llnTrr0KgvRV4AvvPDCOelideuPejYsRH/cvSHTdv5pS3/U7y9Ef5K0Waj+2pq2WGjeoC/tJtFfXWmLWf58ZaQt+vTH3dtC9Wf5c2lH+p4NC9Gn67O+cjlJ2o7Sn+TZF6q/pqbt6tYf9WxYiP64e8NC9JVL9zXftNlwww3LNtts4/q7vuQlL8lAqQOB0T4hNkhYGnJeiNzyb/fo77dD3hiyKqmB0p4hgqIaKDkQV1Dk3ur9CqS+H7JpyOtCfhvyoJC/hvRhCp+1WMuvfOUrXzsK2O7bbbfdehtvvPElCpt//+1vfyvXuMY1hu9chMInIj/11FPLVa5ylc6CXvWvec1rXuK3q/5pp51W4j4uoa/y/OMf/yibb775nHTpL1u2bE769I855pi5AHCzzTa7hL4K5tru4UpXulKv/mUve9my6aabXkIff/3rXzvTBvSPPvrosuWWW06t79nOPPPM8p///Kdc7WpX60xbjNM/+eSTiyC469mOPfbYIs89X9uI0D/jjDPKf//73179f/7zn3PP1RVgV/1TTjmls2xUffmyxRZbdOr/5S9/mXv22kA3oT+ubNC/+tWvPve6iX+fffbZ5d///vfc73cZ0En1fd5+Nvf7r3/9q6y//vplq6226ny2s846q5x00kmdeevZjjvuuDkDrux06Y8qG1V/o4026sxb9+fZ5IvvtvHeuLLRlzc+O/fcc8vxxx8/lzaj0rZP/5xzzplLv8XQ9/0TTjihLF26tGy99dadzzaqbIzT97l7Y498p43PR5WNcfrnnXfeXN6o821dVP2+vF2IvrSRt8pWlz5dZVpdvNzlLneJzyfRP/HEE+ded+n7nL27whWuUDbYYINOey7f/OX49Olf8YpXLOutV2fdX4R6xN5rq9q6GKd//vnnz9mkUfqj8naUPl22XP5d/vKX7/z9cfrshe906ftcOx1+wJzd6UpbeUtv2223nVrf9//+9793+gGo+ttvv31n3k6iP6ps1LxV7tqf0dVOscnytm1PMaps0NdOsjuu32WP3bsy2eVjVX11w/N36UsbdaJPX9kwG0j6d92f68s3bUJb37/7fDQsRF+dH+WjYVTeujb/ki8xHx+t6msvu/LW59qqu9zlLidFe7HLs5/97Jla5z8rgRIu6YVdkouXvMWnjnQ9N8T6pLuEfDPELnem3FVuGWIN02ND7Iz3jpCHhXw25LUhExGF7K23u93tDn7KU57ylyhUF2sdo/Kv+7SnPe2ln/jEJ14ahe1iaRUF+7xnPOMZN/nzn/+8Uxiptx500EE2m7gYEYQsicL3kgMOOOAl7d+mH799s9C9Vcjb2vr3vve9zwrD9tSQw9/2trf9IhqZi7VO9J/61KfePCrpjqH/jh79p8f3frzffvv9qq1/gxvcYPmee+55qwhmbhyfvatLPyrPM69znesc+pa3vOU3bf1NNtlkxcMe9rBXxL29IhqHS5SRof6zb3jDG373xS9+8RHhBFysdYzG9sJHP/rR+7zrXe/aJxrOi9XwMIrnv+Y1r7nur371q13/8Ic/vP7b3/52506Mj3/841++//77v3z4z/9B/1WvetX1f/Ob39w1nu8N7WfbZZddzr7xjW+8Zxi/oz760Y/+8Mgjj9Qp8D/o77vvvjc84ogj7hTp+6autLn2ta/9xDDMR374wx/+cVtf3jzzmc+88Z/+9Kfbh/5buvTjO0+KIOw373vf+37adf373e9+r4x0e00Y2EvMBx3m7VMifX/x9re//eftvIng7YIHP/jBr3j961//qnh9/vDtOXz23ve+96o/+MEPdv/jH//4qq60Heq/8k1vetMrI5i7mHX1WeTZ1Q877LD7h/5r2vrSdscdd3xE6P37C1/4wrd++ctfGun9H/Tf+ta3XvPwww+/T+i/tkf/UVEvj/vsZz/7nba+tHnta197nXj/nl1lg/5NbnKTx0TDfHTUu++19ZX7nXba6ZVRd98UZeDMcL4uZo+H+o+L6/y5q2zI2zvf+c6vjHr9hijbZzX11Ym45+2+8pWvPCrK3it+9KMfGZW/GNFgnXfPe95z3xe84AWvjWDkYtOa6X/sYx+7wje/+c2HH3XUUa/oyptRZUPafuADH7jSt771rT1C/5VdaXOLW9ziodHgn/71r3/9kPb90Y/6dJXvfve7Dwn9fbv0b37zm+8R93nKF7/4xa+30/ZmN7vZube85S1f8YhHPOIdO++886ldaRv6D49G/aQoG9/s0o/PXxl24W13uMMdTmvqsxeRLlt++tOf3utnP/vZy9q6GObtK5785Ce/NX7n9HbefOlLX9rmwAMPfPxvf/vbl3XlTS0bYVffHPdyRls/nvlyn/vc5x4X+i9v69/2trc9J57vvuGsLPnOd77z+fbn9OPal//yl7/86Cgb+3TpR7m6f7y8MPS/2PX5Djvs8PL73//+H3jAAx7w73Z75PM73elODwznZ3nk21d69Pd50IMetP9973vfk5r60jbSc9OwJc+Kev2SdpnHMG/3Cbvwnt122+0/bf2f/vSnm7/nPe95eui/dIT+K/bYY493Rjqd0s7b733ve5eJ+vaUsAsv7SoXUebvFtfc6uc///kn2uWSfrx32U9+8pNP6iobnv3ud7/7rhEMbBH6n+oq12HPXxzp/+loE//Rbqvp3+1ud7t33PNGP/nJTw7o0X/pXe96149H2T+unTfhCG8Q7dnzo/y8pN0Owu+HLXpp3ONHo009vq0f9n3DsOXPjXLxkratx1D/Zfe5z30+FPl7Qjtvoh3bOGz53l36yvwjH/nI28d9XePXv/71B7rSdlTZkDe77777nSJYuVK01x/uSpvrXve6z4v6eNDznve8o9rPTz/K8y4RTGz3i1/84qM9+i+IZ/xi1Ou/tvOGftSJu0YwsU3k7cd79F94+9vf/nNPfOIT/97Wj38vfe5zn/viLh8NtWxE3fpM+BvHtL8TgcZ6L3/5y1/YlbfaivArbxH5f9Pw0d7Z9gMQwf364Wu8oEtf3oQtvHVc40Zhj9/d46M9K773/Ve+8pW/PfbYYy+Rt4961KN2OuGEE64bNmf/dtoM9fcOu//l8FW+O3w7WUPYLOSnIb8MuVaIg2+d89QeOrB+6fUhdu+zIcUdQw4JeUXINBhVs3teFyqFYKwPo13PG7zsRMEfpW/91d6Dl50YQRMQ9nGrkGcNXnYi2Nxx8LKT24RYn9bH80NuOnjZiWe7mFFvYdpm3dq9C/r/azBbXD/E+rNRjErbG4ZY19aHNXB3GLzsxH2PmnZqGujtBi87kW7Srw/pLv37EPhfwuFoIN/lfx/0L9GoDnFemqmro5C2l2jUh1wz5JWDl53YmfLug5edqG/qXR+PC9FB0ocNX142eNmJTpU7D152YjMYo9B9PCmEPenD0QWXaPSG2DWUXRoF/Ys5sg1sWGN0fBTy9hKBwpCrhDhCoQ+dSbsNXnbiuIhRZeORIfcavOzkLSGmNvfx6JB7DF52YqfTywxeXgLTps0sGIU1t6aQd3G5EEdijGJU2bAD66gZFmZDPHjwspNxZcMaYTMi+tBxuN3gZScPDRFs9eHepUEX2l1pNwppLw+62CJE3o1iVNm4bIjP+9g15FGDl51sFTKqbJie/4jBy05eHXLVwctO7htiOUAfOmf5Il2o6+rsKNT5KwxeXgIOLpsxilFlw87AynUfdwp54uBlJ8rGKP1dQh4/eNmJzkwzmPq4W4gO7z74dHzBPpQNa9b72Deke+rLeB8Nyga72IU2elTe3jpk1NE17PgofXsJPG3wshO7P9948LITAw9PGbzs5EUhNxq8nC1GOZZJKaeHyFgOtPOSVAIFpTmdTqVTgGziYLc+cxZURkHB30Km4ayQS46JDjDSccbgZSd6662L6mOh+j672IhAC9MPR+l7tlH6464/Tn/Us8Fv96Utzhz+7cJ1XX8U4/THpa3068N9j9K3U+Qo/XH377cXmrajrj8qbTzbqM/h+hcfy78I+qOeTdqM2hllnL6RlnF5M+7649Km79kwLm1HpY3R1XFpu9h5M0pf2i40b0bpu/aoWQjjygb9habtQvQXkreea9Sz0R+XthcbZWzh2qPSdpK86Xs27y8kbRZbX30clTaT5I2y14d8Ufb7oD8ub/r0PZtnH4Xrj8rbcfqu36c/SdqOSptx9z9Of5K0Xcy8Gac/SdqOyttRaTvOD8FC0tZvj3o2+qOu77NRfkgy4+jF0EOjp6iN7cObI0ei5oND9FL39dT2ofewr+ccfb2T0GOvt2YUC9H3Wd+oAFa3/qhnA/35pi29Ub3+WIi+EYFRIzb0R6XNOP2VkbZ9o21YSN4YKV1I2o7T1wPaN+KBcXlDf1zeLCRvx6XtQvR1hLFdoxilL20XU39c3ixUn+6ozsBx+p6tT3+habvY+tqeUe3PQvXHpe1C9D2zZx/FYup7f5S+MqPs9EF/VNqO06er7PdBf1za9ulPmjYL1Z9v3rB1fSPkWKg+W81m9zEub+iPy5uF6C9m3ozzAxaatn57VNouNG+SJEmSJEmSJEmSJEmSJEmSJEmSZEYx1JbMHoYgbRtuQaehVvNajw2xRfqpIZNiqNMwsHmlo+bN9jFffeuzbC5hsay5yv8J+XGIs6YmxdC9dKjzvc2/nZRbhDis2PXNmT055LAQ68zGoU5UfYt66bt/+n8OGYdF0hbfW8wq/Zyl9YcQByqbozsOi2ht7NDUd54Y/Wnm7xriNtQu7SbVM53DtW2QYEG0fP9XiHLnjLNJcV3XV2ZGzWluo6xJO4tdTQEwZ9m6v++EyINx9Om7f2VgHDbNsKmJReLKm41bHCxtq/9JoK/smKJb9W0GM81Wp8qfcl/nm09T7jFf/W1C2Jwrhpg+Yq668u7Ig2nzULllsyYp7xUL+11f+Xd960PVV7uOTmJ7tg2hr/5V/T+F0B+1VgbKq81Qrhti8wbXOyHkeyHKz6SYNmL6ieuNmovfx0L05Ttdf+X7qDUmbTy3hd7KAH1tjGMwbGI0SfmxoYnNXNr6ZBJslkNfvaOv3tTrj0N+2SzFxiNsjnLrLEY7Z41b79GE7VNupPu48tLFfPW1UTYwcP/qjnJrbbOypw5NgqlY6nxdAzKtzWjqT3rNJqtbX7n3G8r9qDUyfaxO/fn6WPxC5caGOdLOtf8Zoq08LWQc9NUb+u6fvo3I6I87/xPa13r9+eij+njSTL5PW25XGYxSMjsocHbZsmmERue4kH+HcCLsdMLZ+0qIM536CqOGQwG2IxSHjZPMEWCAPxriIK9RwZbgoOrXQIG+69H/ekifvh1nnDllPRc9jg7dG4QwAgIlOy31BUy+y9m0G5Yd9jQ4yqj3XfczIaOCHTvWSD/Onufm6DFErs8QHRliR56u33Adu6PZJU2j5dp/CdH4acjpHxFCvytgYjCeHiLAYkRcQ+W3q5ugwyYfDio+KKQrcBEU07drTFO/Ov3KAX3r3/oCH/dgRyW7TXG6OEsacOltsxFOe5cxlkZ2YbJTFofTvSp78t8OP/KbAbQjT1/AwvByNpUbzq57dA+u98kQz90XbLlHevcLUdY9KweVEyFo4zh9K+TdIV0BD307Dd0npKmv/NP/b8g3Qt4zfN3Gjn92l1PHGG8OtvKg3CjHNm+R778O6eK2IfTlYdX3V7mhrxzR/01IFxpZ17KTlY1hOAyuL184fM5oU3b7kM5V37009eUbfcF2F3ZPs2siR1V+u1d1XVlig+T3h0IODOlzAAX1do+z05n6otz5q+FU7gQrfY7/9iE2yBGgur66xVZJS46zMvOBkM+HeK42ylrVZ/uqvrxUfqr+F0La+tLtISHuW7lXzo8JUd8EDxyOH4XYgU2HQRdstiBD+VXXXUN+ynf2ykHpfbqgr/zRd89VX/2p+oK2LuSxzYTsUGdnRunO2eB4/STkYyHKbF/QZDdMea+OKyvshO8KfPy2tLB7m9/qQmcYfXWMjabv+lVfwGJnP50NXehQo8/GNfXVG/w9hP7hc/+6OPJ2rxAdI+q5a6nbygNRbj8d8vGQvrKnfDvLUHtTHTbpwP59JEQHy6hgi62hr9419dkf+upen75r2+1UffcsgiPlT9ujTrp/967udtlsNk/6sdvqvnLD5kh3R5Qo79KkD/rqDH3p3dSnS+R/H8pY1ZfftdzKv6qv/vdBX6cSfXWtqe/sSs/A8e/CPSoz2jlrxFHL/a9CpL1Au6+dpK/Mau/qrpdVX3Be9eVnF1X/gSH06VZ9evT9Tp8+O6dTR52X976n/E/iY2ln+Vh8FfZRGrFx7BebrQ5I+w+GdJU9ts2ugMptU1+Z47dpX9ladrtLny9Dn72hL4+VVW2Asktf/tEXPLVRP/h4Dw9RfrQpyp2855seENLlX61WZHgyGyjAdstT4T4R0tWbpmHTqNfvMsgVeanR4DQwrBoXlYCTyYHgeAg+ODAcXo1AsyLTFyBpuAQFGjf6KqyKXfVVaFtIcuCa+go+o6GS2hq93ThpVGw3y5FjSJxH1URwY5tpRt/oEyPP2eXMuDaHwPPXStw2JBxlgZrPvxrS7gVnSDgUnBqOU3uvfgES40VfhW3rMyT0OZS2idfTXtFQ2H7byAHnpm3gpbneG4Zdg8hpbqadZ7a1O0eaoejSZ5gEEoyIrXWbzo/Ppb+yIcDiFGvklAMGjANmkxFOMKfPCFeFrm05GWwBDcewjYbUb3NAbG/KgWnC4Nk+nhHkVLl/xpNRl3cadEa1BooaxYrG5SUhHA3X73LKbK/u+vLAVuDNBlwvMn1/6QsG29hylL4yaOOVZvpKU9soC0C/FNJuHJR9Daq6oWyQJj5Trj0Xp7atL119R9kSbHAAmiiX6qy65d6lrdFjjYeGT4PsM2VaB0k72JQmAmx5IO3oC3KrPieYQ+L5lHv5UpE30o4Op1L5aKLuKTeeTwNsq+5mvfA5Z0Hd0WAaeZM3AnxprdwJnjmeyl3bpgksXF+Zdv32LqFsDZvmGmydrXGbwZq0UXYFpupdu1zSl+702RJbldeyp2F2ZIE04IwK5toBhd9XbvzVwdMONpWr54Swr2yWNPCsgh+/q9OE8yHdOQ9th5fDQJ/zod4pl1Vf2tFnF+U7u9rUd01bz3N4pKu8o+8Z6HAkOeFGwh1foUw10alke3QdCH67bU+1MToeOGS+I+hq4n02l1NHv92LTd821r6n7GrTmugM5CiytepEW1+aqJueT9mVRxV1xmZJyrI6384XZZ+dV6/ZWd9tdizKew62baj9hvSTdwJsdkreaae0YcqtvNUuV+jblp6+/KIv7dv66gF99bKpz446UkAA7f6V3yZ+n77752yyeU2nU3lUbpQt5UadE0yz5cqN9kTwIc2J+2jCJjgKRDlRPjx7U5+91d7Kc+ne1veZ6+vkqNdXPwVfVd816KvXbX33Rl/bVK/f1FevPCM/Qb1u+hLqhu27lU32RntHX1AkXdkUNkcHgW3M2zZFO6MzVYfiKH15ys9p2xRtGn35r71mu6q+9Kz6Pw+h3wxW+VjsEXvf9rGqj8a/0I7SFWg3/QRtEb+PHVBu2h13fl9bq/NHu+q7TXuvLVIX5Af9dscdfe0IfWWBfrNjUocEfW0c/fZMC/raGvpsL/1mx6TyysfjL9Vy0/TxlAs2Tzsp7ycZGUvWMhgAjdskKFQakiYaD8aHY6OidaHwMsDOBPIbTRgtZ/2M0ve+xpdzwwlrwjAydONgENq60OhyuNrP1URFc+YPI9fG9VXucTA2fqeJCj6pPmPT1uesknFoAF1HPjSR9vJvHAwKfX+bMI4MkDOBOAldMPAcXunXzCfP7DelwTg0BIxlE/kpyOMQ9aWf+9X7rNzU3uKKe5n0+nqspH8TDYJGdRJ9+dbWV+fUvXFoYDWCbVx7En3p36X//0I4XHqY+9CAO6ZAoN5GbzaHuf1cTaq+gKEJp85n41CmPGc7fzlE9eyLvnIngOVUCEradVswxdkah99WRtp2aVL9Wu+a+uqg+uKzcXTVT8+lznHYlMEu/LY0cgaaOtpEmdG54BypPntLX9pK4/YZcmygujzq+ZUpTqWAqF0/OKSCmXF4TnWkra8sT6Pfhr46MY4u/b42pI177qrf2r69QziFbVtaYZd0vEl75ayJtKMvT0fp69yS9+26ra6yZeNw/+pds3y5ntFrziib1AU95V2d09HQRLk3kiUI67Nb6pu6wa7zB5ooqzpT2aK+ck9fMEWfv9CEvkBBWzTq+vR1PvJXmsiTGiT2oY3XcciutvNHnqh3o/TljyCeXW3bBx0MVb9dJyraSOdsGXlp6rMjypPp7X12R/pIMz5au4z3tSFddNVv+t6fBN9r10+/N6m++2yWT2klT4j86UPdZFd1pMwMfRmdrD5UIPmih0IjoWDqDWv2gnehUHNk9U71TbWoMB56uJq9Fc3rNtHQGJVq9gx06Vc4UxpvlUTvrR7wrulSTVyXAddbXJ/D79DXO97s7Wx+dxwMHgdHr07f9ItRMHjuZ9QUhibSxf01R0xQA6P2+6PwW9Letds90W2kt2s0R1r6YIjdR7OHExonIv+lPUOn18tvjipPdJSd9rNJe6K3reZVbbTaZWxlwYGS355Rr5ke23Zv5iRooDTiehPnU26mQVqPy1/0lXvP6j33y/nioElfPXXNOjuq3sgX+dj+rK88V/yestG2A4IvZYLNquXMfbqvvrIk39Q398Heuf/FKiejUJfc86jpcnCf0qedZoJBjrVnr6Nv0sL3m+nY1Bew6mjxb+WNbrPcdunXfJffnDZOq7TVM2+Uo0lfnV8ZuGdpxolyfba+OdNhGrQZnoXNn7Y3mZ1Wb11/XN5x1AQvRhPG0VXG2TV5Nl/9hVDrsfxULtQReSCw8ZkRjlomlZm2be7TF5goH0YmJ9H3HenI+Ve+2DDltjmiPk6/ifLDBsj7Wva79GtZds9ofgb21DNJ765y3/We32I7XbdZdru+6979fvM9dU/Zk3ZNm9XW9yy1Hqsz1d5JM+2k9yvuiV5fuVEG2Rn3Q1+Zb8+CGYVrqwPz1Z8Wz6mMsuvN0d0ufNfzt8tIksxhSNI0BMOXhiGty+CoWp/gpPG+HiT4vrUUptW1e8AmQcFUeTQAKpC/DJd70HvGCSUMXRcKt/nGpmnUKTgaEkOs1paM60FjRPTiWINl2FuA5blNadK7wjCMwvVNcZJ+elv1FpoyYejdNL92j24bactYV2Hk9MiZoqgRJu6xDz1VpqG4liHnZm+Z6V7m0/fBuHOw6rUFyMoCR12Pmn9ziPqQ7tJbD5r7nhbOiSkORoU4uaaQ+T1rBkz7US5GobyZ5mDqmp5CvX7Kjfnahugn6T1dCNLOlEDTONyzRsc0SAui9T5K3z70zip30GiY5uI3pL1pQcrRLKM+6h1W7qU3J9n9m64kTdThUVgfo47JLyf6N3v79Jw6bX0UpoqYLmqKjzpm5EqdN/XENI1x5VE5Ny/ftEP2S8eA+m/6rtGaxUK6Nes7UU6Ud1PlOD9sQp+9g7QyDZbN0oOsrioz8sFUO6MBo2Aj9LpLe+sfTZMxZdpUNr3Z49JO77a0N4WHoyP9THPTVkza87wQ9PoqO9aFyDeOomlmyoKRsHHoWf9siKlMOgTdu3rnN+raky6kqyltbDL8js1u2CzTidT5UbZamWcj1A9t2rSYWkWfXR81A2Kx0BZqU40Wun9lVp1Xhkx1E/SMgj03DdpII33rWaq+qXZGo0ahnhgV0t5Jb+VWGdBuGOXUXo1CvpnGy0Yp52ys1+qN3zB1cBTaGPVM2TP6UNtGPoA1de2R8zamwGur+Eqcd9Nq1SE2SFkchTrLN6p+kvzXbko708akbd9IG9hjdlbbxD/i52i3tL/ue5S9AX3PyMbSr2WeDdH+jyr30CHDPvCN2vrtEbCVjbruvrUZaxTjMiVZdTAujIRom4PO+Gl8BAkcWc6EBsj0pS4YF069xlIPlu+PWsjaRkPl+yq6+dCcRpWG0dS7p3f60BCGrauXw1QAc+E5moxQ7XUxlMoo6h3g+PTdj6F887Y5ZoyORoAxUrkMV2uYLGJs9ro0ESQxfIy39GIQ/Nt8V2sbNB4MWtcCQ7h39+dZBY3qhutzlszv19tiznxXL6LeJIbGuicGl9PEYRXA6KWSr/LlmSFdcDjcq2eTtq6vMfIcHCBpyTgycF1IF42+3kSjf5wI9zMJGheNI6Mvb183fI+TzHm0HoxRZYS78F3Xs45G+TMHW5q9JYTT57msIegLFJV704+ktzLn95r4t7KnUezrXds/hPPingVIfoue9zRK8tb6lC44tBp6z66RVNZMA5VfXnP+lRvp2gUnTT6pc+6/jfvQqPf1ctNX92oPaBvPQl9PaxccSs66uiO9TW0wEqn+syN6C5XDrt5CeS7P1DflRR1W59VFz8uBUg4tdu9CgCz99MJ6PtN89Oi7F2XAPHv2it3qgq3RsaInmt3wO57XNd2zMmeNUHs9YUW9k37qDZ02nkVnS9e6Nd9nW2yeYm1JTXs9ve5B/VXvdbr0jW6wa6YVcvJMUaoOrDRVX42Ee46+ciud6lQi9yBoYl/UF/VZ3ZO3XehMkz86KJQP92EdpPrGHujp53j1lVv1lU10b13lVtpZI9E3mm56kIDOek2bfRhRYO85cmy4YEa96Rtdcv/KDseJs64zRbvBxsl3U0qlTVe5F5CyqXXqpPSWB+yQ+ioIkKaChi6UGWsNrdVUdtgP99LXtrSp6w2rvuvRb44mjELbZO0VXeVOeWvimdif5jrYJtoz+a2NVGfZOesUtTU2v5Cn6nBfW8fGyxv60tl6LgGOtpndlpc6X5qjmk0ESeyMNFbvtWvqiHV+6rE6bcphH8oHm6JzR15KD2VZnno25dFzddks5VZQQVcnKFutfnt+6a+tkjd99cYUVp130lbboxxqMwS90lGnMJvTtYEIXM8SBWnL5ssr7SRb5H74OT5XHtrIa2XF9/l1Airf1dECacYGuP8upItnV1fYdu29ssNf0GniGdhb5bkL1z8ghG1wHR0bVd/6ch1b8kZHURfsG1+ltlVd5ZbNlP9d6AjRVko7HRvqOr8uSSZGw6JxFlhowLxW+Sp6vjnhfejBU1HNiWf89Ojq5dHjolFTOboaxIpCroHSs6SyCbwYEb08Nh9gYNxXu3JU9AAzcl14Dg2mdSp90FfRK0Y2GCvXtOiZAzGqp4mjV42jHic9JbXHUZq6vrTpQ/oxuIIG16Ojp0k60nPtvlEdRp9zwwDCdY0sVYPDIZOGffjdt4VYnGkBNMeZk6C3ybNY1zNqZEAQwpnU4HCw3Atj5b44Dnq+2wFIRTBoOFxec1yVu+Z6CL1v0r7LEQXHUqPufmE0TW9ZvZ4GlyNe86KNxoJTz2nQyEk3jk8VDZpOA8a8C8/s/jVyXWjYjHAq311oNDlY0PjK84o05wjUZ+tCUKxzQ90TpDfvnUgLPY19uD9OhkaLs+c3qshDTvAofQ1fM4CWh9JRXRMwmYorb7vgLHGEa9lSDjXSdcMKAaZFtX0oqwKROgrFUeIAVOQbZ78P+spWrTdt5I2dCvtgG9QZQYb63057jbH1GH3IV2VTUOO3pBcHRwBghN57feWGc6+e6aAB55GtqPWE4yJP+0b3OR1src6Xig1DlHdOCEfUyEpfvXHPTYeKbVd3ONDuTbrogOhD2rMvHJuucisv2+tTmgjIlL0uOKDyle3oQ75yjMHeCLDrSIZySL9vRJFjz8HSu+8evW6O7Age6293IZ0FOWy8dlVasf1e+2151pfvUG7kPadP+dIjL6/Y4Un0ObqHhQhMBKPtsqvc6qTpQvnSJlvP6xqc/GZHhkBCngoiu5C2/AKj6Gyq+iswqLh/HRfqQhf0lXNBVkX+ST92gCPtnvraK/beiDG7CX+lpY4VGO3Tdjd9nybSRdmsozbywLW1e9AOCvr60D5x2MFWulatJ9osgbu63IfnYpfkt04UdkJeSHO/o73VpnbBh1BWdc5UdGrUeiTIbG8W1MS1+DHtdb4Va7r6gmu4vk07/E4X0ravUwqei60QSLtOu9weGiII74LfyD4Jqt0HG6tt0sYoM+r+qJG41Uqf85SsevTe6P1VCRRmPWnNqRsMV1/vIPTmyU9/VWSFT+DAgeSsaFT1YPbluV4CjZcGmuHTAAlUNGCcKcZVwfb7XWh0Oc1dCHro9fVwwbMxehWNicrD+Oq50fhXY9qF+/Q9qOx6TGoPIV2Ve9QcXMa99oDqnZIHnluecKY0KH368s5n9focNw4wB5cR7etRrtB1TcbeX0Gtxtf9c6Y0JH09sxWOkpEXPVScN4GnaVAcXcZXwNWFdJF2jJcecM5ds5FVBgUCfb2letA0+II7yDfOXZ1+YdTCfdW8aEPXkH91UPW0ckSqGKUw0jPq+tK7WXaacIY8V18ecBbcY3XOmlMm1RV5M6rcSF+dEfJJUNi8d6L3ub07URN1UwPHceO8KINVONt6+kbpS1tr+qpjpg7KP42a8igI6QtEPJf0r+XWvzXcdD2TOttX36FucOpdUz2lV6fIahhdl13oQ7647y6nSnkWBCubfbBHOoXUTw5QO+3ZPg59Hxp36es6HDYBv3rmmvLT7/eVG+VRuWuX+2qjlCnPp351oT5IP+WzwsazeeqOdPcb0rcL9pJD3rweXc8iP5XjGsB2YfRGx5gyr9y1086oC8enDx0q8rvLuZGf6tOotQjKba3T7BtbVdu3Wl772gv10vNxppVf98LprUg7aduHz9V7toOjxuHVC8/RVZ/Zor7R/0rVV77o6xQQfKrP9NnxPgQitTNTwGvadjPtlVujlV0oN8ooZ1fZ1G41y5DXylzfaFDVN+VV+vfpS9cuXFO+NnXUAWVP+Ze28qLP6a36dWoou60M1w4BZdrnfdf3XO6v2iWBh3IsD4xC+f36WRfKmPtTN9gtZa2WHa/lq7LZh7RjK3TuaZfYKX6S++UjCWKbO801YV+lf7Otkm7SonZAe3730IVrELamC7876t6rn6K96IL+KHvruQTlgiQjye1yy2fkd42CPeNLaSt1MngeHX1mM5l5UO1pkvTCOTFHm5HWy6BAaUD0cnM4Rs3ZNwriO/424YiofBxQjlffiFATgQ2DzxgIFkYZ/YoRGfdu9MSIlKlMpkIZSeGA9Bn+CsdQg2cah8rGgGvMPY8eJM5+X+8q6Ov9b/augVHQ4+RZRvXyNbGrj56Tg0NcexwMDGdNo9lsINy7UUAGyhSwSRBcuTZDxNFq9j71oQdML1171IdR4kwInEb9julBGm8OuwZffimDnE8Ng7nso9ATRd+IDCPq/qW3oI0jNqpXv+I+Bfh9jcAoOPc6FvQkmzqh7Lm2Z/G+stGHIE0DV9dG6BkUqGo0PY8exknWIaijdrCbD8qlqYEaj2nROAnqNTKenfOl584oaB2RqsFLG46uRl4jpTOhouHmJHNYTInpg4NjSqRAzjW9pudZ1AXBxqj56Bxev89RVj+UY736yp1AX5mepDwYlTEq2OdgjIOz454F6mzFqGduwjYbzWSbjAK4Z1Nj1CPPNG59l55v9atOnVT2jMrLU0HaKJvJ0dWpYdqOKVBGJjhpbE7t8W46ZH2oJ6PWT/ahjsgfdV1++Q3PIx2N4Ao4pGsfyqe2pZ1GbDy773n67D0n3XMbDWBflX9pDh1U0rRrh8gKp45daDuMyo/nMp1VoNiHdlRecbSbVH2jevJwHEa2BGjT9qS7fyPYeu9NtRMsmDYlDZQJMzNGtfN8AfrqnECNvjyUF2y/sjgKgQJfg71l+/2WKadGrnXwCT5H1UXtiTxTb4yssRtem06m7Iwq90Zs2BXP2CxfbLzyz/EeNSKk7LiGzlS2ynX9Ne2trqHh/0yCcqLOs73av2bw2AV7J82Ue/fPNxJ8aIOUV7/h9SjkkfySb/wrbR1/iw1XH8at/5FfVZ+/Sd8sAM/gvvpmHzQxW4F/OM36POWRjXSvbbQjOue1f31tVZL8D4WJo89BN6zJ6GgIOCF6TEbB0eQYTtI4ToIeOwEL4zNucWTFtVVk98uAeAYVWK/tqEYTnp2x00jSN1eaI6fnTCPc7DHsQxo1pwRApeaINB3BSTDfn9EcNfWniemNdY1XEyM1HG4O4KTokZWXnF49TuMweqjRnK+jCEG46SrSnuPLgTZtTM9n3yhkRYCm0WB4NRYcEPevx17QOS7vK35nvs9gykldH6Ls+ashanccdMHgCw70kCnzOhbUJ87+pPVJUDoqkB+HHvhpGp4mRq00+PLOPXPg9Mxx5PumwFQE0Kabtp/T6Aanf9RaAxjJUOeMnAouOZjqMEdWeo7Dcwt0dAwJ7EyL4XwrS0ZHJoHtcO1JO0L6EOgq++MCnIpy7RkFqKbpKTfSn5PP6fNso1BmpJvnJn7Hb3KE3cs4fc6FoIidFZi4B/ZHx9Y4p62ivkm7+cA+6wQRjMs35c9oip795shsH6Z5yeemfeGkSkP1bxTSznd1LHH2jOZAeW1OJetCp561IpO0KV2oM9qFUSN2k1DL7XxsnpF29Zat4yNoK9hrHVyTBF6CNGu42vqC3XHlTj2TxvJdnguyXFN+ClTrKGcfntf9qyMCZs6x9l694UiPKzvyWhlpX0dwKujqmz1RUTcEU6aGKkd8LjZHek6yCUkTdY6dlBaT2Cv5rY1RZ9UZ6aUcCBK0oeNsmLrCxurMqW2d3zJtr2+6ZRO/L+11SNOr+gLtSXyNirZu0nYdntE9TupLJslEcBoVRhV5daFSuo+FOiBrKtJ+2t6+LhiJaRtDOhqMcUHKysYza4Dao1OLjQbH1BfGulneOP0CgbW1DK5OlMFpGsNLA5zEVV32k2S+aFd0Ao4LbvpYqP6soZ1Y1T6TNGQz2MskSRYRlUwl5xi3neP63qROs6FtPUYwj7ZvoXsfejn1OsBrPUXjaN57n0yCrULNOYbrGoqeRHeh1+/Sr4av/rsPn427/ih83tav1/a3+e9RaPD0Spuu5LUeu0mmETD07euiXptMgl6xujDWSJSRxEnQo2cKghFUU2JMvajX9JumMfU57O5xIXm/GOWmLZNg5FEvp7zQY200aJoGX0+o0Tv3Y6RBT/+4IMe9jbv/SdCZoCfa6C+HyyjBJL2Tfn/c9UeVe58vRL9Lt9L+9yiMxtZpk6a5jtrEoAsjarWnVW94c4OHcRh5MQVH54ZRUWk/rkcf49KNTJt2bVksfe8vJN8r6pqRftO56Kg/k0x1rtBXz9Q396P+TjKCvbLuXxtv2jSMQrK500DHmmSYjjft1GE69fpmNUyrbwZJvb7pikYiJ8XojfbNqKDONO3eNCOEpkjSN5qljTR9dZoRQjr06XjN/k0za4WPVn0sU8fbB+t2sdBys7r1K6YHVh/PTBw+Kt2ZZZKHSlYNpsiY96niyhdGuAmnyfC4CjZqsSKsEzGMbq6xuerm3vftRtLFoSGmghgqNQXL0HLfdpsVw++GxC0WbPfIeh4LjBlVTu8oVCCNlwbLFBJOtMpk4ewobITA2PZd38JVv2XNTBfWBnDsLRTt0rcIU0NkDngbQ+GmeXlGzmm70nMezdu2XXIXRkzkzyh9c5tNLRuFKQXWWHDUrJ2Qd9LE1Io+OFWG8U3Vqtdvohx6Zo1g38L0ig1DLCYV3JoCYb77uPVtrq+8mnplvj0H23QiUzo0RHXbeM6IPGijcVJvNJbqRfv+/VuZk/ddG0KYqmIxu3KjjrVtoufXkEnXLjSwfrtPX8OiIZAXo+AkCBBNReF0m/5lvvioRelNlE11UMDktfui37eoG6YtmcLiHqs0UQ/U/eZulF1wFqxX4aSbPmNtpelQphCPQqeI3R6V977rm87at7W76ZZ1x8KuekPflLTmToYVeWV9iPRWLtpBqXux5lFejNqUANYTKofKqvtVj+rZXJNgGoxg03Qm03+UpXHrAitsjzwyxdhGQJ5Xuqj/o1Am2Vl1uqvceo/zZ1pOF+o4Wz1KX+CgPHRhOrV61acvP3UWsA1tbDBjai+72Fdu6vTNUfieNpVtZQOVW3XQ+spJcH1T0633oMPOqIN92+FXrC9T9jxj3/2bBj1uCqj2WSeogEn7rCxP2jkFbR6nVcBkQT3bq72YFG0Wu2zNlnqsDakdZZPA3usgcs/skIBj0k4CtksbwTcw88YUMmlhy+xJUF+UEbvs8blMFRasaLMmgW1l36SfoI2P5besdZ0Ea59NnTPlTdtiymqXnWoifdgKU7TVly4f0XKBvnVOOlCVc+nFVrb1lbtDQ2oQ08b0bPra7D599XXcMgMdEuybPBDg6iSSd13t80zQNk7J6kNeaJQ505x+c+UV/IqCyQkd53DBfFkFntG3aJERYMwnRZCkgbPYU8G3/qE6JH1UB9ciV0a3ee/gxDIIdooahfUOGlBGR4XjQDLkXU5yE73Zrs/QafhU2iauL2jsczw1XpwUC0UFNW19zo/779LXYHImOToad7s1NZ02r91XV5AFTpJGj6NFn3Pb1qc7zogzZPLLfVgs67Ueas7AKPTsCTYEYgLs5rMrl55Z2kmDUXAS7SrEEAqaLPIV7IxCB4GyLrhzDShLyiynw7WVw75ACRpnjpN57rbGbtcb22/Lu64OBo2HZ4c8aAdanl/69e0mJM05p4y8etsu9/TV2bqjVx8aCwEhJ9eohFECTvConSKbsB3WZ9BXZzipeixHBUqeVUPFIZZnFmg3nTZpZ+GvHflGIUiwKNticg6A5/V7HJFRSCvOIKdZuZfG7etboKxOdqGcemaOAX1p3Na3QNnGCF1Y06DMCtKVt3a5tzBceRrXgHPyrD3QEaQcKmds2KRY78KGWK9QzyTqc1bacDCUP05edcCVG/V/FNZT+S4nTx60nR5pZ5MTG+x0QY++dUoWiHfpC577dj3Uo18DTOtSptGXxwJx9VWHgDxu6tP1/EaoRyG/tZPs3sdClFsdXtqRSZBnFqgLErQd7ITgQ+A6Cveqfkg3dc8oevv+vWeDoFFIN/luNMd15f80o5nsq84Ka3sFPQLQadaQSH8dmkZUBWpsYR1ZnQQdINpt98x2KxPj1pdVjNwJJq0R5PjzUYxw9bWxbQRa1g5bi6yjx0YO/IxJAx2jkIIbnZzqkvz3W+zVJLCN2lpp4K97aR7z0IVyoVNOWmkrBPbN9srnZmYI3rvwuQ4cAapNXNj1tr76pt514XM2Sh1hd9nVafQrbBtbKchV/nWwy7uZDZSS2cNQ/qQ9Wn0IlBhhCJTG9ay1ESjVXYQ425PsegeG2vX0Es0XgRKHmaMiLThebee1D73pjI71LvOB0ac/ybShNpw+vS0q/nzQaHPYObjzRUPF0OvlMiWHA6EhnAQjRoy1xn++cDoFqRAojeshg62QOaPt59bocDw4YwzvuDLAgGvs2g7XJAiW9E4KzueDtNbzPm7HoVFwUOzGJP2NCGnsJlkQX+Gg1M4VjRCnr27RPgqNmwZaz+Z84exqtAWsejuN2o7aabAJp1egoeGeD/Q5uuM2nehDDzp7Od+NNOD+OdoQKAkApkGgVIN1gdKkG8hAoKQDRYcDp03aT7KoHDbi0BNvRGA+cBAtSJ9k044u3Ke0V9fnA0d/XAfeKNhco+16t9kNgeE009fUVTaK88k+CcymmT7GSZ7ERvYhUKpnAgmUjGpMg/Qz8g+BEsd/GgRK9bwqgZIOh2nw/PWeOf99BwR3IVDSvgnudKJp95rHqYxDoETfdFVBj069abampkPfLA6dU+rguA1ImgiU6oghn2Mav4E/13co7CToXJjWRjWxGYXNUOaLQEnHGjw3n3E+7fYqQyOZzBaCJMZLT918ka8CDfhbX09Ks1w0f2sceigYz0kctD5cq16/+XoSbCluFG2SOfpdaOg0OHqopsXUQM+uB37SwK6JXmT6tgidjz7a6TVN2mmwBDqrutwZ8ag9ZE0nw4imUTqO7CQBg15cDTXnb1qkOadhvsZaLyL9+eZbZb7lvjIffaOEnDV1ZyEblzSv5/UkeQ/nnnCYjBrNJ0inr87q3WyOCE2KTiGN/kLKfbOsT/PslWZ+zUe/6jZ/ZxL0/toaeNxIcR9Gmxaib9SHftdI7yTolOFwzcdeV2p6u4dp0q7SzK9p9dk9HRrTdIg0cd167WnzHk2d5m9NSvPZV/f1F3rt5m9NykL0m9+fVldnjEBrvltpC5J0DM5310b20rRBHWTzoaYXmq9nlpm/wbUQU9M4fH2Hlk0C56E2Xs3Xk9I8tM1w6DT6HFzGf764ruvDdacdjmUA+oaeJ4HjNG7ouA+9WqYAjJsm2IdeKQHLfPWlXU2v+rrm4zisizAKZOrkfJFfzXJX83EcyrspJIxvE72VpkcZWRz3HKZJGVGyrmQ+cLgOHbycF6bgkPnSLPf+Tlvuq76GZ9p6Yz2LvJeG86Xeu/tQfqexGcqc6yuD80GgqzdcZ8O0uFd1bty01lHMt9xXmvrybRr9dr5PazuMiPStQ5oEtr5vHdIkGNHRozwfHI7Jdoybzj0KaVdtyzT2stLUmVZfoMlmTTq9ts1Cy10tO5iP/kKvT3ch16/f9xzTpn3z2eerTweeY1p9167fp1vTcRKsmVTuRx0uOwpT0emPmw7eh/Md6fs7Hzx3TfuadkkyNXrIau9q8/WkmEJUh4EtOjQla1I0uPSrjmHlSQ59rJj6U8/l0MM77RkdhrLrLnvO45nkALQmzWtKt2l7Gxeir+NBL4uRifq6uWZiHE2d+egbyTONRQ+lfLBGZZrRNXp1NJDetCMMpiPUsxxMY5x2CuNCr9/UmVbfaFCdfiXtpp2K1dafttxbqGsaFUyjUgfVxUlRV8z5hilN6tCk+r7n3j1DfT3N6JrnNe1LD6VyK7idpreyec35XL+tX+vgpChztVff3/p6UpT1Ot3YX5sqTINpQFXHgnxTmCfFSJi0r/ZC2k8zsimdpJ10a76elKZOrQPz0cd89NUz5Q/N15PAtlrPVc8a01lTX09C1TcFEfTr60lp3rNnnybvrO+xIB6mnSlH06CcmbYGtlo5ngZltl6T3Z9kx78m6kq9puny05xhJK20ddJOfZUP0/hJ6gp96a2toD/NiDT7ZhMN5ZePMK1+08fi40zjY6HpFypD01wb9KvOqtY3xbFOU5cGky4PWG1MY5CSVYe1Inq4LZozh9tUvL4d07pgPKx5YHhMbWLQOY2mt1j4O67ng75NADTaTX1T60wNHKVvMaaFqpw2c7+tl5h2DrqKU3fP0UPKIPhryHjcbk7mi1vnJEgwF9bC+Gnm4NsO3T0zgkYy3MekOwnZntSuM+a5m79sAwH5MG5RccW0MfluCppedmt3LHQ1LWpS/Ibra/D1VDJgGgPlyHqzURjS11tlDrRpeJ5hmrUjnDXpxQganWBflBs9/vJuXG+3smlEyPo4U+msexm341qT5j0bobDmwFTMSbCYVH3jeDj4z1TASXZbrCgjppDRt7jZGkH60/Twq6/Kq/pmdETa6XGz9s1zjYOjorw09fXc0R+1yFj9si7Q3HOjA9Y6Kfvmzk8Kx8U6Nw2fcseGKHuHhozb/Y6j4/rWqflrRNeubOrCJGi01RWbvxhNJtas1c1BxiHfBRzsFTurHI/buamN/BekSHf2UdobMTBNZdxInXpCX6Bc9QVvpqbRHzfS5nBga9To+K789AwWmI/bEEBHGJvOWeO0Wh+l3Op1ngQOn/LFZhPpJ2CYdJTHtaxDpCu4t16O/qSjLMqXe7bTHHtrGuk0a22kmTZLoGDjGLZS+ilDRnvGoezSF6g09Y3UsUGjUE+1F9YHmYnAXrEb1o1NCged7VLP9cwrd9JeuZlkxEA7SZ+d8hv0tQH0JxkxEKRbo0afraJPj/4kZYhvQJr67pv+uN0mBRfSnu1Rx6S7NJWW0n8cbBV9jn5TX75NMqtEZ7S2uq2v3MjLUSzUR1NGrE8z/dRMDHVd+z0ppu45GNzGVey8a1ofOSlm7kgn+WQduWtPs7ae3bGJiOeU956d7WMLxm1Es8phTJPZg/GtEbrXKtU02GlMg6UB5QBw4FVmDsUkwTFH1U4+FjpWfcZIz8s4ag8N3PckOk002AwN46vXh+Pv2kTvzThcU5qh+XpS3P989aWtNGb0mq8npUt/mjoqrS3ytEBSvkk7aSjtGPFxMFb1exyISXSa2ImK06Sn0fxp9+Dak5a75jXnc/22/jS9XLVnEMrApPdcoV/LerMOTIreVeVe46G3Us90Lfd+bxw6Nehb0yXPq77Xk+i731q/mq8nwXctqre43GiWcucZXF8+TIL0rtf0epp6g6pf680096/MKPtovp4UO1HZzEHvuueuNovNnaT+OkuGkyFQqfp0J9HnLOpUcA/qnHyvdX6SdkM6Sy80X09KW1/ZmabeNPXlmdfT6LtefU6vJynrTaxv08FhRFe6S0NpN6ndp+s35qvfvOdp79+GKTZAEKw26/yk5U6HEH0dW02bM6k+W8VB5/ROW25htzM7DGrzp9X3XcGxDhX+SdNeTmL3fd+1dYzOR5+d8+w6V2q9m0ZfpxQfrcvHmqT8K1/1Os06MCn0q07z9aQ0daYttzpETN3TGV3LrTz3/NPY7WQtR7Rfe/KNAjjrZRrMOWe854s54zYWmA9GY2pvim17J+3VrdhW1+5f0zbYFaNJdY2Uka1p140071nAMW4UpgmDZyRIw+G10ZE6NWISGAzbwprC5jX9aaZD6OEy4jbfXag4e3bwgt4iPe3ToNEVKM0XDp8FzrA+adLRoErzno1iTLOTmx59Z3Bw3Jzl4UyUaQItAYoNBTRyegr15E/TeBjBdX0OwHzQs2nHMw3utAgO6HKc3LO1drbKnRSNXT1raz5odO06pdwKUmyIoqd8UtgK96zh9VtGMI1UTErd3hlGPqctw0Y09GLPF9ecZPSiC6NQbMZ8duoEp0V6SUNpLh05LJMineWXdDcyYK0Xp2dSXNNoqXw3sqEccbwmpY4eQp2bZtc59VtbZWv5+aDemC1ge/v5wNaYLVC31GY/jEZPilFv7dM0dqaJNn4hO47xMfga89U3kmZNsHSYFqPnRh6maV+bmHJIf9rpihVtNP1ppgs2MXLvOIn5YhTIERIwmj5tGTQKVHczNhLbd/ZSH0b7a70xesfvmhSj9eodm7FGMEnUn6x5cPQn7cntQsVbXYWYg2oji2ka62SAxZ2mDMzHWV4ZMLgazewVmh5BEodXz+p8EOgIkuervxBMObIof3Vcexbw7HXa0HyoB0LX0dBpEOQoO6urzq/JmOqjrZxvW2OaI5uno2B1wNk0bWuawLKJtmKh+tJgvr6CIFcezEdfkGJq9nzLvU5IvsZ89dlaSxF0iM6H1eljrW50aPBV1hgfLwOl2YSjWfPG62l7XPTOGtkx59Se+YZ5zX3W4ztJntN/VIhpXA6krPrm847T93nt4Wq+nhTz+jlcelhNATSN0F/P4UC6cbhmddSbrydFWi/k/n2/Dp03X09KU8fQ9jT61tMY0XK4sCkhNe+cMTNJD7u0quk1n3KnN9rIjCkRtdy5tukJkwztN685n+sv5P5rXpszPZ98p1OfcT76Gg76RtWkWS33/trgZBx2AONom9LQ1q+Lhkfhft033Ed9PQnWNsh7W6Q7zLBpMyZZH6iMN6/v9XzrDZm23ign8y03MKJi+pMR1VrunZFiKuokHVbWj6mfRrWa+np5xwVf1qNwdk3ds9W2/K76k2wq0Syr8ym3Ne9Q034amjrN35oU36/lRt5NU26hrTNjw0h6s9yaFjYJRtD07Fsr0tSfdGSoef/N15OgY8XaKG1lvbY6b63fJJ0W2gobQrAZVV+5MRNjkuCPvjLW1jfSMIkTTN+UYTavqW995LhRSWuCdKha02Ida9Vn++oGFaNQZ9hco7lmHjT1Jxllom8tFR+pqe/+J5kFotxZT230uupO6mOhWdanLTegU+3cfPSbdnLaevfvEDMnlFvPTZRb9WjSM+BWKdMmTrJqMJxfF2/rdZn0tOeKObOG1E2nMLXCHGDzkCc9iLXqM3b0ptFXCfSygSGvvaWToqJY0MiIWuBrGpvrez2J06GnqU6909s67Vbleprmq28xrSFpi1AtUDS8PW5BahM69Dk/gh7602x9q2eQ02qBsKk4zbybJMjUQybtYfqjUYppsIGEe2ZAm+XO+ptJHFc9hPWa6oCe8mmgX3VsSDDNls8aPb18cL6MNDRKMCka3aov2Kc/bkFuE1Mt1XlTj0wnqeXe30l6fKW9xtczN/XJOH33qWddsOW16apeTwpnnrNrGpDpn81yN0mQpsxKO2kozV1/mq1r6dC3iFwdPHT4elKked30QB1QjqaBzZLf6m+z3JseNEnQRV+9lw5NfdN6xunrEVde1RfXk+9VJnGW2ad6bWku7afZrrfqy4P56FvwX/Xlf72XSWGf2Wwow+z/pHDw1A3TmNSfZrm1vnccHMyqz7429a09mQTtI3sBZai+noTtQ4zqSPd6bfkuUJgkYKXPv5AHVZ8IFDzbODyzaVfKQPP60+jLPyPS0+oL5OjRF6xVfX8nGeWh777dv/apef1JRpnULenW1KfrL/9pHNXHEhA2731SH81oog4aSAP+0jQoN/wbKIML1efrTYp8N5pnVM5zVzGdcT6j6ovOJM5LsnrQQKqwNZiVV4apNSZd1Kieg93M1+ZrThBhRDVMzQZtofptBFkCG9/zG/Q4X106PjdfvO7uVK/ZdW336PrjdoJiCDlwzevrgZq0EV6Ivsre7JGjzyhPupPTtPrSTrq6t5pm9S9q2sFvy2PP1YX0ZcSVB/gd3+9znJVT31U2m9fsun5t/DiUfbi+cl8dxHHXb7NQfZ0LnJ+a76A76p6baPhMqZhUX35MUu6916wjlUn1J6k3Pm828n6HM9IXrDftQN+1699x5Q7TXr+N9GkGB9Po+65rK6M1vdUndb4+R5NmejafufmaHmna1op/u9Yk9aZLX3rS9XnV6dL1nnSp3+1DmVf2m+WWA05vEhZDX1vXfOY+pKO8q3r+6vHv23WtaYeqDpqva/o1bWulS7+tW/926beZ5v591rQDfdcnTdtcaeo3dVaV/rT1xm809V1bujfLSZcumnWkslD9ph2bVr9Zj5s6XfpN29qHtGn7iNJVvZsE96PcrUx9I31dnVQ+m7TcNstIkvSiR0XErodYb4FeH4s+R23/6BwViyMtqFWAu1CxLJ61hWq7x8vuSfQtiPa9LrxvO1H69sLvQnBky0g9e+5bj4tn8Rz1jJ0uTBcwVUXF60NvtaFxC9/74KQaDm9f3yjXJL2EGmxTFtv6eiv7nrmJ6Y16evRK17zTW22r8kmwA1aXvk0u+rBFq+kHplH04blsG26TEAarC9M4jAgZwXRtz66n2hB5dQ7ayC+bLtjMgHHrgjHUY/TakFFnbehN06tqZKVe38iWKU19ZbKJc0GMLJgGVtOOvt2NqjHvw/PZCMKIqN4616ZvZMpo5jg8u2ln9JWXpv6oBcfyVdk3otSHHbVMyTJVo406Y6rMqE0g6JveoWz1If+MRhlRbJY79a0Pz2VB96ipKpwFm2NYOD5qOo2pTvLNiE7z+u57EmyL3qVvq/txsJ22z68jyPJOvh0cot504X1TDW3c4Rn7UN6lkd7iJoICU3bc9yh903joqz9NbFpgusqo81f0rJvGRPpQr0zZY+88cy236g27Mg760qFLf5INObRVyoZ609av54qNQnukzBqJbua7NqoPdpItMnrXZxfYA9OIfa99thI74315Okp/1xBToEfVTRuYuHcbOTTvv28zJb8r39XlvrIJba3yZYOMJvRND7NL4ih9tph+e1MXds4UMW3JqDU20libxJ9oou3RBpliNkpfGksD+dvE8RN21xw1YqeT0eYCpnK12w12xvVHteU6W9hltqOdv+qr5x81HVqbaNqszaCa+pP6WNVHG3WP7IE6wmbXcsNHfHfIJBj98n2j6c1yVzdzGoe64/ttfVNQu+ADSA/pOmqkW7pKX+k8MzSjuWR2sIMSp8LcTT2iKpu8MqIwahqehoUzZSoHB1fh1ZvKIBrW5NiYpsFxtFtN7emoqKDWNmkY+vRNDaBv7/62PjgO9ua3Cwtnv2koODJ9vQScOVt9uo5rcNhNqaDPKDIujLzdYuz5b4SlC4GKndM4kBrQen336vrN3qkuNEAcZvoar2n0GQCNPcf+wyF05BuR7mQUDKx0dx5QPa+q6ksTvdtdaLx2DzEvnqE1fcWz6znjLMlXQab3zMn2twu7dwkKOO5GQWq5k2eevSu/oVzYZtU1OKqCUr1KRuQ4ehwK+WVXuq+E9PWu1q3FGVS9WvX6eqkET33XrygXphxac+D6TX33PwpOofNXXNtUgprv9F1bD+8oOBTm6ks7zl7Vhzrbpy9AknYaHs+s3NdpDNJTudf5YEqT9GmPKNPnFND3GX3TKNy3Roe+fDg0RAdA14i08iO4U27sAFdHJonvc4K7UNaUOR0X7lFngsZSHeGssEccNh0+Oi8EoF24P5+xSWxH7a0lyiEnehSurd4JdpThafUFIoI5Nsuz1nKj59e9+70uTLlhs5Q5Uz7r9EHpae2FdUfKnnPxlC31sYnv0NdBQV8nAX3OpGl3zhNSbuhrE5r62ge2XseYa8hfZdy9mlIl3/U2K4s62Pqmxqi70l1AbAqZ54a/Asdxo3HshZ3LOO/KXlNfh4/2axRsg/NgrK1SxqfVp6O8y8PaU0/Ym77pRD63tTZnnc3m6LG70rpON5c39NnxOqW2onxUfeW8ra8uKhv01Tn1ogv3wdaYhqTNqSOzhP3qOzNQe8gRd49sizTQtgg6BSjsvXLgrB1tdbvNVd6Uu7a+9rXquxf61s219ZV3+p6RbaSvbWrr62ig324z2QT6bL0yy+5UfQGS88iUdedHWr/U1FfXBWmCWHZKueese80WKvf8H0GE9Uvur4ngTJBo7aR7pC/YoM/v0Q5U/4l+29/iC1V95a3qS2/6ru8+qn6dHlfxbHyscT6adb59PhakrXIi6FPuarlRX9rX7IKtlMY6SdiPafXVeXp2XlQ+qr5nqVPy2uiQku+ekZ2VdtXeKpPSXpviubXl4+r+KsODJbOHRpXx1Ws1LRpZvS6cFAZNgyrA0mvFINl2WQHvgz7np+rr+az6DCJHd5S+QEmj1+5BnRTzq12fETWXlQFScRkV6dI2fG0EShaTTrM9cBOBkiCJQZsWjaYggSHUAE6LQIm+BpgBnRYGmtMqDTWmHDaOIufVlvPyb1SwoTeK8eTsT4tGmvPA2OmN5IAwoBoxjsIXQvqC2wpnmqM46ShCG04Nw8tpmxb37VwLjl/bMZgEgZIAnb4GdFo4HZx1f3UagKOlwZd2de1WH5yeqs9Rls/09Rpysket91JOlDvOMqd1WpR7B+Xq5dTgGSHh6HEAdWxwxPuCYwiUXF+Aq5GcFs6T+qbec/anhZOtt1e9nRaNvLwnnETBifznPLknad8VnFboG1UQ8HAS2QCOYVN/1FQY9Vydl+/Wg3E01AH5ztazm6NgKwT4epgnnXLTRHnnjNPvmnIzDnqOJVB2xtmHLqyLEwj6jWnhNOu5Ftho65Qj96AjSdCnLoyqy5zbqq/cN/WVw+qM9sH/EoS9MUQn0jTQFUgLGLSVbL9rCTx0eig3de1WF/S1kfSVu6a+toe+ctQHfW2kgMH1jZrR17FQ9Ud1UNAXUNF3/aa+4J7+qPVa6qtyr0NBh5D2R4Ch3Asi+E+jUFea+uqN62krBWjuYRQ6seizu01916c/qv1u+miCxqaPNYmPBn4YW+mA5vkgCCbavPmgbDuwdtIRrCYCQs+v3AgY+XgCUp1d8r0dnCZJJ85VYKg1YhpeRkxvxaghyy40BHQYdIZpWuajr+BbpKiXu947YQj1GE0K540DpoeubyphF5xMjadd+9rXn+R3GGBpz2maj75GTy+i3hM6dOXdqGkGTTjbAgbPMR99cL4EyPJu1LSeNpw9DTcDzmGrz+71NOWH4yvvNADT6Gm0Xd8OYvO5vnOA9MpzXNr1Zpy+++UYmW4h3WvaE2VxHK6h8TAiZRRvWv2KOqLMk2nqS6WpP029Md3BFEuNvvuvaScPJ0Ua+760UAamwfQtI7EckGa5n/T6pulw2DlATX22axycdcE8p61Z7pQhdWlSarlX96bRqzTrzbT68lqe05+mvHHuOSd6lj1zs9xy6MbBLhnx0rM9H335w+ESpNOdVt+ZLBw+nTPNcistJkW5dR/KrfSYloXoszccY4FW8/6VoUmRTrXccdinRRuxsvTnU+4Xou9+6dGfpLy0Wd368/XRdOjys0ztbbZ17mMSjEYLtASK89G3k60OMB00zXI7qT7m6+MlyRzmNeth0LtT52zrqeBAzzp6iYz66J1030QPlx4ePa6LjZ5ZI1B6cZvX12OtMRqH3l1Dx0ZimvocqVHzosHB0WgbCjftsOadXqpJDoRjcDnbXfrTHgg3H6yD0SPq+eu19Ujr7ZzG+Zov5s4bupd/9fpGVDjQkxhSzn6XPgd6nANgnY2plhZQmwZGl+jlaq8P6cJ0AqM29JWXpr4etFlG2kpj5U5veLPcSdPFhoOhjLm+qZvN6xudHgdHy6hbl751CuMwb569MNWp6so3dXmaQHFNxEiKtkW98czNemMa0TgEKNK5S7+9vqQLowlsHbvT1p9kVN96WPmu7jXzfdrDslcHHGOj4O7faELz/hdyGGly6cd6WOWmjsApN+qxqceToEOWvpHrZrmbdI3SfiFd+n1rlNZopolgk1WHdR16GeRP7WHxtzr/s4wRJY2f4dSmc2sqkKkkiz3v1HQ9AVnX9QVLAtBRmLak8W/r+zd9xqEPwYTeaXlFt9Yv/2ZQGLVRjNI3hU3gvJjUKRyogYV7kGeefdS0vZWB3ik9yqjX9+ycKNcfh2kQerfQ1Be8jJsKqVdN71w73z2/hmDctCLX1Ts3X/3ViTRS7gQs0q1Z7gSdAsjFxDVdX/lvX980jHHTDqU3faNpbX2dNqOmHUKwYARY+a7lxm+Y/qKDZNS0wTUdvblmLii3zRFMaafDoG9dZEWPsE6Ghei7vjRu6+tw0GE1Cp0YRnF8n8DfOv1wllHG3L+RxPb9W1Nm6mqSdKHOqLvKULPcqG99a0Gb6NjTMdvWN31Rh8U4FqqfJPNCYKQHrha6UZhbbJhzljCSxNkch6k95rWvbKSdNByHUaGuHn76kwwb02ckmgisOMnj0POtl7bpEEBgx8kfhwa1S38hcDIm/U35Nsm5ONNgyoHrN4OLPjjDHNomevwn1bdurq7/qZjnL7geh+/4bht1UefAOATgphTOEuriJKNdyoY0ns+0pFF01aUuBFCur/40sYslh2EcXfreM/rc/s0udFxNMhq9JqEuTVKXdQB0jeyoS6N23Kvo+DCVt43pse263IWOm7a+ujhJXdKWsuvTTMNbFXjuSdbwCtqtnby0j2omk8G/UhcFJ6PwuTpTOw0rtS5Pou97bX+ury63oT+pP7hGUHvPktWPvLAjiM0QLOa1oJzoqfMZZ4xxNT2KU/7NkPksOl8s3NveIXoZjNroja0LWTVURpnMqzW3VQ97384o84UTK23M+TXqI21cX6V1faMl1i0RvcTtXaAYAPqcwS59ox10rV1q6wvQbCDA6TP6Iv+IHmq99BxS27T6jp7Tw0Ka0DftTM8sfddu61s/YRdE92QdzsrEBhjmLNsFyLWJ++RoMI6c6aeHSCPzmk2zWZlIUzsZebau6wvQLPTnXJkX3RwVlD9V38Lrpr56w9HSa0ufc9jWF6BKe42I9+nWBdyCOIttbcVsLYQpQkb2mhiFoq9RqHlX9Tk4gmibc5h6qYfbyGIbAYPNEOSzKav1/jjxNmiQ3kbV+hAw0Le+p6kvsKZPt0tfXVHm5Wst80S5E0hwhDmayq20sEC9ParoGe8dIm/YquYCbkGkLW77Fuf6TTaD01vTvnl9jrwAR/qqB9YONq/v2qbmuXafvmDI/Qv26Ffcq4X4pt35Pj02q5Y7+ak+yneblNiUoj0qqOyxe55fJ4vF3NXmCcjVWc9e32tD373bmp2NkXb1u5xpNsOImHrZhWvId2VMGann7ij3Fkt7rr4RGYGfaZV+o9qsWm7ZQJ9ri9QbI+GmNDZRL6wr0gFQy329d+XKKB19a/bUmfZOm+6ZvqCnXW+qvsXy7I4RxeaoprJgwxnp2y638tk9KXvy3Wt5105DdcOayOo4Svtattgb7cWoEXxppFx06bM32rs+ffVauiqbXfcv7/2u+2eX3L9y2UTZtNU1+6gXX/7B95VH7ZPf7EMHA33f79K3EUx9rwttnU2X2vruh772vU9femlT6Ktn6k3Ne/baWlP69b02vqPust3Sr25C4nfpKh+jNoLQyUxfm97Wr8dceKY++GL0lRF2p9oFdsP15eEofWVD+Tbq6TdMs1SPzRga5RfpDHTMiHyrZYawZT5zX+wJm6p+aeuaeeA72iHpTo+9a+uzxfTVb/rNPPBc7CHbUnWb+rUDg03WJrX1oXxoh6UbHWv01AW2XD3vs5WrFQUjmR00cIwnx0DDy9gpaAqoBk3hNPfaOpa2EVLo6Ci0XfnqPYWw6xA7LFQfKoeG0TofU3ZUBnp+VyWy7bUdirp20/Edz6+x6Lo+XLvPaYDKrdLphWteXyDCONpy2xbLfbvxMC709YbQZ0Sb+raspN9lhFV0zjpDwmkxBK5x0yBzYM3ftdGDILE2qE3o23aUvufk4FR9DrS1QuYlm3rZ1vcdzsWovPMspA/OsnKnka6NXDWeGgBzmi26lqZN5Jm868s378kzz9T13PAdjoHrKye1ka7Gl96bQ+z00/UM9OUZfffb1pcu0s5uSF36ntlZRBogz14DQUG/YMFid9tW9zVivkNfA9TU5/z6betvzB3v0hdo1S145bd7tR7NGg0OgSmHGjd1vgsOkzVYnks6SWv6gjJpIaj3b9u5dsHh00irt+q3su03OBvKLUfd2R+Cc/fWxHfsemQTEM60Z5XOdZ68uqJ86GDoQ7mtDrE04GC4PmfS9TnZzhSxyUdX+aFv8xvpzz7Sl45VX+PLZkqHLn1OLYeU7ZA/fsM9S3v1yq5QNrnoCjTVd7/tHn3fVLFafznh5vvrwOmzNzqOpG3VZxuceeRaHDbrADgeXU6XZ7OuTLCpvPlr1z/BoGdXbuyIZWOZPtg0ZUsgr61xXWnkt/x+3RWrK7iH8kVfR0KXvvpGv2/KsbopvRxt0NRnCwW56rs07Ao4OLPSiFOnnmtTlN8aICvH0lZw324z5C9b7LrKh/pr/a/vu77yxpnlEHbhesq5QLDq2wq6rovymUCTPelDHrEX1tC5pjJS6537lx7uQ362gyTnM1mbpbxKK3VUHZcGgjyba/Aj3FsX0k291caxUfKHvnvgxLJ32tB2p1BFurCHOgHYflNb6SunyqtdFHWw9OW7dFEu3Le2VRBsp1ltpnaIPatrnduoJz7nD/m+QEsa2ohHO3VoiN1xtRddKLP0lT36Nm/hrNsVVrmwM6x6pe51QY+9dh8CG/fPduq4Vi50gtqBsW83OXXexjPy2fcEnJ5f2WWHpUOfrYdr6EDRaSrvrausPiL7yxYoN+6nK9Ckr4OBzWP77YzY1FcHq757auN7VZ99dP1a7+gLGukLktr6bCz/T5vn9wWoOjK0LTprvafjrt3OJEknKqygQwOk4miQFTLv98FwKGjmNZujytFqisrIcVFRumDsFe5R+gr5qHsAp5Xx0NvGeNr9jhOsUo3C4XQMrmsLCprXFmQIECaZ3ub6jB9HpV5f7+K461foM74ao6rP2dGwTQKDwfj9X4i806PPIfG7k8CA6m1r6jPKo/Q5qtKMc2x+cDPtiLzj0IxDQ6MccABc2yiTXru+MgN5rWHSY8xRbF/b+z5nlMehbHGwOM6ub6RIr9+o6zep+hwg+holPXaT6guMOBhGGYzues3pmxROh7yo+kZDxulr0NVb6SiN9C7KR6NM3lMn1KU+NOgaeQ4LfVtdS3fBtXLM2dFxMQ4NoPolz6WdPGBTlIk+1GvOEOcGrsOp9uxwZhebMwmub4qboMr1lUGN6KT1Rr0TNFZ9TgenZhJ9z+i76hpddU+Pu3vqQ1pzqjg9VZ9jLyh2Tc6MeqfudiHAE/zZ7c/3PavAwrkxYL/UHT2wXei1tUGOPHKfdeSF7VAP2MtRAWoTZZRjKt+UXY6Qsjwp9DnGVd+zq0uTwuGbr766LajRySTvtJnK/qhyy1ETfBn5gF54I2Z14xCbKQk2+lA26GsjoH2QV3XjEI4imzcJ7p+NY6vcP9slUOq7f2VFOdMZId+1dRxuI/3KlDoggOEvdOF3lTMBqGuzEc7sYYOUaeVHgML/6ELZ4sg7b42+ESWBBRukjdTxIG36Dkulo9NGEO+3lG+BlaBc2ycv2BR2vAvlo9pH+s6gY3OUH9jxVuDShxEZ9tH90Vfm6LNlODREp0sfOjK0se6PPh+BjeVjQKAk+O9CvqqjRkO1s+potReQJ/49Ca5tVEonh3Ij0BCce38Sqj69+ejLR2Ws6rsPZWaUvrZAQCvPtXM6M2o508bJd/eUJIuGyqaHipFU0Rlz00KqMEAalFop23ifo0Bfz2RbX0+RtTR9+gtF48bYa2AYWz1bzet7bxqndW1CA+PgN0aYgyWtmmkn7zlUiwUni0PvxPSucscBn9QAr21wMppnYXBk7BzEGdKY6rgYFShxMvRgV+jr7eXoaZg5cJMESvPB9BNOi4CuorfaNdVfQdykgdKahmeWN2xmRYeIEQBbZeuR53z3BUocVJ83Ry30dnPUjIwKuP1+X6BkhLcGVRVbfAve1HVB2KSB0toGp5q90gNe4ejKD3WFHbOLYh86QNjapk1lA+nrXBH8ThooTYsOAaOjAoaKoNLZPeyIQInj3xcoaStsbCPAqAiKBSo6bXTy0e8LlHQ4GvnUmVDRSSN4MqJmREvg0BcoCcZ0qOkEq6hLgifnRrIb8qYvUFLG6+hRRSeB36Tjd0YFSvuESKumH2NEyTOxlzqLRwVKHHzbuTf1jYLotGCvbdndFyhpB43iCYxh9oprV/hdAj1ByKURacu2gZ9gtLt2iPD/BOgC9SRZdBhABZBBnA96WDg389VfCIw7I8bYJtOhAeVgNw3vqoTTzGnXaCaTo+HgXGsoKhoP00NM+dJxoYe9D0656UVNx4LjY3pI1ed0LwZ65muw0HRc9Nrq9NC7aorQpRHOjGBUndOTX+EMyQ9pbyS8L1AyGiAY5txyHitG1ThLepYFoXrsu7DWk3PY3ASGzTalipPP2TRKkVwSoxHSViDZ7MDROy7tlV3514eed/qc/aa+US361hTpAFkstM9GgZq2lv0wqiN4FuiM6pm3Jblp6E19gY0gg75Apy9QghEsv9EcdfR9o1L0lb2+QAnu3TM0Rw3dL0daGyII7QuUjBQbEWr6CPJAkKY+sUcCjj6MlNNvOuTqss4mAZBgty/QgRFLszc4+hV1WccFfZ1ERli6kF7Klmmf6qr7rrZD0M5uvGruX5dOTNczza6WDc+u3ZD+Alif9dm7JFmpKHwcKz2W82Gh+gvFaAgHLJkexlaPpqBpVcPwc8hNIUomR680B4Vj1eylNDoh2LHWalSgU6fMcj6aGJ3gtNDXA74YuF8L8jlW7TPSTFExX37Scz3WREw55Bi1e6A5cabVmErSNyIEoxCm57UdM73qpiBL1z47rBdemeGcNju1OGOm8FgfYMp20o0014kgrZuYemp96KhACfJcD3i7U89Ii7UrixkoCaZN/zLts4k6yNm2Vkgw1wcnn7Nv5KuJaco6bUyJEkz2YdRJsGHkrYmREiOa1ko1O37aSDOBJtvRRCcDZ9m6F6M7XfBPTOn1PVM2KzobrDGz3mZUoGNWivVo7rM5Q4W+YIt+X6AD1xQkSqca5MBrI3L0dTb3YeSSbtumC550EpvCe2mFLROgGzlson1Snkz5TZIkSWYUDV17TYpAwPuTTIVYiL6eVYFNG423qTTjetnoC6zauDb9cZ0eHO3mqEbFmoNxa/M8m2Ct/Yx6CvUy2yBlHAu5Phai7z45P80gFbW3t/1+G+ne7FmvyDMO6bjr02/2rFcEWPSbQVAbz9zVMUGH0zmJ0+U3ujpWvN8uz11Io7Z+LfeT6vfVm3H6Pve9Np5/3JpU+a7cdt07J1/QMCrvq37XvU+iD9ee7/0rX9YntTFKJJAZN029T18ATr/rvpoon80pt5Wq31Ufm/Tpu6dx+upU11RyeSHd5csopG2XvvwQ7DWnZHaxUH150y536mqXHRkHu2tUWX1XJqdlZejT9RuT6HvuZoAL/57pDtb5JEwyuzDMHCO7ypjG1jTUhjv1ZozKc59pnOkbCm/q62GyaHUxywxj4drWtTQNpdd6YLoMezKA8TaaZD1L20EySmd92mKigTIFS0PRnI7CAFoTMM7pWV24Lz2bpswY2TESUsu9NDWqI/36YPhNf6v6Ns2o+sqtnuVx8641Nuqd+tlsRIwKcFia9bALz+Aa9JsOEn3/HqVvTYZRCVNCjP40p4pZnF7nlPfhtzkNegObDoqdi6TNuHy3ps6ImOtbW9UMCk3VMP9/FLbjpes37DTVDArl66ipqIJT05StK7DAXf2p6LU3Itdu1NvIH+uRfL/5rJ5f/tvRbBTyR4+qUfRmsFn1R6GeqW+u37SNerXpjrP11nYot/LfRgb1+n5Xr/mokUjfscbCCAZ9+dTWrwvsu/Ad5avqyyfvwe/oea4L7LuwZtZaFXnvWs2pWqaft3ut2yi3yrpy25wmJr9cf1SACvqCXPrN0RP6yoGyPyrvjSaaKuf+jXA0HW8jIqYijUKwYERTvW/eqx3ylMlx5Y5tG6U/DvryR1DTdPon1Vc+56uvnOiAYbuaI7bsnd+t5agPZZ8+n6Jpb2q9mUTf6B170aU/rt7xpdi9po9m9zlB7jgfS9tuIw3TDN0DG2k9nKm6pjN2BZ9NtMemC9vBVho4IoC+EVSbdY0L1gSBRqxNO3b/RhVdm9j5savTpwn7zF5ZvyytYOaBHfDkx7j7Xy2MakCTVYtKYo40GI52ZVF5bXus8e4zggysgm/oW4GvW5b6vqkCdtRhXFToLnyHY6TS0uc4mbtL3wJJjrBpee1tH2EjCY2V7/Y5R5zOrq3BoVfC9CHP6dnrTm3uRUNm3repJBYpd+HeOGp91/e+dR9dW3vDGpvaWHXpc1zod23Vy2BpMKVLVw+yhtd9G+7vQhAjXev2sG3om2pgzUcXrsnJdA+ez/1zPDggsGbBFKEup1eDJ11dl1673Pm3qSi2dm9vs1sxb9vUAWmj3CijNpeQHrZu5rByDGw92kaj6Pqesa/ceyZlo71NLuhbG+B7ffq2vZV3Xfp26zFlwq6L6gWH0fa47tlvK4emUvRt2era6hjHRvrQ1+gInjjZ9K2FqHnRxhQZzybd3J9tgU39sHMUR06ZUS85VV3o0PBsrkXflsHWCJkWVDcHUI8EEm00ut6vzrJn0RCqC+odB07Z8n4X8swOX9LQ9zV8teGEKTLSv7lwvIlrub4AU7Bi2hPHxzoEeW4thDLUp296jvvmMHsG057YUesQlEXpYjv75sL3JuqMIJhTLdD3PYEyJ0RjTl8gUs9ZaWPjCk6Dz6W/BfHy3zbnOixsZqHc99kcGzlwWuhzMFyX40PfjmrKJf0um8NJF0woP56RKDemsMgz5cZvO9KgC7/PsTJdSf0W6NSyBvZCHWazu/DsHCs7xNkSmL6gR/BV7bc6ZM1JF9oL69fs0sgu7B2iLAi+lCv63uvaFEEey3f36HO2n8Pvr/U57okD3rcJCr9HOVUvTPOSd9JBeQd9Nl096IK+aWt2PKv6dOpW7OqE0VQ7N3bBufaspmfKc+2yNsD1TAdUbrSlnqcLAY68U07ktbZButuWXjpIE+2JtUJdCFDo2wqf/Zfv9OWDqYjsNz9BWnYhAJZWypw6byoZ/4DDq5NTveH0dm3rDgG4suP8LPrKjXz3b4GCei8IkRZt5L1re07ljs1TZ21wodyxI9q75gY5TTji8knHRj1uhN9kgwu2yr0os+pOFzokBOb8Ffrsk3JkMwjllh1iz9mWLqyf0g5XH00d0HbyT+QB2yftu3ws7bOON3bd5hFsgzJgvSL/RLvl8751TtpHzyZYsb5ROXCsBH1lWrpJ+75OBj6Ctk0emPpJX57R9+z0lSvtYRc68fkRriWtnUso7bXP7Jg6oS54tpmi7VQkqw8VXsFTwfWSes0gVWFcVG4VqgtOPoPBSPs+54KDVrc8hQLap89pUWgZfPq2xfYbtUeX7ih9Tp1Gj5PG2DXvndOhUtcehC7ocRIZCUZeBVSpOBDSxrVHwXi4d41X1/Wlp0ahD06jxpKzNB99xsL1NWJNXSLv+hanwrNJawauT3/UdAKfS1+Btu9z3hhqrzEq7aSt0QzlTsPcvr7fNqe87zcYe0GZxsf3azDeNNajyo3r+33OAeepfX1pr1Hsgz5nlz7Hs0uf09R3fVsEC0J0CjDy6h4HR4NmfY/gSSPUB30OsgZPA86BFDhqPDVifmOUvnx3DU4d58K6Fg0tR1gjPq7cq6caO3VGuttVSb0RcIzT13Cpk3aS0si5b84nRwDuvy84hnwxAqzOSWvBJvujsZ8E+hpYDrnrC6o5R9XhlHajrq/caMM4rfQFSAI2+YhR+uqyNNMRxLG03kM5Vm84QZ69r0MJHFTf1zPr2ZVd6akcQnkblfauT59zQ186Sg/BUWWUvrRi85Q/ZdzIBCdH4DxJuREo1bOW6OnhVncEN8rruHKrnnDQ9W4L2Oi7D4GeOjmJviC+BnP0lV/BESdxlL6ebO2VcqtnW4AscFLuOYPyrsvRrAiCBOXaNmkvHzivNSCXdqPST1Ct84Aefb+jY6TuBDcu7ekLlur923SDoy8dOZDj7t/20hx76S0f/ZbAQ12SZqPu3/uCGnnn3umzNTo11KWq34fv0Jd3ri8f+R46ZemNK/eeT1AkoHF99lLbWNcyjtNn46WfoJI+x5+9UPdGlbdKnW1D3/2rf+ydEd1J/Ax6gmC/Q1/9V35NPRtX76qPxc9w72y3MqPMV0bpCyZck58nDwSiggqdCoJidm/UDqlsAz/GPQjK2FrliK4NNKSjetiHESizFrRtyqBOOeXWWkrtRq3HfdDTgScIZnvZV7bHqPokaZ8kc2g89eaoBNOionKSmhsh6N2xi4vCq1dcz0/XaAkEYc2tKyFgUAGMVOit1NvSpw8OE8Ohh21a9NhrOCoqj11kGFCGVO+W5xkFA8LwTTL034XKrzd8VEDXh8ZX48HZmA+MP31pPi0MkBErzlvFs1iwq9ddL5Mgrg+NF0e/vTh4Ehh/BpsBr3gWi3U5ABxIvU+jyoQGXpDRzP9pUCY1dpyVaamOXhONgR3LOKEaEOW/D0FpdewrGiPPzwnQCAmA+tDQN3s/9dpx+PTKcoTV31GNn/La3B6cvlEAvyH414hyQLtwn+q361TUO3VRj7u6V4OmLgRE0qk5XYID6Z6VAWlbg5YuNJjtLbAF3noWOa7KBAesD42tXsnmdDu9nUafdRC5976eXWWGk9HcphjPDqEvaGRz+qaC6FmWdhymipFvowSCbI6QdOjb9c49y5vm9uCm5OjpVZ91UIzaHlxApq1oYucto3McZw7MqO3BjYCy1U20AfKTM6jOCsb6sE0yW9tEhwt9aWJkq29EBexRHXmsCBTpsxn+9o2oCGTlDYe3Ij+lh0BTh52Rmj7YKvpsV0VdlR9GVGrHQR/qM+fQNKaKfKQveJe2XSNhFd9hF5pT9thuQZN79wzsQhfqN+e2OUqqjGnbXVfajDqPxnWMftSgEAIlo0o6LJQB+n273vFRlNFm2WJnBF7sr04paduczthE26xsNeuddNR+qfPSRtr2dSzqFGlvD+65XV86CJhH+U/aONNsm0659zw/fXW/jqp2IX/a24N7T/qrq3wkgUgXfDM+ljyqmELKjrDx8tSIVJ+PVf2g6mPIK/qVced3yRP61ccQXDZ9Ku1IX7mDMkHftDmo7/U1tGN9I9DSi13XEVPRCS4vTJl2b8rdqGnuSfI/9Bro3elrYPvg7NgpSS9FE40dB5zjpdexrxIyVgxY7RWrmFbDCHC2GSFObR8qg96SepDfNKhkKnnTodaQafg58ZzxcYESh98w9ijHchT0NVIcsPmgYWc05ztSy/HkgEyr7345FgxfxW9IC2l6WMi4IEj50SvZ18D1Ib+UL45ps/FwTxovQQSHdFzwrFfS9ft2OxqHETf6TednEgRBRjKbvXowOiFI0sM5qjzokaXPwW6i3lX95tqXNhp5I1pNZ5+jy9FjBzRMowI1+cpxaK5R0WBrgAQZ9PsCNUEAB8G1XLMiL9gKPdvtILAJp4YzLyhowuExyqbujgp0PDMHicPdDEiUAT3ORhVqT3MX7tmoCIdbgFThgHI49FgKZPvgdHFY2/lj6okpVUanmr/bxMiFdDdy2qyvHBf1Td4JlvvsOIdX+hiFa+oL0tUbZVmw0cyXJoIpwVBzpJkTys7r2RVAtoPAJu5Tj7LrN2E76Sq3Rof7cJ+cPs51EyMMygT9USOLgnQ90u2d07QdAkz6zSC0iY4saa+MNJ9feVKWzUYYFSgJsDxj+/elKWdOADlq1zudYp6x3c4JkOlzpNtBbBO2UP2S/81OCmVFJ4UR4lEOqxFn9UIZrOiYUOa9r0z3BUrQlutAaOrraNXOa2vp9wVKbLx7MxLY9CUEAdoB+uxeXztCX30V6Dd9CW1X1Rdw9gVKZk3wc5rPpy6pL8q+z0YFOjpyBHrN56OvQ0e68oH6Ah0YiRRoNncFFHzqlNE5pXOyb9c8AaXfN/ukiU4Zzy7IUH76fDSY1qbstvOX32c6n/ZoFPwbvkI7fwVp9Mf5TvKNXWvnrxlB7OWotlJApF7ojKuw9Z5ZueXjaVOSZCIYsFEBSR9GdDQ+bcdK8GMeOqdo1O8q7PTbPdB6n2x5ypCOuy/BBsMzLUayGLm2Y1MbAMPazd6LPuZ7/cpC9RnN+QZKmI8+HQ0MI9xseDkUdY3ZJKNFDPQoI92HoILTVdfYVQSOnClORdM49jHf61fUm/noC2qaPV0VvfoCTb2ko9CZIDhoI0Ch3wxg22hwOcamIDQDTQ0Zp0ne9Y0IQccKh7m9FsX7AjD6owI1TqM6pxFvouOEM2WaTB/qiqCCY9Xs3Wcj9MqbPiRgGIW1GRrQdkAh4FWmR52JAnaDfnvkhQMtSBvl9Kg3HPW2w+y52EJpOirAN1KvF5SD3YSzwFlU9vtGhCCo4Byw203Yb2lqmkozgG4ivQTDAoamvVL/OVzyfdw5Shz9dqAEHVKcYdN5R2EURaDfRhAm0Bg3ui7dBattBGH0R42uy1/OunLeRHqxeaNGp9Uz9ZXNajpm7K7yLlBpj5Y1oW8tMH296hX6Okys/WmPlrXhaCq37YBAvhqJNYWxjzoK0X5G7aMgwNqZdro0kb6CkfYIvN/Vhlgz1wwE2ghyle+2zZNfAgW+RnO0rI2OFeW7uSwAygsn3Jq8vg6zugb20JBm3dTRwtYo96Nsho4PZYtP0Zx5oqNJsES/XZ+buA6bLkhvzjzRoSFYot+uz00EUXysdkAheJJunmuUj8VmmR3U3pzJNftGYJsYERQUtXcjZe+M5I6Dvms17T2kWXN0vAvBtPJRpydXjLDxTXVsjZpmnyT/gxHuqiiM8KgKpLE0hM5xaO884jcVUg4XJ6ALFXCUvmFejl+ffsU9+n6T+kzt9yveZ2g0Hl09Ue5LJfR3HH3X50D3Xb/JQvTlUVf6eG9cuqFP3z2N0pdfHFt51/6ecmGqSbNB78KzuU6bceVOumjcGe4up07vK4dyXPA53+tXFqrve6QN3cXUl2acpS7HxmemBI0aJVNvOCVdPcA+4wzXTUpG0VW+pGmz17mN4Jdjrje6/T3PzCHjfE3CfK5f8b2F6NP13TZ0u/IUnk+553B02SX5IRDqm8bb1Pe3jfJAn2PSBcdOuVC/2nAg9QyPcpYrfeVWmkzS6bC69bvyHfKuK08hT2q5beeP3zP9R5A4iX47f+ibvieY6NNv0nX/o8qttBJ8y9suuyCA1Fb2jYQ29bvsggCFzRCQdFH1jWhoc9qwZfTbPkTF806i39dB4bnct/amnb7yhY+jc7WPUfoCJwFMOwhpIlCq+m3o6+ToqpMY56NN6mOhq03xG5PoYlXr+0x7JADvCqLVJ+V2VMfSamPSRElWDYycoVVrbRhrPfF6h6DR1Dvat/sVo2nalwqssNmRRs9YXcxsZxG9n3o8uqBv3rhKrkCbvtDW1/vZp6/iGPI2cuFeXd9cY2jU9fYY8tVr0oWFsXo0GCEL++ib+gOv9WD524dG1dxkPZyGn+3AY9oRpIfeZSNWfTtYaZj0JtLn2Et36QXGTe+29Qd22ulCw6gn0NC+fNSzV9NOz52GwXt96GWr+vLCtaq+Xm8Gxv13QXfvEI0cYy2diLySlnqm+3YbhPxWduSBXj359p8Q6F3Wc6nc+a028tb0I4GYdFJmSF2M7Hf8XpduhaNoZEL+ca7ldS0n0lXvquv3LdZ1XfoWqOrVpG8EFNJGz6XRmS59BtyIKX3lT5qpd+AEKTd6jk0r6ILjYNoDfYbeNUwdgoabvnrTl/564ky9UO5du1nu9Uzree3aLbDCJhjRU2Zcmz49yAdpoS70oQdPz7xR51pGTXmDdW7S04hXF/Jc2dC5wbGqNsN9ED2nduocBafS9U1pUcZdv26ioHdej78Rsz70oqs39N2HelPLnjphNM+aji44K+q78qUzwQhQzScdS+yhaSFdmzqoZ0ZjXF8jL8+kff0uOyPv+hblCzLZSs+v/MozaVf1lV/61Qa0MYqpZ1m50Y7Xege/wfbVOtCH3zA915okHWWm+sHvGU1k65T9PuxWqb2iz34aDYC24N0hri9N+2Dr6OsJZ7+1D/CavpEFZagL7Zyeab3jAhYjIfX5rZ/xm3r9uxCcyjvBAsdXuZV3bJQ6aNrlqOfWRtIXDFd91676puKOem7oRVdu2Q6/x7bXeq/HnsNtBkcbaas9MUpsFFheu3ats2yFOl9/q4201Z4o7wIV+p696mv36Nd/t6FvuiW7St/3ptFXTuiz6+7f95r3X/VrPWjDxvKPtLF+y7XpS3d1TZvdtUtkRblgM9lL+nTb+rXt68J0Uja76revr9716dPRzjZ9LPV+Uh8LggzT59yDmQ7qTLXv6qG2zJTOPtjYqs9+q7NVXzuiHbDEog9l3lpII2NV33PAzAzTfdnMNtpZ9ljHH5vlmaVdLad+Q75Ly5kjA6XZgQEy9Ksgm/bA+BtCVug1uno6VAQOexcKO4eGweH8cPqIxoDDx/HsM15gYK0XYKA4J3QZJfoaUY3eKH3TPDT85j/7LVMT3LehVk6UymnIWyPUhYaOQ8/Z8awqHUMgyPFsZJQBMXStATDthPFxfdvyqsh1OobP+hxWDZbpV+Ypq7waI99liBg1DoXPurb6ZbRNtWAkNW7uXY+kk7Y1nnZF0sD1Bbl60aQNQ3FoiClsHNSDQ+jXKQp9BpAzwcHUCyfQYfBMGxM4cVjl3ahAxfoweuZ4M2IMmvtguAXshuU5Tl1Om7TmyMpzTqneQI0RZ8T9uHZ13PswBcV15I+GoG41rMEzIsH4u75nacMA+0xZoa/+CPg4SfQFXox/n74yzlG3kJqD87wQv+mZ9ABKG4a/Bv1t1BMOm8XfgilOt+tYO6Pe0JfvNehuo3xyiJUhvYnKjrTgPGs8pOuock/fvcnrafWVa+WOQ+wedXCYDqXcqusaQ4173zQk5cP6Mw6DfOJEcPDkoQCSzelz9CFAVm/UKY2ztHQPrs8OcYjU//amAxUBCn311JoP924khT6nRceNQN6akS7YK2XVtEcOr6lE1h+oTxxxZYHD3uV0uj8BmPLNVuucsXmB3my91mwfR6AP+sqY73GaPbf0c136fneU08BWsE3yWV2X72wG59X9cji7ynuFo2uzDDZF+dNJIQ1MSZJ37KW0qMFLG9e0LsTUP3ZPnRN4sn/02Xt1wHqKLvT860Swlo1zKCgWfLI7/BLOmPasdjo0EWRqZ5Q7ZYPTLVBmL6W5AFAdsGakC+XSvakXAl1lQPqzHdphn/c56pA39EFfuyz/6bPz9PsCZGgPtfHqhntWb92z12ylZzHq4BnbyFP5wtawsco7ey+w186py9Vx7UI7QF+d4bCrr9aiKYP0x5Vb+uo8fWW1Xl8dqNcfp6/eqPP0dUqqN/TV1XHXZ0cF9K6lDLt3+V+db/qj2jq2sq79EyxWffVGnrn/SfVdX73Tdrq+MuP6ffWOD6POs63z8bG0RzYeEmCyewIVAY9OQPVdEKIcqpdduAZbx6aaPshPZOPpayfcC9+LXeiCPh9IPmkT1DFBvTrs2dhfAXzfuladATogBFuuI+09g/tx/XE+XpLMBQgcD41dRW9bdbj0Ho7qWW3DSVUR9J5wgDlEHAGN2CRo9FRmzkrVr05kFxbPatwqjBDHkyHVAAuQmvPBR6Gh1Lut8fKbjIPK1zVkW+Ho2UiioiK6voqrImpYDG33wVFrbmntvt0zY8gZ0TAw5l3oWTUKUacreF6OPicL0k5e9qFh5FDU4XiGiMMhgACjZMRiUjyvBlx+WWehwW2vw6i4lt5PRrsiMPM8GgPGl7OiDE4CYy6dBZ4cFdfWg8ip6cK9yicNZkWQKwCQjpwQzhoHpgt5I580+BWjHDVA14hr2DgwXdRFuBWGW8Bez3bSMDd/u42Gp7k+SJ3TGBgl8sycQI7QJCj3GhHBpuBN2rk3Ds0kVH1pydGt+hyqLpRxz1rXJ3FUBRXVQRNcttc+jUJ5Yb843dVmKNt9eE5Odp16xgHW6EpTjNv1TpnmuLgu2Dx2oN6zvK11sI3ybJ1G8/44DfKbnRH4SRtlcBKkPUdZeTN6LmiXB5OszYP74RwrNzrD5BubIU/GwSZz1Dh8gj/PL/2NVvXBrgooqz235kDwVdd0qX/upQ+jIc0AVhkVcElDsGfSog/r4po7ywkw5aV2DmyOut8FB409r+sk2AbPzOGDdU+ebVIEpjp5dAhpZ5R/7d6kGDkWaEg7bZUgiAPbB8faSGttz+S9dTc1Pe1epu5MAhvD0a4dPuqOMs+uTgJ/QEcd+6++c4T9rXVqHK4v7wQ7FuR7DnmrXZkE+sq9zkEdxfQ9x6T1TrlnX7WP8k3a8z0mQdln+3SmaaOUIfVWmz8pnpPNM8Kozrp/9XAS1O2mj+b+dRj0+VjsOB+RDnxPPbS+Rx3Qsc5v6ENgSl8bB3nPx6CjrWO3+S198H/oVz+KzVPW6Hjt3nVYTYLreR51XLnx7Ope39q01cqkTnOy+OgN0YPY7FEwwqHhNpqhIoyKtvWu6s3mKEF0bhoKo2e0h9Osh66vErYR4et5YvSqvhGnvjLTvneVh8PNgDGEo3qWKxqs2iOr0VUpOZ2CMIZkVE+Tz5o9vwIfDjdnQyM+7vrt++dwGaGS9hrkUfr0XLv2IupVMv2DAZV2465NV09i1dezRN+oFIed/qi8Z3A5mzVv5b3GjxHneBrx6BvR0HvWfnZpZptURpSjN6pnuiLQ12AJXDhZnFzPLnj1fH2BjuvLu2YPrukJyqpGwLONun7X/ds5UK8nfU7MKH26zXKj10vDpeyYdjhJuWnq1+2hBWscunH6TTyLwIGTZzTEtCK9g/JzEqq+OiPQNRInDfSSdiHNmuVOPghwNVauL92m6eEz5US6y0vpZ2RSwNpHu97oCXfPGlBOq+cZRfv+pZPRQ/ZG2o3S92yet1luBCgabDaPozju+tCzzcljK9RZI4MCNJ1Sgs5xdUdwZ9TOfQjMlHedMhxWIwyj9NlJTot6L+3YKQ6IAESwNmoKUi23NX8FSfLedEuO5rTl3uYC0tz0ZY7mtPrKq95po8ns3ih95Yt+zXd/BTbSoW5wMKrc6szRXnLuoK0TWLCZh4UYDdP2jWsrtbVshbw2GuieBTnuwQh/n777V26rzZMOAkwdZdrMSeqce5Xf9TeUeaM0yp4gq77fh2vpKHHvnoETbHSR7RRs1LQdh+vIO20WfWVI2e27vsCIbRGcwPcE1QIUdd9nAsZJ7aZONs4530f9k3fqTx+euwaB0pnNkI9m3eiQVPf7Zr1UlBttA5/ISKrRVZ15bIC2k98yCvlGR0de9dG0867N5vR16skT5b6mrftXX1xPO0tvVNlp67MtghsjoKYZe65p9N2r+m40q+7+2aevLigbdVc++aujiq1i63UsKDfqRZL0woBoWDnojGBFzwrHiUEYNaLEUKr0AgzD+H5vGhTkGgR53ZRJUAk09O1eQM6SCsERqD0hXXAw9Gyo9Jx0vRtG0/SQaYTr9LM+VDTBgJ61JoJN11cBTU/oQ0PLyTSC0sQUPPoMRN+Ikp5BPaB6kJsjL55Xg6shHjUipCfaM2pkNeIVjjZDKl+bo11t9MIKDAUjrs/gcPj10NAXtPQFKtCTx0HQ41TRcAhO5annb95XG72R0k5jofw1Ry5Nazk0hEPYhfKlJ07e1x5icBg12Jx+DWnf/buO+xSYG4WsCPBMTzBaJnDra3w4OKZaaWSbcNrkqUbB6GQfes3pt7diZvzlKf1Ru85pnNr1rcokcGqNihB10F+92nrcOUAaYMFrF4JrDh2nuo5mQj4IVDk/ykYf7JTrCYg5Oaa/ang1nAI07yvDfejNFUjplWyOvOgsYesEeHob+zBdxmghB0N5qainbAd9n/VhVMXzN3c1VE6MYinPev0FI32wuZw0jqkyyFHVqcOG66BQr0ehvrF10oudcq+mjHIalZ1RI5kce99VR6SD1zqy9IrT5TDWQKALnRrKbXvkRNuhvim3o7YHd2/02yMn1h1xnOmrW30Y9aRfR6Aq6lHV7xsFV1bZFM/eHDkRcEoH+dA33RJ6/Js7hLKtbJy0Y0c4/ONGZNQrZZSNld/aLXbMezqm2ps8NNGm+562rTnyoh3xXDocPFsfdbRTh4zXbK5yR0e5HTUSCB0Rplhqmzyz+xBgKcvq46gREfVDGyuf2Ew2R+eEdFMX2QH53jeSquNK2ivzfINJR54qC7WX2nOjPpAP6ql64/m1E9rgUbi+73hedlN6aSekoTZXeoyCjaxtkjLXLP9e6xzpa+u07UZN+YPKekXg530Bnna0D2VS2VY32IyKsq4MazPUnz7knWnoAtk6CwHaF/6HAHXUiJJ7VK8FZU39JJkKhYeT05x+Bw6N3k6Vuc8gcA5M89HLwdgquBqaOh1sHIaw9aYyHAo0/aaogHpL+hpf7zN87XM1OLKMJ8eLA9SH32YkOLscbcGFqXfgiHu2UVOQXJ9ee5tn1+f0un7TEW+jAdALrmeqid/l9AokTHHow3QKDk7b8BvmZoT01I5C40S/7Zhx4hi3UVNBOMSMPTSSHJ36rJwxjseoM1VcU/kyFaoJh0S+6GnrC5QEQNLGyJtyqjdYQ1jLgfvRgPYFStArb+RED2cTZZczyxEdFehpKASD7YDGc3FaNIx9gRI0UJ6zDUdRuo47v4uz2NXAenb6o6ZAcXY0Psp+u85539+mI99Gj6aePXmuAVN/Bazqj0bLv0d1EJhyxMHSUdGEM+X32vW5id/lmAlIXEcDrqHVqSAAcf96iEehM8H12w0nW+H32vW5jUCMfnV6K4IYacoe9sGZUz44vU04FKZvWX/TDCCbKI96Q5XP2inATvz/9u4D3JarqgP4hBSqEIxILyIWQKQqaAKhiCBgQRGIATUgioUWRQRBpVjAhgpYkSogID2CNDERFYwUkWClGUDpIL3kOL95Z4WdYe8959z37nv3hfX/Mt/LPffs2W2V/1p7zVzJEnKHgCLO8bs5IjHG5ipJZiOQrghqkQlBVEvvZJKRbYSH3VJ+E23ZEgmGspy1BkFNLZCULKLTvQQBsCnKpOZApLVfKjlFtAXUc7D32vdKqPgJel0md0Dwbk3tSwuy+ZJqCCLdIsORzPAZX+dUuwV9s2kRkJAXwb7EAB8hOdUrvQPyTW7nPsXphgRPK7HG/3ue0ikE2SSjguKQM3IhUO4RURyD7M11hj6wg5IMrQQBf6hvJwe+5z7GQN4Ei+wVP9ZKzkhoCNDYS/NkJwQXmxJnskFX6Da/WNpLlwDGd1oQFLMr4OU/TsAjaGDnlX/O/VAJiQQBUcid/eKf2EJyz9dGadsc5ihAwjHIGT0TLPHfIDlM9nq+jp2WCJ0noOylpJbgrQfVApI686S1NcAvW8/ABwTz9nc+R/yRXLVKncmtfXN/47QO5qsSJZHYGEim0gWGs5WN4jRbgZIaacEEI04JOXpKi7gQTJkM32mBciLzysa0ZRA4wrhkjTyA2+pf+YnjdFma2nfcv0dWGbkgRQwWwxsGzL9+lj1rgdP3+532r71+OYht2zM6nCZDWDNynFjvRIbR056x20l7hjYySQIqa1nOQbaxfH6rhABGIMnwl1n5EvpuET6ZLdlN5COAfMiyySxyHgKnVqAkGNI/Yt7rvyV39ivay3jV0GtvjEiSYK32HXte25OA2nxz32l7Ook42D86VOqcC/maE5oS7m3+ghpBKiD+8WxjD8iaPuxh7QTafHpyB4JAhE9AQkboH6LW+9tPAckdesfJ7qR/5ER79mHb9tbGSaz1b2W/tW3JvYSITH4kc0CyBNHyO/NHgtjiGgT3CHokJySTyoewBRnK4VrtlcUiTODUrTz5IxMIKJvfApImkDKO2hyX5Na4EcqdtmcXnErtpD2yZr0ERTUZj32v6SPQV2sr0FAmKLFAbgNsZe9Eyt7aOz47wGdGG0FA7xkjPp4/RXpr8tmTW58LxASZvoe089UBpZhO6lpJQevFHtP7GhBgJ6m9pKB1k0ARqLK7YM0EqEtg443ZSbw9FiSZj4QSOyKxwo+39p6PlbijW9aAfSztpc96CVGlhfFsnKAJ6Q+QQwnVXlLTPAWqJXAsQRdoPz8lDbBX9qbkYaHnbDf+56SvN3ffcVK9E47ITrJ5O23PTmsvuGn5llZ7n+El8Xf5vARDMkSgaj8l2SVGWj78kKJ1OpA4+KCkDAQDqpxFRpRRkaWJWu5ezbwMDqPBeCGuMisymo64KYgsIwGXhanVkapXRa4oKeclsyRrFhfj2nrOBdxbBh5pNw99yjTH8xHu36u3d1qkbA9pZOwELbLkMg+MKvItWyFTXoPMDuUTKGiLXAr6zB+W+ucYBCvaxyt/jX2T9vYJ6ZBFlM1yL3ulBMS/1ru3d9ojHfpGILRXw+sZg03aOxVA2BkpBoyzRLzVHiMTMt2yfshTDQI9ToYRZMw5QmN3MgAxhhaU15HTeA2zI3wOQbkkEsrAy7A7dp+DAZVRJ/PIT9l/1Cv35q49sq59JAMEZZu2Z/zJnZMdOoK8KHVUdmbOS3IjyCjb+3mb9saJJCBvdFfWrdQ7V+8tVu6NaCA3ThY4QDpsTWUIe7X+5AXp49jJD4JhPY0pnlHorR3EMwLakwMEUvDJzvj/HsiqUwvyaQ2D4Og/xt3rf95eksia05ul9taNnrCZ5o8gIsvaxrOQ2rbk3vrYM+2cpoFg0f6TdbLo/2V4a3JvfEi6ANueSyyQg+ibLeAT7GFNftgMvgIxk0RiI7U3fnthPdjL1uvZ+Qu2ityah+BD32zGJnJbtkdw2Jlt2rMJKh6ivUw3Od9Eb8i3tUMaBQl8h8/ITax1T270Ze3YCcRMwsD6829sD7KOiNuXGuiIAF0fTvXss4f5Bc58KLsnaenUowZBvTWX4OAzBRu42CZ653PcQJApMCOz/B19s1769pnguXwGLEDutBfg8xH2zHwELZJWStP0IWivyS0oo0fojdn37Rn/r99egAjmLjiybk5QBU3K1iQYBJ58GTvqNDp0oQQZEZjw0dZaf6WtdE8y2IJkBl9tvmylZI19ZrOtC7kQsAleapCYo9t8Kb0T6NBVp2NkiS1B/CWp59An3SRbgnMgJ+YkgCCPLrytJvvWWzKan2S3yK0++d541rIn99qbv/GTX+2tAbnbpL3x2xv9ay+5ygZv0j8Z46OtmQAJtzNPvFIyyFjsyxnj1du/QwKDT+wtEEZOB9GRZeCQEFaBDyIaCjYHgslYIg6Cizk4VkZK8NCDIAlZZ+Qp0LYIoTcOmQuKzCjKHFCQmvEGzksJgTaUyFwczRoz4+FtTq3XVpbQfzgS9zJvZSmMKiIRCt2C9oyn8RuT9siI8fu35TzAXAVsjIlTIveKoNXcBRA96MuY7Xu057y113ervaAUMUI4EAbEgQNjsJUZkB9OmUNrASkTJHBUjD8iw+hxSubeCrKA4UUUPJ/CyQQYUwG3YFMwwxm1EP0LiJEIcq//kHsGtQdOAGExfusgAIrx23sOtAenANZN4IBwkzkBiLkz3jWnXUJ7jkN7xAfhMm59k7+l9h5ypRvGu1OQHcES2fecgxLeTR6O5ewQHU4U6ULeyRoyRGc4tyXQUwGLgFsA4sSBDm8C/Ru7/hEgNgjB1z/bsfQ3aTj7sj3CJVC3lsbv/1sgd/SH/bR3/t9nSKT9s/+tYIlMe54JQaRjdA9RIgtKIp0ytMg22B+la14hjywGEBGE13qS/xrIu4fHnUKyMeSevFsreqT0TDnsEpBj8k7n2E1jRzitG7lvJaYCiCN5ZzPIP7nX3r5t2p7eae9f40Ge6Y32PZtB5gR4EnMIJJvBxilZ1L/ApQZ9CPLoiUQOmy1J4YRBWZm1ZNMQ2hbsMxtLryUc6Ig2EoXm4YShl1gE46d35MD4ya1AV+LB+FvtzdM4JRb4aPMnA4IsMij4tAYtsO1Ovfg5Y0d06RzQOyXsS/Y2wE/5vlN5+i5Z2QMfR6eUlpYyHzAeeyJJ2SLdQM/Ze6c7ve/NwU7wldYc1yK79pLMeeRAgONEKZKEc7A1eIp7WHt7RnbomqQI7kUvWzzn/uPl/pLBsUd4uGDLaZf2dLGX4KL75J79wTXwBHIYvrIWpJUgI2yEvdNeUlj78JWSBj1oP++fnutfexUFc5gje84e1p63dk96ad97cz8kyEBp74MRR14ET5yKrGXNcSN2BJei9JzLwQTBZ8SRVsov2Ok5H8rC+CFpDI3TAc5X1oVx3Rbux+nJ+iLP3kYkc7UpGME4XULC/HHKmvMSILnmf2iOMUH8ORGGeJNAr0S0RyKctHlweAnmLMBjuATFjKHAc4mwzMH4Cdg4crKn9r0XZOrHvs0z2EizeXBCS0FqgF1yqmbfzMUlCItsawvmzhEjunQFARS0mwPiuqkB5gxlrMkiAuM5DutfA2JpXKXOcWRkl+wh3xxrL9A8kGAHnC6Yq7KSnTgd5MF+IlJIVO95jznomSSPTO8mAVYNiKb+rSHiH6/J3xRIgFNSNkdmuPdChznIqrZ03v6Rm549JSNkXAYYwUBY2Q3YJNGkPaJXJkHILRmqEY4SvmOMvk/eET9j1Y69bJ3IlKBrbBeC6n78jTEJ3D1zgNxsCnqDgAo22Sz27ozx2hTGz1+QPz6PvZNg2hQCCLLHVvMf7PUSzNl8rZWA2t57KL6VlCpBP6J6QGAjyLEX2i8lRmoQwESClO3uPSclmODv4yQHJ5CJt16tALGEtTZ++x08kK7zU70T7BqM28mYE+TWKVrAerOp/PDS2+V2G/wFXRVcs+H2XpC/lFyiK+Scj7TmZJzP4aesQS9ws+5kGw8iLwF74HP3tIabBn/65eNiL8mFwHUJgnS+Ur+CZG1xjU3blwh/IQi1pgLFGsyPTVxKICQSXXA0ygk8yElhZAtldpAswivzuttgBCgQcL4yH47KjacHBpDSxgXaRj0vhQyD3IK+BUZIStwDGBfZsxhXDfo3Tv0pO2DIAgI2n3EqLehbECqzoz9BFcIhyEC0kK8WEFOGX5bpUMHaMlQctfGXMHbOrAXGUXZUuQVyiaB6ronz93A6R7wE92Cs599FwgRa9qcFBMdD3QgCo40gMaaCfnLvHj3QC/smW2XPEB4OX808B17KUg0CMg/1I4fWSRkFR+ZfRLQHmV0nRua+UxifACfWCJFA0DmW3Qa9Eog41RAksDkyg05UnGgs6ez+gr7TL8EYOXUihZy7lILuFjh02V1OHsit0x16THY8L7kkd2DPyIhxOwG3ZvYNEdkEoTfzZ9z0bW/mujxHlI7KUjvNcEoieN8ESLlnmwRVAlIkT8mTjG/P3kHN3guS6UKs25LeeU5K/07P2GjPfzjJUlLGFux1INkI5nyPfM7m9SDA8mC7hIIkFDkI0EGJoR6scZzAleDHyPRucwX2ityb61xu9W8cPdA/gZ7THH6X7EpO9Xx8gOzpwxqWehY+cImrgKDG6Re9obd0aJN2BwLGzM86dTR3J8iSLUv6AuZHbvhofIb8SCTTOyeJ1rUHJ776pOeSSHylJKCkSLy6uwdyytdKerMzOJfg0j2s41L/OK7T+zi5D4TcbmJzE1/iUKbEUcfbrhBFJSxOJGQq44HB3YKMCpJEgRBMGUGECWlR+oXUtOAoXVDH0SlZcskYOUVQ9uRnmY8WOGa1/voWnCBOYTQZNeRF1qIFNbuyFYJM5NV6xdtv3FuGrkd6PV8Uf/hUjbp94MiRCaUQ9qOlxErMZBDNUznBErmeQ0YTwWE8/Tu/GDABUAschzIfwYWje2NVRhNgBFtZHnDkLzBAWhydC8w5b4TPvgmWeuDg7L19YzRLguu5FfLDsdbAWHoOA1kzZg+oW29O1F5wAsbXA72x3wJzDsf6y44hG7KknHALvmfdlB2QfXIuaCCryqqMqxcoqrPWh/nbgzhN2BQIDacjgy1YRLjpPV1QQrFEmPYHnB5bY3+UTOqX/tIbz+vRh9Yrmg8EOG1rrgSFw9e/jDi980IK/ZcvS5hDQoV+9PSmZbPoMvsUL1MQrJm7E2TyTI9qJSIl6KRn/5AEiQWnpkg+HSLDpQ7WQMbJl31WUo20Bel0Emk8AqgakC3lrtqSlXjroPIneijh1gM9QZLYeHpOZ3zmWUljpwe9gIuNDHtv/uwEXZUJ17/1izfJ1cCu0llv4GKv3OMvxouNFzC5hyCwBvqoNNq++3e+7+yG5MduAkF0cmOe1qCcKzvAprXAFpJ7l1JZMu9lLGEjJW383AKZprORyJPUi2DNHvKVArjdgsAeMY/+zSGSPPaV/+gFin5nfr5Hb+gQvbGO+Aab3AJ76YSezaYz2kUClC/xs2RFC8bprXP0Rr8uJzhl2d1uQqmaeVq/mLt/7ZkSvl5CU5BhrGy2JIrEIJ0h6/ia13P3xm/unp908u374SvtGZl1wtUrnWSbJJxxNDaCrZFMpYNsLXst6GvBvltnXIPcKFcMTmUP2ZPd1tvEYQ7ZXIJK6IDCl6VWMsxn7PvfKpAGAQJFQDZl08vL8yreVBMGbQ4OmfI6VaAsHABFcKrEgFPoXgkLp08B9cNpONER7PiM01eK0SLLINBCMARryi+QJ3PhACgYp16eEs2BKJSEXoaI4roX8oqIMgwtcFoym2Ac5WuNGSVldS3i4wFQBoOR8wC1zKzTCI5cELSUXbZ2SIbyOMSJAykvRqVn/GVftUcuZWXUnzM6QRIZYuSjBqQDYQm5IyPmEoiHT1sZQsGsvSI31sn37bnsFiDcHBpSXIPTJHvDWPt/wW5pLD0Aav6tzLq9Ve4X459DAGwNW9k6wWGcepJRAXU4eadbysdkylvg3OKPKnNg1ooj54BkKFv6FrBOkZhwskPOIjgRgCNj9rQFhBjZpCtznTc2/7bk1ppJCEQgiByX5UrWpkf4ZDX16zvGMO+fLeidCsXrcUM2yH75OnBBqGC1Bf1rr1QI0a7pjYC/Bg7a3AUG9NOJCpIdcEps71s2izxaX7rFdvs5LokdgR8b3sqw+lxb62Z/BWxsrmwvCBDtfSvLTdeRRe2Mn5y5jJetYIN6iSW2Uv/laUCAzdd374QcEScv7CaSxM46oRN8CrTZ/F6GnqyTEUCS2D52ENga428F6RJfgmrldfZZkDbf915yx9gFiOS25Svj7Vw1aC9I4C8Ey75rvcIG6Xv+ZrQS/Bjf5EQE7JkgN97AJvFDflowdiRZwMLX8lcxX/6TPWSLayAjAhvzlkCbz12/nrVhi1vQDmGXTLLPdC9eZy7opktOPlowfrYyqh/icsrAniDhrZMliTdyT8b073SFHPKzgMPgSi14/pqvpN+CrtAb/Um0ubdESQv0zdqRHfs1Xz+BSytBwJ/wrXgav6Vf82YLnLIIoHplzvw5/8i+sH0SdOXJr+qLHkd0AimYagUjEpK950qtN/9E14Hfl1QM8B14Ygvk2l4JhFVNsB1kgW+mU+Q2bMCeQos8JA4+1Eh7gDAeuCeAHG2AQ+u9SMBDcJSIAVA3y5HIUsTFmCFkrQeTKRzjRlFll2XYtXFfde8MOWWm2DXoj4HRNyNGIZywIJ6MIuPXq/Vn4CkZp8dgOCFiGBh181ZD3Ku59yxG+RyOV4AKvmTnGJalZzW8cCCyOQhU6eSVN+i7t/6MHcOFmCO9CBwjLkNm7QQQLVg7DwLbH8aaISkvRFcmpwUO095z8PqNo3UODwlVc91aO59bW+QI/GsuQfBksRDRVs00ks3IIXzGz1E4wUEeOAwybe1bcqdv35E9tn+CptJJu/8m42+VmiDEft/q357GW3YQdZm1kFM6Z95L9eKIHXKGdEcZDYcjUy5g7gU61kiWDUHhNDhq4wBkBHolo4JSzgUxQphKnQ8S2dI7+8JZG2+QhXId6XpPZ5E9QF4QRX2V/bMfSFML9kUf+kX27dU2/QssnMCROyU8Nb3pvdBAn0gq2RAUlX2TeafhLbmhV2xWnF5by7jM2ef0snUqw6YgLsgVnWUjBJUCXwFC6E0LnsNhJ7UjwyGn1ove0yVkqgVBhvnXOADdt/Y9eyeQERgYg4BeMsT/Gzfb4yqfwZhD/1FuZi2NJdbfv2TDd2qQNBMoOr1WMmwf5vv+0+PVAltpnHxllB7N5ZYetkAfrRHCTO75TMkRvkbQrLqgZzPIFJsWzwLZM/bffSVOzL0FtkbCj6235siqZJJglQ64b8/eGRd9Yaus+9xm0GF+u/U8aZROsWtOYOwzn8UGOE2wrr3+6bpTWwkQa1fqjSBbAM2WtYJsJF87tlH/ysAErfwj+0FmWr4CBKnshvH7buiNPROkGQMZakHf+AT9iwC9XD+yM39WOcDHCehwOzKoX/O2XmRZYkigGb53DntCJ/EUffBbZQUDX9l7Ni7WuZX0tH49nbeu7o8TgsCnDKx6HNXv6Kl9s2ZOUXE8suyEz9x6cpNITOCwZHBlRGRWSshoc+RL5RSE0clB6/SgB306hWD0AFll9AGJkkVC5JZgHoIbQZ6sC0O8CTj3+f1l5QVc7id4YURaUB/LYM6zOcpnGEZOiYFvwRozkoIMZFfWCeEX4FBsJXWtIJGD0MecdHAKyBACJIOyBP0xPttCYGrvIqsG+pbxcgoo+9grX5MNNHenQhGoIphevYuI9/7op8AKsefoSzhlUx7igWS/750mIjWIF8NJDjgbwSbHL3DiDHuQyUZOZdQQKOtBjpUmmVevnEBw7zvIRgnrhwgJdOPEowaEZf6yAXrIaZFXxKfclzkEZpyN9aFn5IXDAtlaJLpHeEE5h2CrV55Zgz7ZG/stseD/Be2C/VjTXnYVrI0g2V5tC8GCDKt+leKcMV7694ZGzpPN650iB+y1Pdgm8YeYIybkTp9IZ/x9FevI7vTsHTLj+2RkLh/IJDm2Jz1SYr7zUhlyj0SQXeSpRRjNGeGtZWCdBCH6kfmtASmn2wI1ZWSIrr7tvXEJwOjAJmDfJAUECuxmT9cDTrsQPetnrRF+92BvEVZysfSsFbLPLlvvbSEYQ9bjBG8bIHd8zXzt2VEJD37PaWMLThbYWba5lB2JQWshAdFqz7aQu/mLHlQv0GOBI7lYsgVsLdsVp8mbgo6RDXarhNNY/SvxZrNayR3jp3fmMN9fOimIIH8tGSKr+inb+n9jUklBd3rlZ+QLl6jZNfJEb9jdHpwEqmBZso1zCGrsO19sriXwLUGnBEsP5shW8WmCPacydJcPXSqdA35dsOf7qj34Sr7aiSQ/qKqiBfxHEp2ekuESUXrn+boWVEjNE76CJ/sZHE9lSSLRBYVnbOcODmlAAhGpJSjBk83377bg8GTG5/2rgZa92UaIKSCF7pUQlGB0KErNASAMMiG9QInjo+xOkUogNAIf9+hl9oGRQFopLmcjU4xMMN49h+I4nsPehqjVwHjKFm2yzyWMTWCK1JcGjGEWLMnS9AIlhEiAQfY4a6Vn7kcWPD/TInsBjgmptecBDlH5IuNtDXvkybohx0gCR8dZISL2LF6u0YPfM9ROs7Sxf/4V3JMrY+mBoyHjJThDTqFVwhIgr71SjyXITnJ2ZQkDCJjonPXfRK44KM9mbAtBnKAIYVR+6x6SG5IDvVPQEk5OBISbEusSTrL1bQzsn9IYgTVCsenzUfaf3izJyRxsBkIp0CRnnDUgEAKvXoAMSlGQG+tF98gfkudne9rLTAPSR2/oXgmJF6TF7+aEJEAn2TtJBf0JNAVm/l9mW+JoCRJhSm3tdey5oJU+t/ptwSmBtpIjm8oBksTmSMjYC+vPZ5iHtV0CvWDj5qRzU6igsE5xmr4p9IfQsmtlWauAzemSzDhZ6MF6qbKg5yXoEiLqhKoFesE3zfeYHeNDVUcsBUrmIDFnD7aFkzj9zxNYPme7BcC9U3AVCKpHyByZsVb0J37uJUecyqh2ERhFQgn05zO+riybn4Nv5QtDb/g5QU/oDZ615C9AYOgkdZPvlnAKy8/pz/4LVvkryRo6zB/0QO/xGYkElxNRgSnd3WQ89Ixdd7ITzxj6lzz3SnUDAjp2Z16+J7FDHnu+ShJbYsp3SwhM6b3TqD0ZKG27yYmDA8JGIfzL6G5yJIkkCAqWXm3ZAgOiP8GEY2FXwDMwjB/ivA2QY2Pq/f2eAMPN6TB+yHIJ5B0RlkHplfL0wEA46raWS7AOnKd/lbD0jqP3AuwdwsDpIW5lyYqsvSyTTK/fLYEcuXplRyVCVp2YcZ4cdQlGkGOUJW6V0gTYI4YY0XICSOYEyAcLZJC8mvdSCceBgj4Rcie6gruARIf9RJp68kdfDtZY5zB22Ov6sRsg9yEriB3bRX59Tg8QvyhRqcF36Y3kj5JdpLsEmxvPgEWJVgn2zL4jxL5LDtxTGZdgba6HuwnrAOSY7TCfgwVzthbWnW3fRBaN1/db5WVLYG/5NgE20stOBeypEz36KNGyE5iToEsZ2xx+R+8E4eYqoVCCzTAuJ3W10se4N56wiX2fI/pHaI1PcFHCKZtEq8Rhze+H3vDFZF+Vh/V0X6Sf3pTrOQf5EiwJpNnG0j8I7vk6YxIA1GB/rJskgSSafdS3kjJ7KUHXWxdrR8524peMPdZPAjiCSf1JihnzpvzNffh2sm8f2Iid+gD3cu22DzFvNs0eWOsS7KcTPToz/xMjhxwWJ7F3QJFkZRjaKMFh7NQMOxlgRFpwCqBEipOWkZWx6NX3z0FpnVwxFAyNDEX5zM9uI14Dba7GTll2Ysh3Crrg4XKnQwy20ocgG05sHFXLusj01iA7qTSS4ZLx8qB0jF+GmNPoPeC7P2BgZOLtmQvp2oYEmLv2nAwHhPBEYOxEUIa3tReck6w0uUP0Oe5NAuMS+pcNJfvk3rML+uc8GM7eA6ZAbpQiKYkxBuVEMQaEQvZPSSPnXINAXOkgx+1kAgGV+RJYcvgytLsFWTiO375xlBIB2zgsp1lOheiNUwyyu017fTvNI+MItpKYIAFOVpAapTI1WC+nIvaJ47P22yZqnCjpn8yxb3Qk9slJC7mLh9wPNMzNSZwgX1ZWP0o9wYmi8iRyU6v7R7A8vCwYktmV3Ok9HzCH+WqvP+vWe7ahBvIqq0vfZKZ3Qi6QWnNEsmTjg7wgs15UgIjOiXgJCRD7L1AU6LM59MY+CvB6hHd/gbCSDzZbsMjuWkt6RGd743Zq4w2y9pyv0WabvUPuncbQubi2ab8/ILPK3tgocuMkwgP6m/pKZJXc0THjtleSopu2R3L1T2b0j2sIjDdtb5/0b/zGzuZswzOUh8bzQXRGGdkmyc8AmyaQtOfKPfmtbcBe6N/crR2OsGn/gjM8Rxv2wtptM/YDARwTx5FYFUyroomTdGVxqjBafnJ/wMfrh/yRO3qnVG9TuTmkyEBpb0EZAsfl2J0icliyLU5TlCd4DiDq6OcggBwAp+VYn0JwHJyf52c4sF4WJKJ9pMER7LbtOSuEleAbdw3K2WpZMmBEZKkczyJtCBdDImhD2JeCPiVSnCe05JpjbBE5x9EMxWnjhcTIcCAj5i8Ipdwyt/ZlDsGC43uZKmvF+Ai04pXcgibr1yqH0R5htL72ew7raS9cNcgsIU3WLt6kJFiKZy/iofsWBIFKn5QbMWDWzyXjphxTAO75pRrIiUBDFpHskCOEL+TGni9leQXoiIvXY3N++jZnWTd7YGyIVwvqrjlQZE+whLDRF0kG5QgCOftZc0qeg1PygOwiWMZKhpVACEIkDtyDY69BgIw0t+TeXDjGlvwKckLuPY9i7EgAR27vloI0ciOLTObIkfbWkN4stReQCkycntp364082AvO0jOTdKpVd6699fZ8nwDbXMm5e9l7QV/PEdIzuqEPY9a/oJw8CvY4cnumhr4GdoLd6OkNEtgKIpSw6Mv+I/3WIU5fjUXgZF6tzLjTd3KPeCGAXlwTcs/WtGQGtJcUEGzW2pO7XrLDyaskgH0X7FoDJTTWkb1cCrrIvbIjcibYM1/Pt9ABa6l/euP5sxrMnb4Jkj3LZa72WsDEziHvdLJ2GgZsqv2zzy29UcZVk1/j83yRMXtmg365hyBCskXiiP63EovkTbBj3dlNbZU5sgHW3v73kg3ak3v+wL/RXqJDe+S71569YKd7ckvmWiReWz6e3tFBtsXY+Sb70fKxAb462ju91z7GvtTevkR7/kF7gU7ZvpcsifbkXnucIdobP7/Va8/G2TNyT4ass35xBfZu6TQz2qt0YOPZubJ9WUlTAxsd/Ud746Z3S+2Do/GTkhQlx3IP8t7jWOSO3umzJjfW1l5GgrcGZYeSimwNG2UO8TZjuuSxjVZiyl7hWa3+yS195QNqkIzHLektW0vOcBTcytq1bMUhh4VN7A0gPIwdIa6VSHlWgYLNX1ZQA4GlAIw4h8gpEGAKyan1yAtozwhpp70AijFTP4w81cCpIrzIKQVwjwA5Y9AEIxRiCZRIv4iE7I3xIvseFm4FCwwA4sNQ1fpngJxaMA41cPoUPP5WlaBUBsRphLkjFFFLO4d5CXKNlaHmCJAvpMMzU0oGOV+Evwb7KrBiiLSfGyEkSl2w+S/BvJE+JAoRUMKFNDF+nh+YQ5BlbkhSzUCqQ3dShsz3jDhYZ0QJcWcQORRZZcTfaVytvediOBl7V6vrZ7gFKhxLjXxwfMaPnKn35oy8bZD82y/E1z5aj1r/gmPOD8Ga64V1RLaQLpnPGoyP7CGb5GS+d342frq9BIEDuQ8SxiGRewEkIrYEpMk83cPea49scYROmubgsASgCBMnjXCTWydT9sPakL1WoFLCPDlRe24M1p8zFgjRrRroFsJrroIqbeKZAcE5W2PPnDjVoB+65dkmdqGmN+5fez6PnJBLr/Mnm2SXDiPZxsP2OUkzH/PoQVuBi3VHhJBIJwxIo73rBUwQ7fWlPVnXXsDjj+AutUdWJQIEdWyQn9lhetAql2aX9OOZNMEov0IWnJTYM3aOz2m9VACpIqdOdOZ6xQbImLMd9rIGeyrBYZ50Z753gh6nVQL3OayzhJa+BYdz8HHWgN4uobSXLokP++2UrjX3EsZdtkcGtXca13o+N/wDn0+/S18F5JZcb/Lso6DLeuibzgsyEGW+olf6GSjbk52y/VKSBrQPndee73XKoz17uAS2l29xD8GTPgXp9GYpOSpwIPMxd3suQGc3eieKAadj9E17Os//Sqpoj7wvQXvcKPrXnp3VvpZQLWHP2Tu+kh7SXzrLz3jpQY2jsRHkRp/GyW6UMB7+yptAayB39JI/Ip/6Yh/iT4948ZV9aP3tOnrNPuNl5LbWP73p/S2lAN5h7mQv5A7/kqxdClYTX8KQGeXsKU0NghCBSguElnMphVe2WuDFYSBFjp1lMWqotWfItddOe6Sz1d7nSIcMJAPG2Pu3vOYOYQ5tHAmD71NYJJ0TNw6GpQVjd+rB2bvPtv17M5w1LuGhQ2V0jDHDxKjWIOPOMCNfAcYf+URCEa6lt9kpt2RcGSFzmY+9te4lZGgFBwylMVk/Y3bUbv9q0AYJbxlH686YGtM2IEeIP9KIaNuPGjhKzsVDrjXYf05rTqQCnIfxc7IBDtPJBDIoANK+tX6cmnKDGtybQ7CHLZint0xyIEgDZzHfuyW5r8F6IWCcDgfXg7VB0OxlQHvZR2UySH8N1hwpsU8BbXwmqeAFE72TvID+Y32Ngew5GXcPp+EtILpky34FEAankH4ngBHo9CCwEZBw8MYwX/uW3FoffRtjwHfpqreWyXbT33JN59BfubeCfraSziBO3qRIJlqotWeroz09Fvy2oD0ZdQ97gHAgPQJQeyCQaUHiRYlqCW3sPRlwImkuLXhpQau6gTxJDCnn7UFyBmGzxjW9aek8gqUEmn7UILiUNFkCuUNuQV+qMZTzkQlX6QtrmLeX8Ir2XrjQa89eOT0hZ9rO5176khrsOYJuj1z6s9/8B3vLrvZgbL7LPpJTyT7yw1aQPwmoHrRXSTBvbwzak+VtYT31r4qhfKvdJqC7Ej30p/QFNRg7blO+8Mp640tOmNmUHqI93QtEewmmli9rwf3ogGCN/IQtrYFu8mfWmwxsIzf2G4+JqhNrVSYT8B88qAf22QmcFzdt2z/YJ3orUApoh6dIzCz5usSXOCgLAy+TR1kojaAJ8XXKwTFwZC0QME4nlEBQ415OEWSzPevRM14UUHsZNaBAZXvZtR5pAA7SqcC2hgIYOdkIyuL/nao5KZDd5rQ3eQOW8Skl6hHbFjhtx8AlqWSwZNVlYZRCtAIlxsNJlSxp6dyN2T1l9edv46tB/fJOXu0OiKn1EthZM5f9FMDN3040hxJB2RwO1tqRO6UFghRBSPzx2N2CPZeF5HCjf3LvVE8Q1Xv1NMMru4zcls6dI5ONtv7kp+V8BHJ0y/4gmH5GUpEdMujeJZGvAelWJsZ5HWzQacEMgmueAvIYL7JBBhC4GiQe6LiTTkQ1YA+sm4Cl94pskMRgH6y1/5cJP2O8tBeE9taOrRHkOA0sAxp7r73MtuTLErzlSgZ6W8jcCnARnAAbImurFAjZd7pdA0fv5CVsjRI8J6NshYQW2QlbXIN+nLSx82CP6Kr2LvvWCgTAusYfvTRGwT4CYx/8GyfjLUjM2N/5mxI9m2Q/nQQrnWtBVpttEEwjlsgpooxAWRd2qLV2AbZScmv+av4lkBVBnnEi6vSV3vI77Dh9XvJBgjjr5ELMvb3SvrmMfynQYNu1ldxy8uU0ktzbO/KzFGiAQJgM9ohxDfTaaSEZs99OsKyFZzndT+a/BwSfzeAv3OP08SJvxk4mcYEeBBjkrdbe2u1lsovIO2Hmr51GSozE30/EwSR6e/KoPV8R7a1DBFwCB3LpxGY3Qd/Y2SW/NAcbb3+cdEZyzJyBz2Vve3/YPiDxig8KcLYBucQPJQj4Km+ajcCKv8ZZWkm9ROJcEDxGW4kcJyTjKQPAmUcE3wIBc+wsy0NxESAEhBFGiBjx3qmGI1AnWowkgda318RqrwyPEeQMlsAIC3S2hQynoMzJGtLjRIABo9ycHyLtd0sw9yVHUQOjo1Ru/pexZQyViCDsMjItCG7VOceJWIBDFoT0/hZRwP4jV9s6TqdX+lCqgYBZMxdjKIASqPWyu4iH8SM3SqBC7jg/AXNJYudAGAU6jsyRWn8/prw4bqcarRMlYCyRBvtf9i+71TvFDHDMdOZ7p5++AKcsXkPLAPfuYf0EBPpG3BFk+sOQhxNdAmLE2G8L8xaMWz+nJ+XaIZH+pdMtyGAaM2IoULGGCLQ1JYv2XgDYQpQvzUm5E0j37b2mWBtkke7KxOrLOpJjumIf/V2eHhBOTpONKSFYEvxtYnPIFr3pyWkNbAVyOU8kWDeESea2zHyWEKA6cWKXEX5JHuVG5q6NwBkpKBMnJcgLObP+ZJPusT3mIsBAuBCals2XlLG+TlckMoxVIkd/EmrslQCiB+XSiFOQJdCf+wk2EKIe+Bw6z1chP2yQfxHR3ul/CfZqvvebwBrxb8i6dSSrbIZ1owc98E9stYoBgRZdt/7GQd8FSz25o+eCYnZNe33bf3Pme/hKZUxLIK/ktkxSbAJlj0oa9eUeEgUCVokHBNYa9HSBnHqO0IkUedU/uWMvtWX3eyRcQldg5hS3bK9/CVl2O07a5jAuwbjTYiXBpb1zsR/8betEiV0gc8Ywt5cu/qaXKOUHyQsdEVxLNAj2IjCWIOklGdgr7Z3iSQ5YbzaEPtMj69pKLLI35mbsNV/JbrPnLZsR8Hu2d9tACcio4M7cSxgXmd/Ehkb/rT1ugV2QDJIcUmlgrSLB5X6qN1oVVYnEBA4DoZkTytKJ9SDDR4EFE044kJbSAXmWAplsKYIjc+0pEgeofUn8KDAH0iKciBVD2QvmeuBoGFA4Y7zKPxrHsXH8vb+vwDma+077Z1xlllvz45jnexPwbIZncloOz+f2twWkUkY6sivbgmG2t62xO2VrBcmMnQzVvMRnU7kjT4JAzxogl8iHjFtcnDpH3pqbfvU/N/qb9q+0ifO0P7U2PkNqW3IhCx6nqIFN+wZkVHJhybm1YOyIJgcyXzuOC+GaBzEllBghPgFEjwNyL4TdqYE+amAf6BSyU4O97ZXAIIkyq75j/ghSWZ8uAOyV7ll3ct/SKzLT69+6WP9tiSa4t3VBcFqyQW5aOmVcCLJ7kGHZWGVUAURAIDVPnAT0KxBkNyU0BBllYCNIcc/WyQaiJbEDTu7Kl63YC/LUe1YAIWF3Wv7AnHplf/ZtfvKwjd5oz0/tRG/IuHUr90bfm/bPV1jv2BtkV7AfoDut5+rAntsbewiy++xcgM5KbrbAzxhDS+96IOuCQ+VtAftAz+mzwNncBD010DWJEQmaGgQ/ZXnWHMbsFE1irQb9az+3qSUkgz2LZI3nNk9FhRKwVoJCGbwgjc1EvMu20X4eBJTQRhI25M58JCTIAF0QMPf+DhObLEgNm6E9G8z3aS9R5Tm/Gvg4cuY5LvoqwViOnY92OtmzR3xlr5y3B/JK7vj8ua5sojtsEY7aswstuL/Tz3jBFZAxiTYJD0E//rnJ33I66Nipc08ceFAiBsTRJyfLUHgY24P4Sy9fAEZfiZLvaydbJLvnJAZkUChg640msh2ylB4o1J7BRAQ4BGAYjYNBqYECGTsDzhEgIsrVem9uKiFQi5caUGjjV/ZkLE4KkBDkoPYGKlBCInvt2DwCHt9deuNaQGaXgeNABGaMXtneA9WtlxlwUIyr9aPoDIk3uMTDsObQeyBbgCerrb3TDbIg8NjkYVpgOKNUEjkrIYC2Loy5rPMc5mnPfEe5GQJon8lR781NAd85Y7w4cO388VAZOoGvS3ZSGZU1qIGcKPnTv+x89E8ON+lfv5yLtZMtrI3fg6I+qwE5FWi6h31wP/u+9AB9QHbM2L2dDznR3kPUvTc3lbBf9o38I1hIV6xdWVrTAp2hL/G8CLmTLZcVtbbkiWOfywXQeXKrxNJ9yJFxR3/WrzcPBN+eObGTDdQvwkZuyTB9QuqU5tSA8IbeIM76RyLiIXQy0+ufnuqD3ZPdpXdl+x44biUybJaAj/30WdhP0HdLBhEkbX2XriL91s0aAEKDwCJENRukPblhU4zZaZByNycVwJ4hEjLNtbc1Ihb0VZmX9voTqNp/wS87KEhFPmpgp9gcch9vDLVu7gXG3LOdAi16w2cZJwJetl+C/TJ//W/bXtJJW5eAidzwM5u+jlxf/BmZpeeScuxgvHzButCX1vMa1orsOIG2N9rzrXTXv9rzm60/a4DwGju5ZT+M3zh6eh4gb8qirZm9J59ON/gvJyz2lSyQu5r/IG9snlNqAUO5x+TfmMiWe9V0T/98Mdmetzd3OqGqRPuWDWUTvOjB9yRH3ae0eRKyLd7ALzixE5BJEDhBirbR3r62YNza2mt9WA/92U9JYr8XCIYezyG5oPrGXpu79vxf8AbrKhANPS5BVgRibI2XNjnRLcfOVzpdb/kqcsJWu+xxcERy32pTQnv7Y49VIGhv/PzdJr6WvWerXdr72Zw27Z/c4mWqPEC/1lo1gvZk17o6zd5T2CSKTBxcIHoUmSOikBRBhogxEfhw5DXIqIcCIWuMEEPNmSnJYryRktZbiDifaI9gIVG+i3A5TaJg7mUcLehXxsf4ZeqRJcbfOBhHWSDzqYGRcfTMiTnNQsAYDUqI7CkBKjPnNWiLsAiyon/KaMzuxbG1+odoH+OXedF/2b5lUOgSQyvARDqRZoaYwUR2OU6EqoVob+zaI+0cjfaMa6+9towu4mS+EWQwyORCBo4x6pF/RtPYrTWD5Z5O8U4bLwGzss4eOH8yIhCvkfIlGKf+9W0MQF7IoP6XXvsa7emN/WN4y/a9N+kgSRxg7DtdQDI4XQ4T2eRQWtCeg4z2xqI9x2f/ltqD7L99Uwq1DZAehEEgLEgNyBwq5XI6LAPOEbeAGBk7go0okFvO3vwlWlpvr5JokyFFej3PQl4CiJK+EdKePJAzuq9/wZIySv3TN2PWf+/tV9pLjNAb49cewYv29KbXHnmIt36ZhzkpQSY3sp0tp81GIkee9WGz2RrzdxJED62LUwbPktSgvWAmkhOCvLB7EkOyy7LXAqUa9KdcU4BtroiycfMR1hGJvv941YKsgLkKkkJuBdzWKp5LtW+9YAnpqbVnr5xq8lu9/rUP4qo9G0LWor3+e+3Zt5AbdttYzV+AI2DvBR7KaskmPX31eAna6QGyz+5L3tj/GsLeSk5pj2iTQT7XmgqkJJ+URvbAx5I742c/jF8b/pLctwJ+ayVAMD98gPySNT5WORt7MC8hL8HWOe21/gJrttXak0H64FnZVpAHfLykpbnab7bV3pNJ7SNZ1oM1EmCykca9Lci7PVOqtwlJDzjp4qP4BvoXPtH60yd2E8+JV2bP4RQ7fJw9joCO/GmvMkUQbH1bICvaCmaX/FoNkUh2ckb/cRryjqc4pV5KGGhPb7Rno/mmaK9CYNP27KX2dFQ77d2n1d4Lo6Lc0jOBATaP/NobNrwWZB5SUPjE3gajJHqnyMhv61g3wNAj/Ii6/ZWtFskj2ZzfEqI9oWWAGG5Ei0HkvLYBwul0zBwodvxdmhYoIOIgYGBwEVCOU8aGEvYMIqNtfcrvIKz617eTFcEi511DrX2MHwGX8Y1M4yawhmHMODYOoWc859BewKA942H+LdIE9toYyYq1Mw+O19rZtyWiPodAzdw5YcRB5rdHmsAYXK1gchuQP/0zxGSS89lmDhyarLz2xqR9L0gugTBYR0Ebh+AZuVaGsQbtnbDaP+0Rj52QgU0hWFIWMX/TF3kQwHDsPb0rYa2NGWEg90q4es82klMZZjJWEjsBBKIZJ9LbAHGUaSd7nGZZFrUE5I8DtybWH4ntkcY5nA6TG/YC8RXA9gItsiXoUaYs2WC96L39aJ1IlKi1N27BU4+sAr10isq+IqnIJ+IrS+v5qF5ipAb3I7d0RsLBugtaamAv2ZhS17Xna7SlO8qJBF01tNrzNdq6h9Ik+7cpyLtEn70T4C49F+r7fIxAU6DgeUh7oFR5E30p2/Nd2rO92iOO28B93I+vIL8CJc9AtWDPBeX0lW2SFCC75mE8pR+rwWkAHbfXvms/JAL5mU0y+trba2sd7QUfZH6bEwHj36m/0FbfS3Odw9pZY88RRqADAhjBE5/pakFQRD6V25Xt6bD2ZH4bud1f4Ibknt1hg8vHFjaB9dCevZdoVQq3DawHu8FeC/ziEYoa+FX2TgK2BJvHlgnyydGeAiOd2BtgYAkRQs0xI+lOcxhD5B5JRkZ6ThsYDyST0jrhUcogo946iZpDeyST0Yj2gqWlLANZQmwZUA+EyooKLDgAjsORqtrlJaNoHSiebKHMMKIl07pkDD0caqyca63kwLjcr5WhFMQIytQw1zLoS+2NW4bZGshM+h5nKzON8DCotVKGgPsroWBwrL/1NHenUYyKrN22xOdAAQmztts6pE3BcJIXhha5Vt8fcs6I+53a89bak1NvnOP0kUTtEUZAPjyAq/22wSK4t3kvBYktbNoeMTZX/5qn0wlkqzXnOcif9dNeX5yN7N7SnBF6ZSface7sT+yzYEeyQfa6BzbD2BE1/8/W2MfYgx4EWpy0edITWXqlHcpnnEpJ7vT0Zg5Bqmd3nIKzm4KHbdp7PoKuCq609f9LNoutlZhC9K29dWfrNsW8vX3vlQ+VIF/W3qmcRIDTS3ZjE1kXkCK6fAuCbs2iEgEJ7N3HqYG21qs2VzbDeFo2SxCD4Glfm+tSe/aSfJq/oJC/4i+tIV+DsC/5SjZWCZuL3CL4ApRN5Bbm7c1D+17lQMC4JTHMQWIQJOGUJfEZxrBUhkg39U136az9apVaJvYOyIp9w9PIgeCGzi9VbWwCerOJ/LWw1J6fYaPZKyX1ZDV8m+SUJJsXi/SA2/LV5Jd+43dkd9NE5kFHBkp7B0pGZJ1F1pTGm0mUNXgbCaXiBGQ3o76zBt/3cGQQFgSUsfX/shyOO1tlNOBI/qHjxXDP28ssyhC2nI+Azpj9cc8gOcrlEDYZdXOSbSkzMCWQEuVh7sM5+xl5QlJkKYxLOVALHCNFFUzq189L5LSEUgHEoWy/KUmVxZadEhTGH6lE/hAQWUZOzHMQrbVnnLwtyLo7mlaCRTcZJc++WAtkf5tM3aYwdvJijPqs2QTGzJ4GgT7QkDlFjgWFSJ95CjqVljDK9l7A09oPwbETL+0F2YIM7QXMggAnQkhdjfQp37D+Mf8SPnMpaWqRbUExcrbT9nRMQgFp8l33Mk8XBypw9yamFrRXUku+6ErZ3vpZGzJdg++SOw6b7ZFl9XNk4pW1cOTenNiCkx86L0DxXbYibAayrUSn5QCtl9I0mUR75YUkbJCkh5Is5SnxVrwanDwg9+5vHdzPnCQbzJkeKUGTpZzDWJW22X9jpQfWz+ktIAGSE07BW8RZkEk2kQNtIygzjnhrYk9nJYO0lwmO9rF2Ak3tyU4N+lAeRu5BwOkebB4b6xTQ6UALgmoP09sjey6Z5f/JmqoFY1ESI8Ncg7dV+Z69YbMEK0uBSQl7TOe1j797tE2Aoj1fYX0k8dhKAZ4xCOL4SiSuBXumfM5JELtt/xFEJyMSLQLlXmKK7NkfJzhle3tH5pDFlq8DZeTIogSdQJm94jOVbiGhkkNOeGpw6kXnnOSSfTJvrOyHQCn+3ENi74Fdo/M1juZZTxytpUdsFlmh575fAxls2Qw2Qnsys5P2dIO9durrxI0OsZOeeSLr/IbTeD6hBnJ6//GSTA57x14ZjyCRPrbKXQ8pGJzE3oBgSEYXWSfESAOBDMFRw0kwHXfXgKjIpBFAgYkAxf4SbgRIGQUyL5CqgaPh7AgugWeko70xae/h4NZrTz1b4QSFIshKGz/BBySXETD22gsFANkTKGkvKAtyhci4j4whx9062UKSBZEIvTHK7BmvcXHA1qUH4+MgBWXaC+w8M4VMMB699rKCDJysbIxPVhtRsSeCVEET4lmD0xBBKCc5J1aMi7IKzhexq0FgZm0EAozhHBw5EmGN5hAkeLDVc1HGPif82tpXpKTm+MmNB7rdB1kgLyV8Zk5IQK29bKjSEc4dUWM8rbv7qmkWAAikzLEWKCEqyrNkpr0IxHrZd+uAgDulQyqQ0VqghGjrm3NCNuYOxPi9COXV009fDGUGAjFE3/zm7a2HMbTKXiUPyA6dI78xRiQc4TNu9fgtwi2QptPak7doj4RbE2QsCOUcHJrA3kk2eXeSSQcQZ84cibOOCHkNnD39ouuIeZBqMkMeEUn63HoBDHsguaJ/QQnSLDEUzyIai3G5Rw1OP5QVCq6QbYEhebInZECGXnKlVf5l762d8dkfe4Wwkn+2kt7Py3MCviNAUIKjVMWpfegOMmQebJD98fkcvmd97a/2nq2J9ubD3vpMIFRrj2ywKfyC8UdSSJZWAGP9BZmtEjLJIPvtO4JZWV5JCQidEiS2/qissdMN1QOCAjaW/lovAX7Y7xaMnU1lH7WXRNLWPehSrz2ZZpeRMuvOrjnVoktAfiSd2OUa6AZ7Kqiw/0iadTcfPpctZmvNsQZyRzbtr0QEnxHtybL2EhzmWIMgy7x91+kj2Ef6o19zk7igPzUYs8QKubFP4ZuUS+ubnZSgqyVnjFECwglkjLkE+0Xuzb0WJPs+meaXW+3Jgva1Z8TYBu2toe/W2rPF2pelvAE+1h6ZY8vXkdlWckgyld1hJwUecxiP9gKAGgSnXiDSa49H1Z6z4dPsu7Y4Wo1jsYdkpwZJOXKLK/LVc19jPGxd642E9lx7et9qT5fYwBok4vEk/lA/fJT50AMcgN2VIG5xVG9exvPY3dPHK3TcvPgbeske1eTmkGK+UIlDhzA6nCLCxkiUhs7xZE0xA4ykgAS5EoxoT+CUwTC8nDrHwpDUIKusFIKwK18q2yNDnCnnPDdsJcKhc3RlYLFJoBL1qUi7PvXt4gjNCSmjqEvgaAWGiI+XUzjSPW28GB/ZwxasP3DWngtC3r2cQGbO+nGICEQNyD3DLTMUUBrCqCJZHKm9aUGQYc9rQaB7chy+04Lv2BuGiDF0CSzj8rNAugZO0fM7HLYsqodDOfK4ZJ455RpZBASNoRMs+L4HlOd999adPJHJKBkh8zLN1lSAbF1rRDGgrXtEe2th362/MRlfrz1ShVQj1OTGiW45fwFay2kCkicoRvJr7RHhmtMMkHvOhoN0AhJybz/Iveyx07AWtBfYGEPZXoChvcChJXvW2HpHEEbWOVmO0qlMnI60YK6cvIBM2+hb0ONBZQkTctmCoJatsHd0no0pH4B3r57c0ysBgSwn8sx22M8g3f6/FSSBYMYzkeQXaXFKwXa6BF7sUUvuBSQIAdIqwYVUGq9/ncpw/PHsWA32xTMivicIL9sLPN1X+5bNkUTQzsmOdYi1t5bk3t6Rxx5Ke10GJnQoAu4eZMOdxOtHwGpM9k+ii14gdD3QXTKivWBPQB+BD1uE0NXAD5K7OIEyV3Ys4P97Ou/UGVEXgAskw9fRH/MQ/JlLC/SJTdOenpXt+R/6KLnRgvHTq/LkwFqSB+CzyHMNvmdsSLWqBz4j9p4NkjBhs9jeGuwrX8A2CDisQ2mvXQir9a2hbG+8rfYtbsmes80CBQHHtu35SckzyYC5r3HRZXalBfosiOTba+35K3axBe0lvpyitPpvtXdSqGKixbGCo7U4FjvNNwrsIwlW+hq+27xakEQ2bvbCGGrtVTe0QPbwuDjpJO8qNvgBwS897IGvkjxwelxyPDaDPOGgSzYj8SUOSub0yMO8nDyHwegB4YmsbQvaE7iaosi8yBxzAi04ktUnkjkHxdfWPVpAWCiykgFlD+Yiu8AwyLAgLC2yDkiSLB0jOgfDJDvc+4vf7k/ZSjCYlNh4OG5GrIUzxsuJVgkkTXtZXe1l0WoQxBkf0sIJW0NkzbidFjFM/m2Bs5BBRNhlzBBjzhiBkCFEQnuBFghykZZwtttCRkupCie1LRh2pNRzQNuC8XWSgqSWe48kyTrZV0FMK8BHOhAGbxwq29MZe6q9te0F+OQEUUOadwJyjaTTgW1hfxHDGqFGiCRIEJ8WZKLte41QI57ac4A1cExsBudZro9+ZWTpcOsUFMgMUlfLIJIjNquVFQf6ZG+d6AUxCoIm24709whnCeWB1oGuIwROSDcFWZNpdXJpH3tzDrCp9s3610idAMj8W4EemZOdtf+1YFRiRgDWIn1KsfkKCbI5nHKxGdawBQE8wuMNX/bb6RXSw8bSZb6AT2nBCXH8HacAHUW+2D33aMkdWGMnxyXYAm2cbLGlrQQBPRckshvWiQzTcSQT+ZZkIActsNGy4DWbLDHBnhh/C8alfe3ESgAt+HNi14LTO8kTAZVEFJ8pQOZ/nPKS39YD9WRFYiXKYuewn8o++ZQeEGX71wsKekDU4+R+J3DK79nHXvK3BaRelYUKm51AIpStsPY7AbunfSuYbSE4lmBnDusoyHYtgZ9ip3a69uSNv9t27SV3JA0lMEu5sR8S0y6600IESU7W5mB7+BI+ac+hly1MHFzYC9kMDkzZACX2rAWH6zje70T7vWeMHKkzYJRRxO67DCbSIgPGechktCArwIBqL1sg46W9i5L4PSPcgky0TJGsk6CE45Rl0Kexcy4tILay6rKZAi7BBYeoX45NtsXVguNyxhNh3gkQJaVLAradAFmUBbVP5owAuZcSAoS/F2SCchtOztGzrI0LyTInpKH3nEoAqeTEZco3yQiXQPaMwbrXTraWQEYcqZsvkrYNyLq9V4ImmxtQwsS4cgiIr2xkDXRGe7rCgQQEj9oLAgSgvTUhr0gpY70T2Hfj3HbuyKixW3/6bv3tu8BHcIzMkKUWOF/fkUFXfiTbKHCL9shML4DloAQITn7KuQuyyC+9IJc1sFnWHOFkF9gMJ3hkgQ1jP9gMc2oBMWRzZIgjUwmemRFoCEQ2hQBBpl1gKWHQOwmcA0EW1DldFQRs8uYnpbLsjYDO3NlcAS+bxZ4pXesRB2Ok25Is2tO7aC94c0KMdNeAbCPLstr6t8YCDXZecko7iaOezDtR4FuQHvN3T6dLZIi97tkcNka7Xga6B7ZSULztG7oC5khmjNueqzYgK2SfDSKXLXsB9kZCK+SW37GW7IBx8aWSDC04TeJP5+3ZAXqhfe/tXWyWYIxvozNkDgGlqwIlvq61d9rae/tk353gkhkXm0efEeEe7J2TR8nJVplaD2yl9vR0Gz0LsHHat8rUliCYpiv0r3d62IKTc/Le4xQ9SMwg/NvyBWXM9HLO0VxsNnu59JwOf8ZXk6/yVHJT4GXasxtxKrsp2AxzJvsSkQHBoyoCPgSHqYE/54+MWSk42aW/wfEko1t/TuGQIgOlwwP2aVNjQAEcTTvlYGgZfZlHhIdhXQJDqz2iE+0ZMgZ1k/bGKlNM+LUPArAJGC7Hsx6oNl8GQZ+CIGUFvTWQHVE+0iMGPexvezB3YzbO/RkHwgPuEQ/pbgL9a7tUbrZbYIB3OnfjFhzO21pPBIRh7T23sL/tDyXieSzEG4yZE0VC6N7SuCUUtFfqCdrTu2hvXXpo2RdkiCNrPdwLAjwBSvw9IH25l9MSGf9eYqeHbWxeCeNFVgWsrbK5Ftg6GU2OfBNbBwJVgSJHj5jTAScaMqebBM3srPaIf7RXzsXmLbVHdp0aKZO05/bCep82Xk6jeoFCCYRTMs16s9WI99Lah41ia3aC/W1fgzUw7k30nHw5vbL27AO74TPBuVJrJzw9+G6cBpXtnXRpr6RoExizdpvuVQCxpnNOVczXfRBncoeEb4KQmZ3uwaFsb832x9cdyvY4FrkrOdo2HOtQw9xrc7YebIlEd2tNBIOScDgeX0EGfJ+9U/K8k73YdZhwYm9BqZcjfUZc1kXULbNHiWQA9jIESAIdWWKGXJZNWYSSLnPYbaKKIMlm6J/zki2R8VP/q/8lwii7r71nA6K97E607ymxAMepksy87Cbjx3Epz0Fc1CMn9iZk4cmt/SNDglOlSORW6d4SieEctHdCEO2RFe2dJm5Lgg4mOCoBlvFz4Ii6ky3zllzZyeniNtCfAJHzlOQxHv17zgXhXOpfe/smUNQe8XJCI1Cgd0vttWFvlY8I9AQJygH13Tt9Pz9AmZh1kyVm+5A+QZ7TKOtPjnvQntxoL2DUXpDnFM1J+FKgGomxsn/PDGnPbvba22dkS7mrU3SnueTGvrPXveB+L4B/cMpN7p388h9Okuid8fdOYRNf2lA6KEhW+ieZJbgS4OOIvVPMgJL+aC/ZQleifXmqX4OYQWKMzSzbSxDwF9v8WYTDBhko7S14I4h6fVkhBJ8zcMkacga9t28dajD2jtFlByicoEhgouZdzbpyCCUBuwWBpf4ZCiQn+nfc6+FNJS6tN/aBch2130gWgqWtC5HyMgOlIq23ziFrSiEQTnX3TgPoFiNmz2QX3UOWvwbGRlDcCsTcS9DpOtAgX3ES0LIH1lJJzm5kexAGhGmn/W/avhWoesZDNgsps/+RIUT8lFco5VOm4x41OIHQ3t5oLygyFtlCZW1KYDx74LO9Buul/McJsvI/RM1nSJvPBC0yn70SpP0B2VP6guwqyeBw9Y/00hdrZhwIcA323rNtSk61RxiiPZ23F9qbVw1IqpKnM8artKuCJqc0ngMqS0HPT5DIYi/ZHc+fxsm1BJESas9geN6VPtQgKaa9tbZG0d7n2gt2lDG2kgQSCtqzndrTP+2VvmkvyaCsr9Xeyy48W+eZDidvZIm8kiVzsO986F6FEjvleUqy6ZfxWwsE1KkovRO0JhIl+BKle/ySZB65YQc9D47r4Fq9UkhlzkrknzlekhLRXoJXuTC72SuF9GiFkmB+TVIk2ku48IXaq2BKJHYFHAySjljXoC5UpmmvwhuiEEVKM4dATwDVexnD/sJzGpxmjSxTYmTJW2da0Lb1HJGsp/bIbw2MjL2rvZVP1pXhYeBa8AAyZ+8enuPy/+Wlb8ZpN6CmHymRCeKY533LMMkwI8+7AaTAq8uR4Vb/SriQiBqsL1LXay/wRaJq8FyD7LdgdQ6Emdz6twXPR1gfhHEOmT/tPVOwFyGzaH2cYs9hPZwqtJIDBwJObiU2ag/9I/ACGIS4BSdRSGbtoX9yLfiJP1EwB3lwStz6vWeUnCjV9vX8AITHsyn0bw7JIXJRe0lHwPMl1q/2YLYyQvoYpaQ1WHf7Y5/mkHTTXmVADU4+jc9J1Bz2VeLC8xJ7FUr2jN+J0hzKl9hjb11MJEpI3rF3gugagoO1gL+wt06T5sCbJJt6z7bhT9rjQ3Nov/TCsMMWosHE3gBiwmm0yj2UsO3kjWQHCzKByo1qmXdjR3RrTvVAQf/6qZ06yCwi+jWnHNC+9RClz3vtlV55rkGgM4eTDJlyGdwWPM/hoVT1yk4xZLMFX3Ep6ZLx3w0oL/R2Rf869dNX2bcg10PPrczy/sJJEdLmBRjIQa1/me35s0cB66u9jLbTkVp7D3232stsC05rrzaVcSPPNTIZ0F6AVitTir+N02t/KOEkTsa+9rd2rIdSX9n53YKTTCcJtZe8eMUzMtnrX3vrXmtPnpHtlt6xR/RWmV0N7LD12a0EwaEGe4f00L85PJBt/61vC9ojbbWHye2HfVlq33qYXHv2xvrX4Jk8AVHtxIiey3TvptzuL8IesA9zmLf138vjTxwaSB6pUmlxRPyrxzPwF4mfWnt+ijxu0r7GkzZpn0jsNzhux6Gy2zLQarYZS1kArz2VHd/kTUyHCsqMnHw4elXOZOzm4CFnx8Sy/r1AZX/hbTJOReIhyehfdlKG0alE7dQg4BXgiJXSh7K9bLXaW6cSreyy7wnSvBLWqRIS4JKB8VYnhMRbYXqQkdFepvZQQHBmjk5oDgWc+jkx3WkwrYxKyee2MqZfgay3+ITcCn5k1ZVTyrrXXr0dkF3TnvyV7WW9vf5W1r1HGA8lzEuZhkyk8ZJZJ9vm4e1L9EmwuVuQ+FGm4U1H1rvsX3BOH2unBgFO2UtenLbP2yvL0t5pbQvessjpO7nwUgV7518ngfZ9p2/QPBzgNI+9Vu7NTlk3cst+efuUB6v93IIyY6elyuPK9sp/lDkLQO1HC/ZFe+V58/bKMe2r/aiBjvOTSvfYZ+18174r2bTvrT+6uRcgUHJaqoqBfzT+kFvjpndeEpFIlJC0wUW8nTf+Vha5x1f4P4kL+tQC/sLHOrF0qhl6o72SVTyl9uryAP6EI3i0QRVA2d6z3dr7w7OJxK6CsfQsjJMJDyELjmTs/I0IpVt7Obup5A65UU7hzUvm4FkdzlgZROuPBx4oyDA6efBQYvRvDTkdRIwT6kF7Jw+IrfbWXntO10kLAtWDBxwFujFn2XB7pyxr07+vI8OtHKNVZrabMH8PRx+qjJD+vQJ8p6em1kx7a7gNBKjKXT08bt9luT3Q72FqpQS1sq4S2ksSKFMr23teRjkoIrSXYX7GabwuzlaW30PlrTLgAwkO29+Ns94CTs5W/9YT6V0CwoBwWnPEW3t6p73nVHpAuD0T6mTCyQqd968TQq9kP1RJg4MF5MazROTWvtt/9ktiq1duGpBUUjZbtvccJjtYK+ecQzDAPs7bK/9ZKlf1PIXny9h3ex+nU+w3srbXq2UE9hIUZJbsx/i9jMKzS+xKIjGH4Egigr7QVTyH3Cjv90zlEnfAYySA2MmyvT+wL2my1F5QJJGhPV2N9hJukib8+PkOqYx7D/ZEyUFkxj3QzHnXShz2IhwNG388q+Qhd69aPVgPs+tfBj8c5bb9O942/mivBMjLGDZpz0jI0kdAqwxE37WyrMTegmybvQu5tWcC5dZLHOaYt1e6ZO83bX8oYcx0Jk5cjdnYa+WIuwH9W7s4saU3dG7T/mvtt9E7pVyy/GyvEhK2ls2tlfGe38BWWbsgOEohyX2rVHWOeXtrbu0PRns2mtyy+UBuleKy2YcDauMn97vx0p7E+Qc1jkjuBSybQHtyh+vAwW6fSCQSiUQikUgkEolEIpFIJBKJRCKRSCQSiUQikUgkEolEIpFIJBKJRCKRSCQSiUQikUgkEolEIpFIJBKJRCKRSCQSiUQikUgkEolEIpFIJBKJRCKRSCQSiUQikUgkEolEIpFIJBKJRCKRSCQSiUQikUgkEolEIpFIJBKJRCKRSCQSiUQikUgkEolEIpFIJBKJRCKRSCQSiUQikUgkEolEIpFIJBKJRCKRSCQSew1Hrv9NJBKJROJwwvHjdYPx+u/x+ux48Wc3Ha8T1v//P+MFVx2v247Xp8frAz7YAa40XrcZr0+O14d8kEgkEolEIpFIJBJ7EY8bL8HPjaaf9gVEZ4/Xarye44M1HjZePvuu6aed4a7j5R4/Pv2USCQSiS8JXGD9byKRSCQShxNeM17HjNf1pp+G4RvH6/L7/ne45nh9xb7/HW4+Xu8dr9dOP+3zexcbr4uu/7/EEePlc78vKy4+P/tXv5ccrwtOPyUSiUTifIkMlBKJRCJxOOIN4/WJ8br29NMwfPt4OWF62nhdbry+ZrwuNV5XH69/GC+leJcYr0eP1/+O13vG67Hjddx4wYXH66Hj9a7x8t2njNcVx6vE58br2PF6xXj903h97XglEolEIpFIJBKJxJ7BRcbrn8dLwOIk6T/WPztB+r/xuu943Xq8lMydOl7w6+P1wfG62XjdYrzeN15K+MB3PjVe3zNeyvneOl5Rwnfn8XKfB4zX88fr/eOln0QikUgkEolEIpHYc3jSeAlaBDkCmUeNl3K4fx2v08brV8fL5zceL+Vygh8vdHjqeGnr/32mTM+pkxOqZ4zXE8bLSyK8uOGy4/X94+U+vu/fh4xXIpFIJM7nyNK7RCKRSByu8NyR0rl7j5c3371svJTfKY1z4iPA+a/xEjgprfPc0cfGS0CkjE6ZnsDI50eP18fHy+/PGa/njdcTx+sz4+XZpcCHx+v246WsL5FIJBKJRCKRSCT2HL5pvJTLOeURDHl+CKJUzvUCH4w4arxeP17/Pl5fNl6eV/K73x0vePF4OZ26wng5fXryeDl5EkTF/e43Xl417qUOvzheiUQikUgkEolEIrHn4FTnzeMliHEyFLjGeCmb8/n9fbCGE6aPjJcXQTiNcjok8IF4ZknAdcZ4OV06ZbzgLuPlXj86/bQviProeAnUEolEInE+Rfn600QikUgkDicot3Oi5DmjPxkvf0cJvMxBIHPWeP3ZeHmBA/hZeZ4TI2+383KGV40XvG28XjReyuwEWZ5DUn4HytSV5L1yvLQTaIG34yntSyQSiUQikUgkEolEIpFIJBKJRCKRSCQSiUQikUgkEolEIpFIJBKJRCKRSCQSiUQikUgkEolEIpFIJBKJRCKRSCQSiUQikUgkEolEIpFIJBKJRCKRSCQSiUQikUgkEolEIpFIJBKJRCKRSCQSuwV/gTxxALFara4yXrcZ/9dfjE8kEolEIpFIJA4Vjhqv513gAhd4z74fE9sgA6UDjHPOOef2RxxxxHPWPyYSiUQikUgkEocMq9XqxDFQOn39Y2ILXGD9byKRSCQSiUQikUgk1shAKZFIJBKJRCKRSCRmyEApkUgkEolEIpFIJGbIQCmRSCQSiUQikUgkZshAKZFIJBKJRCKRSCRmyEApkUgkEolEIpFIJGbIQCmRSCQSiUQikUgkZshAKZFIJBKJRCKRSCRmyEApkUgkEolEIpFIJGbIQCmRSCQSiUQikUgkZshAKZFIJBKJRCKRSCRmyEApkUgkEolEIpFIJGY4Yv1v4gDhnHPOuf0RRxzxnPWPexr/9m//Nvzv//7vcN3rXnf4si/7sumz1Wo1/Nd//ddwpStdaTjmmGOmz0p87GMfm9p9/vOfX3+yr81RRx01XP3qV58+f/e73z183dd93fDZz352+I//+I/hKle5ynCRi1xk/e3tYCwXvehFh8tc5jLrT/bBOM4+++zha7/2a4cLXGCzeN9YjO/rv/7r15/sw4c+9KHhHe94x/AN3/AN0zx2AnMd93644AUvOLzzne8cjj766OGyl73s+rd9vO1tbxve+973DkceeeRw1atedfjyL//y9W8OD9jvz33uc5PMzPHxj398+Nd//ddpXciHOe4Un/zkJ6c9/MQnPjFc7GIXm/Zxab8++tGPnisn2+yt+bgudKELrT85+PjIRz4y6efVrna1c2WcjNGJS13qUsOxxx47fXagQDes74c//OHhEpe4xPDVX/3V59qAD37wg9Pls9G+TZ/5vrGQc/ZDO+3Zg4D/dw97H2tpDv/5n/853U878yMfQF7++7//e/os9ss9zjrrrOlndiWgf7aILQDfIxfl/XYT+jPfS1/60tN67TbIv3mRBf1e8pKXHL7iK75i/dvzF9gUuNzlLjf9W4JOkKFN7ev5Ff/3f/836RHfYy2ucIUrnKubO8VO7Z49YZe/6qu+av3JPpBZ/u1rvuZrJp9YIn5HX2tco4ZPfepTw1vf+tbJDtEFfe6UW+w1fOYzn5nsKbtvTtbswhe+8Pq3OwMuwm7So9FenTjajtPXv0okDh0ESqNAHlD8y3++e/XUv3zt6mOf+NT6k/3Hq171qtWtbnWr1f3ud7/Vj/3Yj61GgjJ9/opXvGJ1xzvecfXpT396+nkO7UZjvBoN6WpU5ukaDdZqNNSrN73pTauXvexlqxve8IarkcSsRuO5uulNbzp9vlPc7na3Wz384Q9f//QF/M3f/M1qDPDOHfcmeMxjHrM67rjjVv/yL/+y/mQffvRHf3R1hzvcYRrzTjA6qtUDHvCA1emnnz79fPe73331sIc9bPr/HkZHsXrgAx+4uuIVr7gaDeJqDAinOT3/+c9ff+PwwIMf/OBpzjX81E/9FNa8Ov7441dj0LL+dHvYs1vf+tarkRxOsjcGk6s73/nOq5FQrb9Rx0tf+tLVNa5xjdX73ve+9SfLGHV49ZCHPGT1kpe8ZP3JocGLXvSi1S1ucYvVSIjWn6xWIzFYfdu3fdvquc997vqTA4N3vetdq5NPPnnSY+s7EvDVKaecsvrQhz40/f7pT3/66ra3ve1qJCrTzzA69NVNbnKTyWbAs5/97GmvyXLYhpEArUZSsxqJ/fSd9773vdN9L3/5y0/90MeTTjpp+hxe85rXTPYjfoYnPelJq6/8yq+c7l+CPF3rWtea+tSXfsnFXe9612lsuw1rccIJJ6xe8IIXrD/ZPVg/djp06E53utPqyU9+8vT/50fc//73X13mMpdZvfzlL19/sg9veMMbViOxXp166qnrT740wTaxqccee+wk91e5ylVWj33sY9e/3Rn4vwc96EHn6vM2eNSjHjX50Dn4/mte85qTfZnjrLPOWp144omrs88+e/3JMuhBtHn84x+/33PeK3jd6163+s7v/M7VGNBMdtG+svNnnnnm+hs7wz3ucY+Jm6xxExw1sT2y9G6P48w3v3P4kYc+bTj1N54z/MLjThs++anPrn+zfxgNzDAq5vBbv/Vbw+h8hle/+tXT53/6p386jOS2meGRvfrWb/3WKavjFOR//ud/hpGEDv/+7/8+ncjI8socyfiN5Gb4q7/6q2E0lOvW20M2ZJ6JApkzn2+TQRsDomE0PsNP//RPT9kbeN7znjeMQdcwGvqNT6bmMOczzjhjym6BMUc2vIe//uu/Hp72tKcNT3ziE4cPfOADUxb1u77ru4bRWU1re7iArNTmS1bM8RnPeMa0PrL9O8UjH/nIKYM4BkzTScRrX/va6RTwN3/zN9ffqMOeRhZ+U5Ddv/3bv50ytocSxky+Sxn3/z7fqazWIIP84z/+45PMjcH+dMJq36z1z/zMz0zfaY0lxgP2+1a3utUkxzLMbMP73//+yb7IAMN97nOfKQs+EuCpH3bHCdK9733v6ffzfp7ylKcMI2ke/vAP/3D4vu/7vumzAL1zksPG0B992beRXAzPfOYz19/aXbBBB3IvWrA3ZH4kO9PPY5A0/MAP/MD0/+dH2H8yNN9H9lrWPdbhSxFOV8egebjlLW85rQX/+2u/9mvDwx/+8OG5z33u+lvbI/yYU91toVKg5adbXEJFwEtf+tLqqWEL7Ig2l7/85Yd/+Id/GN7znvesf3P4Ygwihzvd6U6Tf2R/+bd//ud/nub6Iz/yI1NVxE5hTzbhIok+dt/CJ3aMM89653CvRz5reMd7PjBc6Jijhqe/5MzhwY994fDxT+4j+fsDJDBKdxBJJOc5z3nOcPGLX3y48Y1vPH3eAsPne0rilM64ggSHA0MekJd73OMe0/F6BAGM45/8yZ8Md73rXaeSLGDsTj311OFa17rWcOUrX3m4853vPLz97W+ffkfJOYPb3/72U/nUH//xH0+fB5EKIGUCIWV+t7jFLYa/+7u/W//mC2A0fvu3f3s6jv6jP/qj4dOf/vTwG7/xG8PP/dzPnVsywEn8zu/8zlQqJMDz/0oE4IEPfOBE+gG55KwiyNIfo8bQOS5HbPzs+PzXf/3Xq46dAVSudqMb3WhqY00f/OAHT84uSiE5ruOPP34a3+///u9Pn4E+jf0bv/Ebh5//+Z+fPnvhC1843YuBFWyFgUUgEVH3OPHEEycSHJ/f5S53GX7pl35pmusJJ5ww9RdAYgWW1vSe97zneZzS4x73uKlkgoH3+bykjjwh35y6vp/whCdMa6Cdvqyv8UfZFCIsGPqWb/mWSWZKaOd7xsepWitzPO2004b73e9+09rb+9gn6+dzICcIwO/93u9NZY3f//3fP+1/gMxf//rXn/bhJ37iJ6Y1kTx41ateNSUMrCk5ecQjHjF80zd90ySf3/7t3z688Y1vnOZ98sknD7/4i784lYTd7GY3G/7pn/5pfed9cv1DP/RD073JgtI0UFpB5szBfM1jp6Bj97rXvaa9vfa1rz38+Z//+bmyJoCwZuYt4OGAa3jxi188BS/00p5e6EIXmpIef/AHfzC1FThaR7pY6p09d0V//tWWHLMHpW3Qjty9/vWvHx7/+MdPdsB3rZt+rnGNa0zr7HsuuvqsZz1rWiey8T3f8z1TH3OwM/pzr4usy1XMwZ4D20FP3Z8cky0EHNif7/7u7x6ueMUrTjYD8QJtQ0618//0fRuQ/6c+9anD9a53vWlMv/ALvzDtFVgndowO+H3oHPnwPZ+Rs9ve9raT/ggoH/CAB0xrJ1g0fnbiL//yL6d21umGN7zhJE++F/Ojc3SQjpOPn/3Znz1XR/Y67MFtbnObKYhGJIE9U3J461vfepLJAB2mm/bd+oVNYcsFEN/8zd88rWe5x+w4m3G3u91tkgs26lAnRjbFYx7zmMknsDvKtPlhdvhXf/VXz5V7STvfC1sroRQB0EMf+tAp+WAd+dTf/d3fnT63VmSRrZfIePrTnz7dk8/gr937la985XDzm9/8XF2iXzsFXqAviRR2lF1gd/h/fIHesj+StwHywE6z5/aQrebT6Zv1IANsC5vis8MBkkHG/KQnPWnSYf6NTeIPrXEkda21n629PXjZy142fQ6vec1rJhmwn+zNQx7ykMlmlfY6sXNkoHSQ8OnPfm5434c+ttH1oY9+Ynj1G9463OvXnjm8fQySjjl6H0E5+qgjh6e9eAyWHvPC4T3v++jw/g9/vNp+frnfOeecl6g7TaJoyJRAiWL+xV/8xUQwkUXPdQQBKoEsyXYgnEiG4IdDQ9YgFNO/DBXHJmi4+93vPt0PqX/+858/vOhFLzrXADDUnjVAihhm93/Ywx42/Q4R4wgRSobT54x1ZKkQJc4fIXB/95LVNh4Z8TnUcv/yL//yRL4YHYb4B3/wB9e/Hab7C0K0Z8SNx/chTtFAX8aMxOiPgT7ppJMmxwQyoUggosyQM2Rz3PSmN51IJIclO/xnf/ZnU3bQvRhL/SHYiBMCZGxIETCayJYxcmL2kaPg+AVmb3nLWyYypaYbCUDCHv3oR08Bp6CUcwJBhn239p538Dvr6fcChe/4ju+YgkUk1mmAeXNQ1sUaIef2Zx4okZM73OEOk1ydcsopk7O1juZgzNoaD2IDggrO7453vOM05xJk6Yd/+IenLDrySEadHCDTMosCD3sR5MkaIv5gHNbRfGRckaGQVZ9ZG3uESDihIhcIFcdFxpEsjkwwwUFbW3LtVNLeC5T9zjyMJ04rjcW93dO843QG2UBS7J9AkewJaiN43RYcoqANYXAv45NkELCTGXJlboJDRDmIVAnrEMFiCXJnbHTMOv793//9FLDQe9f3fu/3TifJoYv+RbTCLrjIj3sAvaYfHHkJn5kHO2Td9CXgIzfkuRckIcXk0ndc7IT9p4vwK7/yK5N82B8JAXtFzoBMeb5IICThIBhGLoKE0R/jopcSK9sgTuaRF7rFHvgZnIoYC/sj6BbI2B+BFXkyHzaIfJEZ6xoBHTvKZpBvgQN74LPb3e5203jNL/RHYIww0hFy6eTaXKoY+x0FaBgXbhiF5uBd+hvnP05EdLQezL5ASXDjkrQAJ4WCYvYxAle+hH6xKdZMMMkOwrOf/exprfkNusZGsR3aWjv20/0kwOwPol7F6143jJs3jAz+i8c+6vjY6fqLayCw495W13LUwdEgrb84go+VfBtt0Hm+7//H4GEUShmt9Zf3+R3BMzs+B3lmcyH8Fr9I7tgHMgeCDX6S7LEPvicpRlcRbTJ7netcZwpW2H6yxZaxufr1O234dkENfzG3/5tAO3ZbAMduBP/wmT4FBPrjM4wZ+LM3v/nNk82QHBAw4DL2116b933ve99JX//xH/9xalPiE5//9PDot75wOPnM3x5OOvO3hh+oXCed+ZvDD73ud4bHv/Plw2dXX2wv53j7J947POCsJ0/tavdz+d093/j7wyvf/6Z1qy+AfLNd/AeYo8Svf9kxCW3+21rzG2wae8U/sfPWkcyr4GHD7Lf9tZ5hmxP7hzyTOwj43OfPGe7zqGcPLzr9TcORo3PfBOcwoON/FxyDpADCeMwxRw3Pevnrh+e8ch/RXQLDeqELHj08/CduN9zpVtdffzpMzkM26hWveMVkDCkrIynLiqQgKwg85ZwDoeF8KaH7c2rzly343HjdB2mn+IIj7ZAymdEgtpQ7TqB8l3NEbgDpRGyRPGAoOEDkIu7PgXKQjD5S7DPGw2mADNUcjK/jexlZhkbfoM+XvOQlUyaWEwEZHmQJCTHf0iEwbNoi00imUojjjjtu6htJRIiRaiSY8XfaUwJJY9w5ewQJiRGomK/+BD/6F1DoVyAT/Vs7ThF5BwRZZpHT0b81ND/Oj8NgiGXw7IuLEdWX0iUEw9gjsBMU2Sv7qh/tPCiM/CG7L3jBC6bvIXSAmEfQG7A3Ag5yYa9ltM2TA7M2INPpHrKf+iFvcRI0hzaIuzUio9qZp5/tiz0PWKP4GSmK0zhj8eISjpWc2DvjNj/7h0jGw/HaOCGyRwg7MirIso+Ca3LKkXFO9AdBd/8gYhy74Mj+Wlf90jFO3r/2RRAFgmJETX8lQod6sG70RmJD4P2TP/mT0+mK4IieGqN+yAPyb66CdgEOWNf53tVgLMZJDmJt3RtZ8jsov2Nt/Uz+rRHYr9D5FtzbGglqBWKh69awBv3YI33qz6mSPRI8Ohknb9ZQgsN+2GcBCBgLMiigoEf21Xj16eRSG23ZLNl1pHNpPwLuISPMzgJSRw+cjtA9n9M/a6gve4jg2L8I/MmgAIp8kw33RCDpOZivQAlJEgjBTW5ykylxxU76vf1FrOiEQDdk7jxwkiIQqCSWDhpGezMu0jBu0PSjsZNfhJCPcuLAjjohfd0YuJAlsJZOLQU+gmZyTucEp2yU5IHPybv9JfvsG9vG5jlFoS/uGVUM58H43XGzRGnrDypQvRC/d/ol6ClO378Iow5OgSFod7e7UY59P9egpHvcQ7AubHxp7+bwe6fUToglloD+CLpDB/mYkD/rSy4lqQQn7DY7yC4IRPgxIJuScoIucG+/519642mBLsVFb43P/dhW9lkASwfZeMkPiQLftQYSWSpQ+C+Bs/2kN+TbowECr9CTEk89+2+G+73xD8eFFAD1dHk1PPkdLx+udOFLDbe81LXXn9XxoLc8dXj62/5qNEYLweI47he85zXDm27+e8Nxx+yrGAHrXL4MRrLDXpgn3af31sfPkpICJ1yHrcLV6Dxf7/f2UYkum8uubWqvEn3kidJBAFm96uWPG46/9lWHE6771YvXTa5/teEqlztuX7A0w+ocb5g7crjBNa483Ph6V6u2P881fuf6V7/ScMmLn/fNMBynIAhJlqF0usSxyKbKziF8shJOl0oggYwu8u45J9lYWfgo/6KsJSgqgsnwyt4BYkDZ47sMtZMJDl6AgChFdkV7xjvge5wiI+F3iBJjivwIehgOhsVbwXpvj7vBDW4wGViONeCeDG7ZHwLGkEXgpr/4N/7fPLQr5x73NQ/rWwOnbewyQ8okBBLKxpycyPILIJDvCI4ERmUmUVAWQJQZSYYUIRY8IufKcJAwJ0fWBrGyD8il+SIjUSPOGLsAQeOcBEXaISkck3kiGpxWoFyvEmSFU7Z++nKV30VA3S9K0sr5lLDfggtjdkoikLXX1s1phfGU+xHrBfona9qC9TRfa4WECXI4VcRVlpI+GFO5nwg254usIqSyr9GHwMA9wT4jXeTS3nFy8TsBOyJsrPacM7OuLjJiLebwufG7Av7fuIKYSDIYG31E/JTkRGLCRZ70gSTLBNsT/y8QlkgQ6NAD+400lfAz0mn/rIf25JTeu9gK+2lfwb+SIPF7tkHWXoYXEH8nh/MSJ+3IPkIbe6gtPRAcOyGJsqES1oK8koEYl2f+BFbx7Bp5t/YSBYKvSKSAwN892C6lW7K3Aif7I1ARvAqQfCaotw6bwD3tP2IeIH/2k06ZS+gBeZGtp6tkQtJFuStyGgSUPFmj2PuAn61Z2Q+7Ryb1A2Q9ZJXeVwkt++QUaiSpY+cH/5IguPvdh9FJrAe0D2SVbEs6OEGTIEGkfW5NgN1zCZjYPQEyHwG+L1h2ms2fRVJMW2tHN60/NNfG2l3ykusfGliXsE8YdX5kvesfGih/z95WCP15UHzf+PmkWrWENWKnyYo1mttan/GT5h/2O/xT6J3vhIz5t/ShfCAdDrCrfs/OxH7sBPqhx3FvQUMkrNid2r3tX+gE2F/BBXsjEUafJB/nOPboiw1HXmDkFtMcO9fqnOGCRx4zXOTI5bdnHnfMPl7zRfeYX+M9L370RYejjviCfwL7KVAP0H/76+RQclVwy2Zaa2sewDFCzyVK2Sg2DG/j86vynNgRciUPApwi/ewP33L902Z4x7s/ONzrkc+cnlNSegfK5xiNe9/5xOG+J99sNG4HJlsg60o5OVWBkQwdh8uhI6lhtHYCRhABZkwRDkEWsqIfDtzvER0ZQ4SIwZS50m/AaZEgDhBmxAAZ0JahVE7nM5mnCFAY9ZIwz8EAh5ENcJoCB/05XYM3velN05jMQX+IHpgLBx4OBkqDHvfWxlUz9jJ+iDPjrl9Oi7HTH4fGkSO0SJfPkF5rF9njcvycIkIYBNH8kCgZNll0pDCy8owuIypAiTWEGCtYT5kq5MPYfS5D5ZXEMnWMeMAalRmxGgQN5sAhCFCAM/A5+SrHMQdZ8DwBZ6AECYxBYKOW3lztt3mRC+OJe9kfsodEKPlCnuyh4EAgILgIgoxUK5P0M9mJvZWx53gF8eRAMOW0D8px+zfWEPFCrAUignL75lRLcsLaIvaCCrBP5jCH7yGBAh8EGqy7sRo/6FPAYqwSDLLESojMVVZRwBHfi/3Tdwl9KKURGJRlqBIgLkTT/UsSBcbsqsl2DUiuYEWJmdOZgNp8a4rkGScdQJDBfmindC5kewl0yVyRCHsn6HCaYw7sTKw1G0e/yI2gxJgkFJzi2qewOXSULXTfOcw95CTgZ+vseTXyBQIvxI6NJUNOZsF6OnlC7u0VnXN6jhAplYqX7ID7lmvtZ/fSTyRQyBt7gRhbS1eg3LvzwD2dDq9PiPcK7BM7bC3IIXvo8nnMhd1DJp2agd+xnWyKxASbp3TLz5Ii7Flgo7VBNp/whP6J0hjMn4tRpobnPW8YlXbfus7BJ5WVBaMNG43J6PDfYUPXH65hTKM9G44/fv3BPkgQec6IjIYdIJ+CBb5QcMgO8mNsJLC15Ldma8u5k69SxsrvsScCUZ+RPf6PbS0Jew3ze7YQ33H/5n4U8P3QPcEEXVd6R9f8P7vIdpX4vsveaHjFCY8YPvjZjw2jNq0//WJIUl/6gscON7rkecuEa3j415803Oorrzt8bjXawvVnNZjT1S92heESR583ac3OSE6zURJD+Be5lbDho8JuSHqy1XF6zobYf3uLw0kUSZSxffzkpuuYWEYGSnsUV77clw+Pe9Cdh3s+4hnDmW95x3DMUUj/EcN9Tr7pcOpdbr7vSwcATh4oHDKBtFJQRFOWiQGkoCUYJmUMsrACC4oYyqhG2u8RC/A5JXdMjgggoJ7nQU4YAd9l7NwH4dXOSYqAIErf/B6BZTAQe1kihBUxDiPCuCCVypkYCMRHaZ0AZG4oA0if9iXMmfNBmNRjMzRIHacksNAPQ2ycCIlTCeNzMdQIqHGYt/sHfL/8OaD8wSmauSrdAuMW2CgxMV/kkGO0L4gsQgvG5gooiUCWBAHGgPgxuDLsTgKUSTDExqIsg1FF/susnHFbE2OVnUPsle7YO2SdM1QWwKgri0LI7KFnxvxcg/sFmUZSnS4Ym3bWFikkd/os51OCY/CsChJvDsiStXF6JnhyGsCJKJ9CEJ2CRTCmX79DmpyIaaPED6GQwbdukgRIgDkKMAR9xm3+ZBfp9RA4eVK6JiD3eexryL/x+8ya0h2lcJygcimnpvZQcGRv7ZVnAbRxsoPMkb0SCDvH57t+F7rgvhHICzzosHIZa2qPzNPekisJCd9FmsBpKxJVwvrSZ3vjZNnYzdM6kmnzF/QZa8wV/L/PYt8El/px6hdJEJf/P+WUU6ZxIDBO7+ix+cVpgEDJ3tEp6xfBjH1xWuY0lRyWgZz1QBCVAiEMxiHoJPNKquizvpWluK8giH65h31ij+y1+7IZEhX+330EnE58kXRBMdvi9K6E/vVHTtgLsuCy9k61zJOttH5khh6bj98pnZEAMA5roQ+JBIGRoIB90YYcWw/zEOybq7JTfVtbNpd8OBF0auUETHDmxCBkMRAnu4cD7EHIAHmnv9YDykDJXpINpJ3c0lPBgIBIssIe0lu/f8pTnnLuurjHfG2saRVOe12bYtTz6doUAq0y2FqA+ZJpJ9z+n/8kQ4IWusJXkS/+xXqYl7lLSLK15hprC7EewI/xDXSVPYl1BnLLf7P1XnLClvJVkjhO5d13Dn3TcfaNLtlX605m6ULsM3sbfdGhuJfPolwwfvb/8V32THKBLbfnbLv1YL+cIs9x5BEXGE48budv4a3h2KMvOtzu0tdf/7Q92G5+yNjxAZyLb8WD/D+bxC/Rbzbd2uFsZDue17ZG1oKNIxsCWvbFWlvPxP6hnXJP7AgjEbj6aBzutP5xv3Dxi11o+NbrfNXwhn87ezj7vR8ZTr3rLYb73eVmbYO+AyBwgonIPCFyCJJ6beQpSpYCFFjmGvGQ2S4vmXPfRzqQTwaQA2fQET3OyokC0iFQCmOpfj8CNuNg4BlKmWRtkHZOwCXrKmDRh2CJkUFwGHCkicFmdAUUHGwLsi4cgfYlZCeRYIQRGUdEOWPfZbDMCSlC/JAzQQiChwwpaeJABCjIZ6ypUx3ktSxbAGtlDYzF/M0VqUbIkDynJpyAwEKWzLogRvbfd93PWIHDkklEtJw6CB6irNIcORfO1LrJVFsvDtI+aseJWTfE2roLJHwH8XXJ3HLCSAiyYS2QO/NEOGXn7X8JzowcCQzi99ZBUKwfpwROEa2tvfUd61mDEwbtyYiL8RfACpyst3ZOJKypoMq89ctZIKDWVRkZsmr+yIR9Q0SNR1bOWgpMzVGm3n4KOo3RSRRnbIz0wnpaY/pgj/THWZEZ68150SvZbXsiEBZkGwu55MyN194LLIyrBrpjrO5BxxAg43d/MEdk3b2soWDHdwST+kGUzM08za118mf9yIHvkx9lHko4rBvQNbJvrvYLrAHZpr+h9/qa2wbjMk7rTSesD5n2XXuH/CN8YD2VjZDBOMGxB0gvObQe9B3IF71AivSDkBmj9WFvrBF7Zu3sHxmiP76DcOhDUsg++8zJju9bK8SEbXRvAa3nJwQrc3gWyHdizuydQNSpuPV0Au4zwY2TYHtJl8ia+9NBD6LrF+EUrLMF1spzNuTcmtM5+2xvjJucCbytJTljk5xaCs6CELOx9jtOI42RnaCDex3GyjfQeXLAH7C55MA+k2+/s5Z0i923dvY4njsyb/YHoWSfJdjIjH1xP/eNBBUZdU9B7l4HOeRD2SnzpoNkgG8ULALbRNf4MTaGTrCLdJfvkKQI36G9eZMNes8GkC02kA8Ku84nSLgh4Www32Wt2TSy5l/rX8I6SxboM3TE/zs11ofEnjbkmVyzo+5lv+wfom98fJGx0Rdt2AE6yiaQdbplbubr+xJUguuazu5F2D9yKVHssm78PR7DFpibtfc5W8/velGLKhL7xEb6nK3hSyRLrKVAy7VOHD5x9JmVhxQTSzhwjDsxYSQPtx+J7HPWPx4QvPt9Hxne+q4PDN98zSsPxxx9+MW2jCOjJeOPYD/5yU+eMuNOJxjERCKRSCQSicTuYLVanTgGXKevf0xsgVlRbGIv4nKXusRwwnWuelgGSSALL3skAyUr5YhcJiqDpEQikUgkEonEXkWeKB1g7MaJ0vkBSluUADhKVw5Se3VnIpFIJBKJROLAIk+Udo48UUocFKgVdrKkXjaDpEQikUgkEonEXkcGSolEIpFIJBKJRCIxQwZKiUQikUgkEolEIjFDBkqJRCKRSCQSiUQiMUMGSolEIpFIJBKJRCIxQwZKiUQikUgkEolEIjFDBkqJRCKRSCQSiUQiMUMGSolEIpFIJBKJRCIxQwZKiUQikUgkEolEIjFDBkqJRCKRSCQSiUQiMUMGSolEIpFIJBKJRCIxwxHrfxMHCOecc87Xjf+cPF6fmT5IJBKJRCKRSCQODY4+4ogjHj9e71z/nEgkEolEIpFIJBKJRCKRSCQSiUQikUgkEolEIpFIJBKJRCKRSCQSiUQikUgkEolEIpFIJBKJRCKRSCQSiUQikUgkEolEYg9gGP4fcf5XZy359J0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Content Placeholder 4">
            <a:extLst>
              <a:ext uri="{FF2B5EF4-FFF2-40B4-BE49-F238E27FC236}">
                <a16:creationId xmlns:a16="http://schemas.microsoft.com/office/drawing/2014/main" id="{70F1D4D0-6DA6-5661-F751-B7955A287C72}"/>
              </a:ext>
            </a:extLst>
          </p:cNvPr>
          <p:cNvGraphicFramePr>
            <a:graphicFrameLocks noGrp="1"/>
          </p:cNvGraphicFramePr>
          <p:nvPr>
            <p:ph idx="1"/>
            <p:extLst>
              <p:ext uri="{D42A27DB-BD31-4B8C-83A1-F6EECF244321}">
                <p14:modId xmlns:p14="http://schemas.microsoft.com/office/powerpoint/2010/main" val="3072953901"/>
              </p:ext>
            </p:extLst>
          </p:nvPr>
        </p:nvGraphicFramePr>
        <p:xfrm>
          <a:off x="517525" y="3886836"/>
          <a:ext cx="8305800" cy="2773680"/>
        </p:xfrm>
        <a:graphic>
          <a:graphicData uri="http://schemas.openxmlformats.org/drawingml/2006/table">
            <a:tbl>
              <a:tblPr firstRow="1" firstCol="1" bandRow="1">
                <a:tableStyleId>{5C22544A-7EE6-4342-B048-85BDC9FD1C3A}</a:tableStyleId>
              </a:tblPr>
              <a:tblGrid>
                <a:gridCol w="8305800">
                  <a:extLst>
                    <a:ext uri="{9D8B030D-6E8A-4147-A177-3AD203B41FA5}">
                      <a16:colId xmlns:a16="http://schemas.microsoft.com/office/drawing/2014/main" val="20000"/>
                    </a:ext>
                  </a:extLst>
                </a:gridCol>
              </a:tblGrid>
              <a:tr h="743109">
                <a:tc>
                  <a:txBody>
                    <a:bodyPr/>
                    <a:lstStyle/>
                    <a:p>
                      <a:pPr marL="0" marR="0">
                        <a:spcBef>
                          <a:spcPts val="0"/>
                        </a:spcBef>
                        <a:spcAft>
                          <a:spcPts val="0"/>
                        </a:spcAft>
                      </a:pPr>
                      <a:r>
                        <a:rPr lang="en-US" sz="1400" dirty="0">
                          <a:solidFill>
                            <a:schemeClr val="tx1"/>
                          </a:solidFill>
                          <a:effectLst/>
                        </a:rPr>
                        <a:t>Goal: </a:t>
                      </a:r>
                      <a:r>
                        <a:rPr lang="en-US" sz="1400" b="0" dirty="0">
                          <a:solidFill>
                            <a:schemeClr val="tx1"/>
                          </a:solidFill>
                          <a:effectLst/>
                        </a:rPr>
                        <a:t>Increase the capacity of the CHECK Foster Care Center to screen youth in foster care for substance use and provide intervention and/or referral for treatment when appropriate.</a:t>
                      </a:r>
                    </a:p>
                    <a:p>
                      <a:pPr marL="0" marR="0">
                        <a:spcBef>
                          <a:spcPts val="0"/>
                        </a:spcBef>
                        <a:spcAft>
                          <a:spcPts val="0"/>
                        </a:spcAft>
                      </a:pPr>
                      <a:endParaRPr lang="en-US" sz="1400" b="0" dirty="0">
                        <a:solidFill>
                          <a:schemeClr val="tx1"/>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400" dirty="0">
                          <a:solidFill>
                            <a:schemeClr val="tx1"/>
                          </a:solidFill>
                          <a:effectLst/>
                        </a:rPr>
                        <a:t>Objective: </a:t>
                      </a:r>
                      <a:r>
                        <a:rPr lang="en-US" sz="1400" b="0" dirty="0">
                          <a:solidFill>
                            <a:schemeClr val="tx1"/>
                          </a:solidFill>
                          <a:effectLst/>
                        </a:rPr>
                        <a:t>80% of all youth 10 and older presenting to the CHECK Center will be screened for substance use and risk for substance use disorder with the CRAFFT</a:t>
                      </a:r>
                    </a:p>
                    <a:p>
                      <a:pPr marL="0" marR="0">
                        <a:spcBef>
                          <a:spcPts val="0"/>
                        </a:spcBef>
                        <a:spcAft>
                          <a:spcPts val="0"/>
                        </a:spcAft>
                      </a:pPr>
                      <a:endParaRPr lang="en-US" sz="1400" b="0" dirty="0">
                        <a:solidFill>
                          <a:schemeClr val="tx1"/>
                        </a:solidFill>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0001"/>
                  </a:ext>
                </a:extLst>
              </a:tr>
              <a:tr h="0">
                <a:tc>
                  <a:txBody>
                    <a:bodyPr/>
                    <a:lstStyle/>
                    <a:p>
                      <a:pPr marL="0" marR="0">
                        <a:spcBef>
                          <a:spcPts val="0"/>
                        </a:spcBef>
                        <a:spcAft>
                          <a:spcPts val="0"/>
                        </a:spcAft>
                      </a:pPr>
                      <a:endParaRPr lang="en-US" sz="1400" dirty="0">
                        <a:solidFill>
                          <a:schemeClr val="tx1"/>
                        </a:solidFill>
                        <a:effectLst/>
                      </a:endParaRPr>
                    </a:p>
                    <a:p>
                      <a:pPr marL="0" marR="0">
                        <a:spcBef>
                          <a:spcPts val="0"/>
                        </a:spcBef>
                        <a:spcAft>
                          <a:spcPts val="0"/>
                        </a:spcAft>
                      </a:pPr>
                      <a:r>
                        <a:rPr lang="en-US" sz="1400" dirty="0">
                          <a:solidFill>
                            <a:schemeClr val="tx1"/>
                          </a:solidFill>
                          <a:effectLst/>
                        </a:rPr>
                        <a:t>Baseline (May 1 - July 31, 2021): </a:t>
                      </a:r>
                      <a:r>
                        <a:rPr lang="en-US" sz="1400" b="0" u="sng" dirty="0">
                          <a:solidFill>
                            <a:schemeClr val="tx1"/>
                          </a:solidFill>
                          <a:effectLst/>
                        </a:rPr>
                        <a:t>73% (N=85) </a:t>
                      </a:r>
                      <a:r>
                        <a:rPr lang="en-US" sz="1400" b="0" dirty="0">
                          <a:solidFill>
                            <a:schemeClr val="tx1"/>
                          </a:solidFill>
                          <a:effectLst/>
                        </a:rPr>
                        <a:t>of eligible patients were screened for substance use by a clinician.</a:t>
                      </a:r>
                    </a:p>
                    <a:p>
                      <a:pPr marL="0" marR="0">
                        <a:spcBef>
                          <a:spcPts val="0"/>
                        </a:spcBef>
                        <a:spcAft>
                          <a:spcPts val="0"/>
                        </a:spcAft>
                      </a:pPr>
                      <a:endParaRPr lang="en-US" sz="1400" dirty="0">
                        <a:solidFill>
                          <a:schemeClr val="tx1"/>
                        </a:solidFill>
                        <a:effectLst/>
                      </a:endParaRPr>
                    </a:p>
                    <a:p>
                      <a:pPr marL="0" marR="0">
                        <a:spcBef>
                          <a:spcPts val="0"/>
                        </a:spcBef>
                        <a:spcAft>
                          <a:spcPts val="0"/>
                        </a:spcAft>
                      </a:pPr>
                      <a:r>
                        <a:rPr lang="en-US" sz="1400" dirty="0">
                          <a:solidFill>
                            <a:schemeClr val="tx1"/>
                          </a:solidFill>
                          <a:effectLst/>
                        </a:rPr>
                        <a:t>Since February 2022, </a:t>
                      </a:r>
                      <a:r>
                        <a:rPr lang="en-US" sz="1400" b="0" u="sng" dirty="0">
                          <a:solidFill>
                            <a:schemeClr val="tx1"/>
                          </a:solidFill>
                          <a:effectLst/>
                        </a:rPr>
                        <a:t>98% (N=580</a:t>
                      </a:r>
                      <a:r>
                        <a:rPr lang="en-US" sz="1400" b="0" dirty="0">
                          <a:solidFill>
                            <a:schemeClr val="tx1"/>
                          </a:solidFill>
                          <a:effectLst/>
                        </a:rPr>
                        <a:t>) of eligible patients were screened with the CRAFFT.</a:t>
                      </a:r>
                    </a:p>
                    <a:p>
                      <a:pPr marL="0" marR="0">
                        <a:spcBef>
                          <a:spcPts val="0"/>
                        </a:spcBef>
                        <a:spcAft>
                          <a:spcPts val="0"/>
                        </a:spcAft>
                      </a:pPr>
                      <a:r>
                        <a:rPr lang="en-US" sz="1400" dirty="0">
                          <a:solidFill>
                            <a:schemeClr val="tx1"/>
                          </a:solidFill>
                          <a:effectLst/>
                        </a:rPr>
                        <a:t> </a:t>
                      </a:r>
                      <a:endParaRPr lang="en-US" sz="1400" dirty="0">
                        <a:solidFill>
                          <a:schemeClr val="tx1"/>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grpSp>
        <p:nvGrpSpPr>
          <p:cNvPr id="7" name="Group 6">
            <a:extLst>
              <a:ext uri="{FF2B5EF4-FFF2-40B4-BE49-F238E27FC236}">
                <a16:creationId xmlns:a16="http://schemas.microsoft.com/office/drawing/2014/main" id="{5BE3823A-C681-4E06-0573-002BA079E68A}"/>
              </a:ext>
            </a:extLst>
          </p:cNvPr>
          <p:cNvGrpSpPr/>
          <p:nvPr/>
        </p:nvGrpSpPr>
        <p:grpSpPr>
          <a:xfrm>
            <a:off x="2286000" y="1493838"/>
            <a:ext cx="4724400" cy="2316798"/>
            <a:chOff x="2286000" y="1493838"/>
            <a:chExt cx="4724400" cy="2316798"/>
          </a:xfrm>
        </p:grpSpPr>
        <p:pic>
          <p:nvPicPr>
            <p:cNvPr id="5" name="Picture 4"/>
            <p:cNvPicPr>
              <a:picLocks noChangeAspect="1"/>
            </p:cNvPicPr>
            <p:nvPr/>
          </p:nvPicPr>
          <p:blipFill rotWithShape="1">
            <a:blip r:embed="rId2"/>
            <a:srcRect l="3870" b="60010"/>
            <a:stretch/>
          </p:blipFill>
          <p:spPr>
            <a:xfrm>
              <a:off x="2286000" y="1493838"/>
              <a:ext cx="4724400" cy="1249362"/>
            </a:xfrm>
            <a:prstGeom prst="rect">
              <a:avLst/>
            </a:prstGeom>
          </p:spPr>
        </p:pic>
        <p:pic>
          <p:nvPicPr>
            <p:cNvPr id="6" name="Picture 5">
              <a:extLst>
                <a:ext uri="{FF2B5EF4-FFF2-40B4-BE49-F238E27FC236}">
                  <a16:creationId xmlns:a16="http://schemas.microsoft.com/office/drawing/2014/main" id="{92B44D9D-6B82-7180-368E-46983CAEB6ED}"/>
                </a:ext>
              </a:extLst>
            </p:cNvPr>
            <p:cNvPicPr>
              <a:picLocks noChangeAspect="1"/>
            </p:cNvPicPr>
            <p:nvPr/>
          </p:nvPicPr>
          <p:blipFill rotWithShape="1">
            <a:blip r:embed="rId2"/>
            <a:srcRect l="3870" t="65833"/>
            <a:stretch/>
          </p:blipFill>
          <p:spPr>
            <a:xfrm>
              <a:off x="2286000" y="2743200"/>
              <a:ext cx="4724400" cy="1067436"/>
            </a:xfrm>
            <a:prstGeom prst="rect">
              <a:avLst/>
            </a:prstGeom>
          </p:spPr>
        </p:pic>
      </p:grpSp>
    </p:spTree>
    <p:extLst>
      <p:ext uri="{BB962C8B-B14F-4D97-AF65-F5344CB8AC3E}">
        <p14:creationId xmlns:p14="http://schemas.microsoft.com/office/powerpoint/2010/main" val="79803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A2D6-F8A1-0FEA-A22F-71247A404CBD}"/>
              </a:ext>
            </a:extLst>
          </p:cNvPr>
          <p:cNvSpPr>
            <a:spLocks noGrp="1"/>
          </p:cNvSpPr>
          <p:nvPr>
            <p:ph type="title"/>
          </p:nvPr>
        </p:nvSpPr>
        <p:spPr/>
        <p:txBody>
          <a:bodyPr>
            <a:normAutofit/>
          </a:bodyPr>
          <a:lstStyle/>
          <a:p>
            <a:r>
              <a:rPr lang="en-US" dirty="0"/>
              <a:t>Standardized screening also reduces bias</a:t>
            </a:r>
          </a:p>
        </p:txBody>
      </p:sp>
      <p:sp>
        <p:nvSpPr>
          <p:cNvPr id="3" name="Content Placeholder 2">
            <a:extLst>
              <a:ext uri="{FF2B5EF4-FFF2-40B4-BE49-F238E27FC236}">
                <a16:creationId xmlns:a16="http://schemas.microsoft.com/office/drawing/2014/main" id="{B3DA5CED-EE6F-BD0D-560F-2A11F0E24822}"/>
              </a:ext>
            </a:extLst>
          </p:cNvPr>
          <p:cNvSpPr>
            <a:spLocks noGrp="1"/>
          </p:cNvSpPr>
          <p:nvPr>
            <p:ph idx="1"/>
          </p:nvPr>
        </p:nvSpPr>
        <p:spPr/>
        <p:txBody>
          <a:bodyPr>
            <a:normAutofit fontScale="77500" lnSpcReduction="20000"/>
          </a:bodyPr>
          <a:lstStyle/>
          <a:p>
            <a:r>
              <a:rPr lang="en-US" dirty="0"/>
              <a:t>With unstandardized screening, young people of color had 2x higher odds of screening for substance use than young people who were white. OR = 2.07, 95% CI = 1.43-2.99</a:t>
            </a:r>
          </a:p>
          <a:p>
            <a:pPr lvl="1"/>
            <a:r>
              <a:rPr lang="en-US" dirty="0"/>
              <a:t>With standardized screening, odds of screening did not differ for young people of color and young people who were white. OR = 0.64, 95% CI = 0.12-3.53</a:t>
            </a:r>
          </a:p>
          <a:p>
            <a:r>
              <a:rPr lang="en-US" dirty="0"/>
              <a:t>Older adolescents were screened more often when screening was unstandardized </a:t>
            </a:r>
          </a:p>
          <a:p>
            <a:pPr lvl="1"/>
            <a:r>
              <a:rPr lang="en-US" dirty="0"/>
              <a:t>OR = 1.34, 95% CI = 1.24-1.45</a:t>
            </a:r>
          </a:p>
          <a:p>
            <a:r>
              <a:rPr lang="en-US" dirty="0"/>
              <a:t>Unstandardized screening detected 99.2% less substance use than standardized screening </a:t>
            </a:r>
          </a:p>
          <a:p>
            <a:pPr lvl="1"/>
            <a:r>
              <a:rPr lang="en-US" dirty="0"/>
              <a:t>OR = 0.008, 95% CI=0.004-0.020</a:t>
            </a:r>
          </a:p>
        </p:txBody>
      </p:sp>
    </p:spTree>
    <p:extLst>
      <p:ext uri="{BB962C8B-B14F-4D97-AF65-F5344CB8AC3E}">
        <p14:creationId xmlns:p14="http://schemas.microsoft.com/office/powerpoint/2010/main" val="372811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A2AB8723-A75A-4B8A-A5EC-F364D7D94F0F}"/>
              </a:ext>
            </a:extLst>
          </p:cNvPr>
          <p:cNvSpPr>
            <a:spLocks noGrp="1" noChangeArrowheads="1"/>
          </p:cNvSpPr>
          <p:nvPr>
            <p:ph type="title"/>
          </p:nvPr>
        </p:nvSpPr>
        <p:spPr>
          <a:xfrm>
            <a:off x="228600" y="838200"/>
            <a:ext cx="7543800" cy="685800"/>
          </a:xfrm>
        </p:spPr>
        <p:txBody>
          <a:bodyPr/>
          <a:lstStyle/>
          <a:p>
            <a:pPr algn="l"/>
            <a:r>
              <a:rPr lang="en-US" altLang="en-US" dirty="0"/>
              <a:t>The COM CAR Summer Speaker Series</a:t>
            </a:r>
          </a:p>
        </p:txBody>
      </p:sp>
      <p:sp>
        <p:nvSpPr>
          <p:cNvPr id="12292" name="TextBox 7">
            <a:extLst>
              <a:ext uri="{FF2B5EF4-FFF2-40B4-BE49-F238E27FC236}">
                <a16:creationId xmlns:a16="http://schemas.microsoft.com/office/drawing/2014/main" id="{0F8781E8-974F-4AB5-9273-2895ACCDCAF2}"/>
              </a:ext>
            </a:extLst>
          </p:cNvPr>
          <p:cNvSpPr txBox="1">
            <a:spLocks noChangeArrowheads="1"/>
          </p:cNvSpPr>
          <p:nvPr/>
        </p:nvSpPr>
        <p:spPr bwMode="auto">
          <a:xfrm>
            <a:off x="381000" y="1905000"/>
            <a:ext cx="8153400"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solidFill>
                  <a:srgbClr val="000000"/>
                </a:solidFill>
              </a:rPr>
              <a:t>Supported by an award from the </a:t>
            </a:r>
            <a:r>
              <a:rPr lang="en-US" altLang="en-US" sz="2400" dirty="0"/>
              <a:t>Center for Clinical &amp; Translational Science &amp; Training</a:t>
            </a:r>
            <a:endParaRPr lang="en-US" altLang="en-US" sz="2400" dirty="0">
              <a:solidFill>
                <a:srgbClr val="000000"/>
              </a:solidFill>
            </a:endParaRPr>
          </a:p>
          <a:p>
            <a:pPr lvl="2">
              <a:buFontTx/>
              <a:buNone/>
            </a:pPr>
            <a:endParaRPr lang="en-US" altLang="en-US" sz="1800" dirty="0"/>
          </a:p>
        </p:txBody>
      </p:sp>
      <p:pic>
        <p:nvPicPr>
          <p:cNvPr id="12295" name="Picture 11" descr="A picture containing person, indoor&#10;&#10;Description automatically generated">
            <a:extLst>
              <a:ext uri="{FF2B5EF4-FFF2-40B4-BE49-F238E27FC236}">
                <a16:creationId xmlns:a16="http://schemas.microsoft.com/office/drawing/2014/main" id="{EBEFC36E-825C-46DB-9B4B-A1B77B2DF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t="8888" r="8311" b="32082"/>
          <a:stretch>
            <a:fillRect/>
          </a:stretch>
        </p:blipFill>
        <p:spPr bwMode="auto">
          <a:xfrm>
            <a:off x="4800600" y="2994816"/>
            <a:ext cx="1392157" cy="13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4F9AF18-158B-7D8E-68DC-7AFA2F29459D}"/>
              </a:ext>
            </a:extLst>
          </p:cNvPr>
          <p:cNvSpPr txBox="1"/>
          <p:nvPr/>
        </p:nvSpPr>
        <p:spPr>
          <a:xfrm>
            <a:off x="381000" y="2994816"/>
            <a:ext cx="5334000" cy="1107996"/>
          </a:xfrm>
          <a:prstGeom prst="rect">
            <a:avLst/>
          </a:prstGeom>
          <a:noFill/>
        </p:spPr>
        <p:txBody>
          <a:bodyPr wrap="square">
            <a:spAutoFit/>
          </a:bodyPr>
          <a:lstStyle/>
          <a:p>
            <a:endParaRPr lang="en-US" dirty="0"/>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Thank you to Jen Rowe for planning assistance.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outcomes – brief intervention</a:t>
            </a:r>
          </a:p>
        </p:txBody>
      </p:sp>
      <p:pic>
        <p:nvPicPr>
          <p:cNvPr id="4" name="Picture 3"/>
          <p:cNvPicPr>
            <a:picLocks noChangeAspect="1"/>
          </p:cNvPicPr>
          <p:nvPr/>
        </p:nvPicPr>
        <p:blipFill>
          <a:blip r:embed="rId2"/>
          <a:stretch>
            <a:fillRect/>
          </a:stretch>
        </p:blipFill>
        <p:spPr>
          <a:xfrm>
            <a:off x="1733550" y="1295400"/>
            <a:ext cx="5676900" cy="3577941"/>
          </a:xfrm>
          <a:prstGeom prst="rect">
            <a:avLst/>
          </a:prstGeom>
        </p:spPr>
      </p:pic>
      <p:graphicFrame>
        <p:nvGraphicFramePr>
          <p:cNvPr id="3" name="Content Placeholder 3">
            <a:extLst>
              <a:ext uri="{FF2B5EF4-FFF2-40B4-BE49-F238E27FC236}">
                <a16:creationId xmlns:a16="http://schemas.microsoft.com/office/drawing/2014/main" id="{55A2DB5D-2EFF-17AB-386C-F018922AB771}"/>
              </a:ext>
            </a:extLst>
          </p:cNvPr>
          <p:cNvGraphicFramePr>
            <a:graphicFrameLocks noGrp="1"/>
          </p:cNvGraphicFramePr>
          <p:nvPr>
            <p:ph idx="1"/>
            <p:extLst>
              <p:ext uri="{D42A27DB-BD31-4B8C-83A1-F6EECF244321}">
                <p14:modId xmlns:p14="http://schemas.microsoft.com/office/powerpoint/2010/main" val="469592848"/>
              </p:ext>
            </p:extLst>
          </p:nvPr>
        </p:nvGraphicFramePr>
        <p:xfrm>
          <a:off x="762000" y="4800600"/>
          <a:ext cx="8077200" cy="1981200"/>
        </p:xfrm>
        <a:graphic>
          <a:graphicData uri="http://schemas.openxmlformats.org/drawingml/2006/table">
            <a:tbl>
              <a:tblPr firstRow="1" firstCol="1" bandRow="1">
                <a:tableStyleId>{5C22544A-7EE6-4342-B048-85BDC9FD1C3A}</a:tableStyleId>
              </a:tblPr>
              <a:tblGrid>
                <a:gridCol w="8077200">
                  <a:extLst>
                    <a:ext uri="{9D8B030D-6E8A-4147-A177-3AD203B41FA5}">
                      <a16:colId xmlns:a16="http://schemas.microsoft.com/office/drawing/2014/main" val="20000"/>
                    </a:ext>
                  </a:extLst>
                </a:gridCol>
              </a:tblGrid>
              <a:tr h="0">
                <a:tc>
                  <a:txBody>
                    <a:bodyPr/>
                    <a:lstStyle/>
                    <a:p>
                      <a:pPr marL="0" marR="0">
                        <a:spcBef>
                          <a:spcPts val="0"/>
                        </a:spcBef>
                        <a:spcAft>
                          <a:spcPts val="0"/>
                        </a:spcAft>
                      </a:pPr>
                      <a:endParaRPr lang="en-US" sz="1000" dirty="0">
                        <a:effectLst/>
                      </a:endParaRPr>
                    </a:p>
                    <a:p>
                      <a:pPr marL="0" marR="0">
                        <a:spcBef>
                          <a:spcPts val="0"/>
                        </a:spcBef>
                        <a:spcAft>
                          <a:spcPts val="0"/>
                        </a:spcAft>
                      </a:pPr>
                      <a:r>
                        <a:rPr lang="en-US" sz="1400" dirty="0">
                          <a:solidFill>
                            <a:schemeClr val="tx1"/>
                          </a:solidFill>
                          <a:effectLst/>
                        </a:rPr>
                        <a:t>Objective: </a:t>
                      </a:r>
                      <a:r>
                        <a:rPr lang="en-US" sz="1400" b="0" dirty="0">
                          <a:solidFill>
                            <a:schemeClr val="tx1"/>
                          </a:solidFill>
                          <a:effectLst/>
                        </a:rPr>
                        <a:t>80% of all youth 10 and older presenting to the CHECK Center who screen positive on the CRAFFT or indicate substance use to a provider during their clinic visit will receive a brief intervention and/or referral to treatment.</a:t>
                      </a: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endParaRPr>
                    </a:p>
                  </a:txBody>
                  <a:tcPr marL="68580" marR="68580" marT="0" marB="0">
                    <a:noFill/>
                  </a:tcPr>
                </a:tc>
                <a:extLst>
                  <a:ext uri="{0D108BD9-81ED-4DB2-BD59-A6C34878D82A}">
                    <a16:rowId xmlns:a16="http://schemas.microsoft.com/office/drawing/2014/main" val="10000"/>
                  </a:ext>
                </a:extLst>
              </a:tr>
              <a:tr h="0">
                <a:tc>
                  <a:txBody>
                    <a:bodyPr/>
                    <a:lstStyle/>
                    <a:p>
                      <a:pPr marL="0" marR="0">
                        <a:spcBef>
                          <a:spcPts val="0"/>
                        </a:spcBef>
                        <a:spcAft>
                          <a:spcPts val="0"/>
                        </a:spcAft>
                      </a:pPr>
                      <a:endParaRPr lang="en-US" sz="1400" b="0" dirty="0">
                        <a:solidFill>
                          <a:schemeClr val="lt1"/>
                        </a:solidFill>
                        <a:effectLst/>
                      </a:endParaRPr>
                    </a:p>
                    <a:p>
                      <a:pPr marL="0" marR="0">
                        <a:spcBef>
                          <a:spcPts val="0"/>
                        </a:spcBef>
                        <a:spcAft>
                          <a:spcPts val="0"/>
                        </a:spcAft>
                      </a:pPr>
                      <a:r>
                        <a:rPr lang="en-US" sz="1400" b="0" u="sng" dirty="0">
                          <a:solidFill>
                            <a:schemeClr val="tx1"/>
                          </a:solidFill>
                          <a:effectLst/>
                        </a:rPr>
                        <a:t>93% (N=253)</a:t>
                      </a:r>
                      <a:r>
                        <a:rPr lang="en-US" sz="1400" b="0" dirty="0">
                          <a:solidFill>
                            <a:schemeClr val="tx1"/>
                          </a:solidFill>
                          <a:effectLst/>
                        </a:rPr>
                        <a:t> of eligible patients who screened positive on the CRAFFT or indicated substance use during their clinic visit received a brief intervention and/or referral to treatment.</a:t>
                      </a:r>
                      <a:endParaRPr lang="en-US" sz="1400" b="0" dirty="0">
                        <a:effectLst/>
                      </a:endParaRPr>
                    </a:p>
                    <a:p>
                      <a:pPr marL="0" marR="0">
                        <a:spcBef>
                          <a:spcPts val="0"/>
                        </a:spcBef>
                        <a:spcAft>
                          <a:spcPts val="0"/>
                        </a:spcAft>
                      </a:pPr>
                      <a:endParaRPr lang="en-US" sz="1000" dirty="0">
                        <a:effectLst/>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7698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4BF-78BD-3DA0-2DAB-99C0180F5881}"/>
              </a:ext>
            </a:extLst>
          </p:cNvPr>
          <p:cNvSpPr>
            <a:spLocks noGrp="1"/>
          </p:cNvSpPr>
          <p:nvPr>
            <p:ph type="title"/>
          </p:nvPr>
        </p:nvSpPr>
        <p:spPr>
          <a:xfrm>
            <a:off x="457200" y="914400"/>
            <a:ext cx="8229600" cy="655638"/>
          </a:xfrm>
        </p:spPr>
        <p:txBody>
          <a:bodyPr>
            <a:noAutofit/>
          </a:bodyPr>
          <a:lstStyle/>
          <a:p>
            <a:r>
              <a:rPr lang="en-US" sz="3500" dirty="0"/>
              <a:t>Early outcomes – </a:t>
            </a:r>
            <a:br>
              <a:rPr lang="en-US" sz="3500" dirty="0"/>
            </a:br>
            <a:r>
              <a:rPr lang="en-US" sz="3500" dirty="0"/>
              <a:t>Decrease substance use:  Project EASY</a:t>
            </a:r>
          </a:p>
        </p:txBody>
      </p:sp>
      <p:sp>
        <p:nvSpPr>
          <p:cNvPr id="3" name="Content Placeholder 2">
            <a:extLst>
              <a:ext uri="{FF2B5EF4-FFF2-40B4-BE49-F238E27FC236}">
                <a16:creationId xmlns:a16="http://schemas.microsoft.com/office/drawing/2014/main" id="{43E809F7-CFBA-30E8-986A-D5191B66E8EA}"/>
              </a:ext>
            </a:extLst>
          </p:cNvPr>
          <p:cNvSpPr>
            <a:spLocks noGrp="1"/>
          </p:cNvSpPr>
          <p:nvPr>
            <p:ph idx="1"/>
          </p:nvPr>
        </p:nvSpPr>
        <p:spPr>
          <a:xfrm>
            <a:off x="457200" y="2286000"/>
            <a:ext cx="8229600" cy="3840163"/>
          </a:xfrm>
        </p:spPr>
        <p:txBody>
          <a:bodyPr/>
          <a:lstStyle/>
          <a:p>
            <a:r>
              <a:rPr lang="en-US" dirty="0"/>
              <a:t>Youth receiving SBIRT and in Hamilton County custody</a:t>
            </a:r>
          </a:p>
          <a:p>
            <a:r>
              <a:rPr lang="en-US" dirty="0"/>
              <a:t>78.3% enrollment rate (N = 141)</a:t>
            </a:r>
          </a:p>
          <a:p>
            <a:r>
              <a:rPr lang="en-US" dirty="0"/>
              <a:t>89.2% retention in follow-up at 30-day, 60-day, and 6-months</a:t>
            </a:r>
          </a:p>
          <a:p>
            <a:endParaRPr lang="en-US" dirty="0"/>
          </a:p>
          <a:p>
            <a:endParaRPr lang="en-US" dirty="0"/>
          </a:p>
        </p:txBody>
      </p:sp>
    </p:spTree>
    <p:extLst>
      <p:ext uri="{BB962C8B-B14F-4D97-AF65-F5344CB8AC3E}">
        <p14:creationId xmlns:p14="http://schemas.microsoft.com/office/powerpoint/2010/main" val="79852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4C50-7BDA-E6D8-9B75-19ABBC87C6AA}"/>
              </a:ext>
            </a:extLst>
          </p:cNvPr>
          <p:cNvSpPr>
            <a:spLocks noGrp="1"/>
          </p:cNvSpPr>
          <p:nvPr>
            <p:ph type="title"/>
          </p:nvPr>
        </p:nvSpPr>
        <p:spPr/>
        <p:txBody>
          <a:bodyPr/>
          <a:lstStyle/>
          <a:p>
            <a:r>
              <a:rPr lang="en-US" dirty="0"/>
              <a:t>Project EASY</a:t>
            </a:r>
          </a:p>
        </p:txBody>
      </p:sp>
      <p:sp>
        <p:nvSpPr>
          <p:cNvPr id="3" name="Content Placeholder 2">
            <a:extLst>
              <a:ext uri="{FF2B5EF4-FFF2-40B4-BE49-F238E27FC236}">
                <a16:creationId xmlns:a16="http://schemas.microsoft.com/office/drawing/2014/main" id="{C886FBB3-19DB-E4E1-2FBC-6D1B49FFFEA6}"/>
              </a:ext>
            </a:extLst>
          </p:cNvPr>
          <p:cNvSpPr>
            <a:spLocks noGrp="1"/>
          </p:cNvSpPr>
          <p:nvPr>
            <p:ph idx="1"/>
          </p:nvPr>
        </p:nvSpPr>
        <p:spPr/>
        <p:txBody>
          <a:bodyPr>
            <a:normAutofit lnSpcReduction="10000"/>
          </a:bodyPr>
          <a:lstStyle/>
          <a:p>
            <a:r>
              <a:rPr lang="en-US" dirty="0"/>
              <a:t>Young people report an average reduction of 3.6 days of use per month (n = 74 enrolled for 6 months)</a:t>
            </a:r>
          </a:p>
          <a:p>
            <a:pPr lvl="1"/>
            <a:r>
              <a:rPr lang="en-US" dirty="0"/>
              <a:t>Number of days of use in the past 30 days is reduced from 13.5 at enrollment to 9.9 at the 6-month follow-up</a:t>
            </a:r>
          </a:p>
          <a:p>
            <a:r>
              <a:rPr lang="en-US" dirty="0"/>
              <a:t>65% of young people report abstaining from use at 6 months (n = 48) increased from 42%.</a:t>
            </a:r>
          </a:p>
        </p:txBody>
      </p:sp>
    </p:spTree>
    <p:extLst>
      <p:ext uri="{BB962C8B-B14F-4D97-AF65-F5344CB8AC3E}">
        <p14:creationId xmlns:p14="http://schemas.microsoft.com/office/powerpoint/2010/main" val="2377268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E9A5B-EFD0-1ED7-F079-3F7A25178A70}"/>
              </a:ext>
            </a:extLst>
          </p:cNvPr>
          <p:cNvSpPr>
            <a:spLocks noGrp="1"/>
          </p:cNvSpPr>
          <p:nvPr>
            <p:ph type="ctrTitle"/>
          </p:nvPr>
        </p:nvSpPr>
        <p:spPr/>
        <p:txBody>
          <a:bodyPr>
            <a:normAutofit/>
          </a:bodyPr>
          <a:lstStyle/>
          <a:p>
            <a:r>
              <a:rPr lang="en-US" b="1" dirty="0">
                <a:solidFill>
                  <a:schemeClr val="bg1"/>
                </a:solidFill>
              </a:rPr>
              <a:t>Substance Use Screening Resources</a:t>
            </a:r>
          </a:p>
        </p:txBody>
      </p:sp>
    </p:spTree>
    <p:custDataLst>
      <p:tags r:id="rId1"/>
    </p:custDataLst>
    <p:extLst>
      <p:ext uri="{BB962C8B-B14F-4D97-AF65-F5344CB8AC3E}">
        <p14:creationId xmlns:p14="http://schemas.microsoft.com/office/powerpoint/2010/main" val="1418065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20EE-E84B-51EB-DFA2-0BA015643983}"/>
              </a:ext>
            </a:extLst>
          </p:cNvPr>
          <p:cNvSpPr>
            <a:spLocks noGrp="1"/>
          </p:cNvSpPr>
          <p:nvPr>
            <p:ph type="title"/>
          </p:nvPr>
        </p:nvSpPr>
        <p:spPr/>
        <p:txBody>
          <a:bodyPr>
            <a:normAutofit/>
          </a:bodyPr>
          <a:lstStyle/>
          <a:p>
            <a:r>
              <a:rPr lang="en-US" sz="3300" dirty="0"/>
              <a:t>Screening Resources for Youth Substance Use </a:t>
            </a:r>
            <a:endParaRPr lang="en-US" dirty="0"/>
          </a:p>
        </p:txBody>
      </p:sp>
      <p:sp>
        <p:nvSpPr>
          <p:cNvPr id="3" name="Content Placeholder 2">
            <a:extLst>
              <a:ext uri="{FF2B5EF4-FFF2-40B4-BE49-F238E27FC236}">
                <a16:creationId xmlns:a16="http://schemas.microsoft.com/office/drawing/2014/main" id="{22BBB984-D330-BE7F-639D-1EF78B9B94B8}"/>
              </a:ext>
            </a:extLst>
          </p:cNvPr>
          <p:cNvSpPr>
            <a:spLocks noGrp="1"/>
          </p:cNvSpPr>
          <p:nvPr>
            <p:ph idx="1"/>
          </p:nvPr>
        </p:nvSpPr>
        <p:spPr>
          <a:xfrm>
            <a:off x="382656" y="2072310"/>
            <a:ext cx="8495473" cy="3599536"/>
          </a:xfrm>
        </p:spPr>
        <p:txBody>
          <a:bodyPr>
            <a:noAutofit/>
          </a:bodyPr>
          <a:lstStyle/>
          <a:p>
            <a:pPr>
              <a:spcAft>
                <a:spcPts val="450"/>
              </a:spcAft>
            </a:pPr>
            <a:r>
              <a:rPr lang="en-US" sz="1650" dirty="0">
                <a:hlinkClick r:id="rId3"/>
              </a:rPr>
              <a:t>CHECK Foster Care Project Webpage </a:t>
            </a:r>
            <a:endParaRPr lang="en-US" sz="1650" dirty="0"/>
          </a:p>
          <a:p>
            <a:pPr>
              <a:spcAft>
                <a:spcPts val="450"/>
              </a:spcAft>
            </a:pPr>
            <a:r>
              <a:rPr lang="en-US" sz="1650" dirty="0">
                <a:hlinkClick r:id="rId4"/>
              </a:rPr>
              <a:t>NORC at the University of Chicago SBIRT </a:t>
            </a:r>
            <a:endParaRPr lang="en-US" sz="1650" dirty="0"/>
          </a:p>
          <a:p>
            <a:pPr lvl="1">
              <a:spcAft>
                <a:spcPts val="450"/>
              </a:spcAft>
            </a:pPr>
            <a:r>
              <a:rPr lang="en-US" sz="1650" dirty="0">
                <a:hlinkClick r:id="rId5"/>
              </a:rPr>
              <a:t>Adolescent SBIRT Curriculum</a:t>
            </a:r>
            <a:endParaRPr lang="en-US" sz="1650" dirty="0"/>
          </a:p>
          <a:p>
            <a:pPr lvl="1">
              <a:spcAft>
                <a:spcPts val="450"/>
              </a:spcAft>
            </a:pPr>
            <a:r>
              <a:rPr lang="en-US" sz="1650" b="0" i="0" u="sng" strike="noStrike" dirty="0">
                <a:solidFill>
                  <a:srgbClr val="7F7F7F"/>
                </a:solidFill>
                <a:effectLst/>
                <a:hlinkClick r:id="rId6"/>
              </a:rPr>
              <a:t>4-Part On Demand Learning Series: Using SBIRT to Talk to Adolescents about Substance Use</a:t>
            </a:r>
            <a:endParaRPr lang="en-US" sz="1650" b="0" i="0" u="none" strike="noStrike" dirty="0">
              <a:solidFill>
                <a:srgbClr val="000000"/>
              </a:solidFill>
              <a:effectLst/>
            </a:endParaRPr>
          </a:p>
          <a:p>
            <a:pPr>
              <a:spcAft>
                <a:spcPts val="450"/>
              </a:spcAft>
            </a:pPr>
            <a:r>
              <a:rPr lang="en-US" sz="1650" b="0" i="0" u="sng" strike="noStrike" dirty="0">
                <a:solidFill>
                  <a:srgbClr val="7F7F7F"/>
                </a:solidFill>
                <a:effectLst/>
                <a:hlinkClick r:id="rId7"/>
              </a:rPr>
              <a:t>Screening and Assessment Tools</a:t>
            </a:r>
            <a:r>
              <a:rPr lang="en-US" sz="1650" b="0" i="0" u="none" strike="noStrike" dirty="0">
                <a:solidFill>
                  <a:srgbClr val="000000"/>
                </a:solidFill>
                <a:effectLst/>
              </a:rPr>
              <a:t> </a:t>
            </a:r>
            <a:r>
              <a:rPr lang="en-US" sz="1650" b="0" u="none" strike="noStrike" dirty="0">
                <a:solidFill>
                  <a:schemeClr val="tx2">
                    <a:lumMod val="75000"/>
                  </a:schemeClr>
                </a:solidFill>
                <a:effectLst/>
              </a:rPr>
              <a:t>(NIDA)</a:t>
            </a:r>
          </a:p>
          <a:p>
            <a:pPr>
              <a:spcAft>
                <a:spcPts val="450"/>
              </a:spcAft>
            </a:pPr>
            <a:r>
              <a:rPr lang="en-US" sz="1650" dirty="0">
                <a:hlinkClick r:id="rId8"/>
              </a:rPr>
              <a:t>Prevention Technology Transfer Center (PTTC) Great Lakes </a:t>
            </a:r>
            <a:r>
              <a:rPr lang="en-US" sz="1650" dirty="0"/>
              <a:t>(HHS SAMHSA Region 5) </a:t>
            </a:r>
          </a:p>
          <a:p>
            <a:pPr>
              <a:spcAft>
                <a:spcPts val="450"/>
              </a:spcAft>
            </a:pPr>
            <a:r>
              <a:rPr lang="en-US" sz="1650" dirty="0"/>
              <a:t>State specific resources: </a:t>
            </a:r>
          </a:p>
          <a:p>
            <a:pPr lvl="1">
              <a:spcAft>
                <a:spcPts val="450"/>
              </a:spcAft>
            </a:pPr>
            <a:r>
              <a:rPr lang="en-US" sz="1650" dirty="0">
                <a:hlinkClick r:id="rId9"/>
              </a:rPr>
              <a:t>Ohio Mental Health and Addiction Services </a:t>
            </a:r>
            <a:endParaRPr lang="en-US" sz="1650" dirty="0"/>
          </a:p>
          <a:p>
            <a:pPr lvl="1">
              <a:spcAft>
                <a:spcPts val="450"/>
              </a:spcAft>
            </a:pPr>
            <a:r>
              <a:rPr lang="en-US" sz="1650" dirty="0">
                <a:hlinkClick r:id="rId10"/>
              </a:rPr>
              <a:t>Ohio Minds Matter</a:t>
            </a:r>
            <a:endParaRPr lang="en-US" sz="1650" dirty="0"/>
          </a:p>
        </p:txBody>
      </p:sp>
    </p:spTree>
    <p:extLst>
      <p:ext uri="{BB962C8B-B14F-4D97-AF65-F5344CB8AC3E}">
        <p14:creationId xmlns:p14="http://schemas.microsoft.com/office/powerpoint/2010/main" val="1795040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84707E2-994B-48B5-BECF-FD9547967D37}"/>
              </a:ext>
            </a:extLst>
          </p:cNvPr>
          <p:cNvSpPr>
            <a:spLocks noGrp="1" noChangeArrowheads="1"/>
          </p:cNvSpPr>
          <p:nvPr>
            <p:ph type="ctrTitle"/>
          </p:nvPr>
        </p:nvSpPr>
        <p:spPr>
          <a:xfrm>
            <a:off x="0" y="1377950"/>
            <a:ext cx="9144000" cy="1470025"/>
          </a:xfrm>
        </p:spPr>
        <p:txBody>
          <a:bodyPr/>
          <a:lstStyle/>
          <a:p>
            <a:r>
              <a:rPr lang="en-US" altLang="en-US" sz="7400" b="1" dirty="0"/>
              <a:t>Q&amp;A</a:t>
            </a:r>
          </a:p>
        </p:txBody>
      </p:sp>
      <p:sp>
        <p:nvSpPr>
          <p:cNvPr id="70659" name="Subtitle 2">
            <a:extLst>
              <a:ext uri="{FF2B5EF4-FFF2-40B4-BE49-F238E27FC236}">
                <a16:creationId xmlns:a16="http://schemas.microsoft.com/office/drawing/2014/main" id="{A5C06DE0-FD4B-468C-AAAB-E9FED8D51C84}"/>
              </a:ext>
            </a:extLst>
          </p:cNvPr>
          <p:cNvSpPr>
            <a:spLocks noGrp="1" noChangeArrowheads="1"/>
          </p:cNvSpPr>
          <p:nvPr>
            <p:ph type="subTitle" idx="1"/>
          </p:nvPr>
        </p:nvSpPr>
        <p:spPr>
          <a:xfrm>
            <a:off x="0" y="3200400"/>
            <a:ext cx="9144000" cy="1752600"/>
          </a:xfrm>
        </p:spPr>
        <p:txBody>
          <a:bodyPr/>
          <a:lstStyle/>
          <a:p>
            <a:r>
              <a:rPr lang="en-US" altLang="en-US" dirty="0"/>
              <a:t>Please unmute to ask a question OR type your question in the chat box.</a:t>
            </a:r>
          </a:p>
        </p:txBody>
      </p:sp>
    </p:spTree>
    <p:extLst>
      <p:ext uri="{BB962C8B-B14F-4D97-AF65-F5344CB8AC3E}">
        <p14:creationId xmlns:p14="http://schemas.microsoft.com/office/powerpoint/2010/main" val="1000488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9B3D74-C85D-4897-BBA9-B0D8689081A6}"/>
              </a:ext>
            </a:extLst>
          </p:cNvPr>
          <p:cNvSpPr>
            <a:spLocks noGrp="1" noChangeArrowheads="1"/>
          </p:cNvSpPr>
          <p:nvPr>
            <p:ph type="ctrTitle"/>
          </p:nvPr>
        </p:nvSpPr>
        <p:spPr>
          <a:xfrm>
            <a:off x="685800" y="612775"/>
            <a:ext cx="7772400" cy="1470025"/>
          </a:xfrm>
        </p:spPr>
        <p:txBody>
          <a:bodyPr/>
          <a:lstStyle/>
          <a:p>
            <a:r>
              <a:rPr lang="en-US" altLang="en-US" sz="4200" b="1" dirty="0">
                <a:solidFill>
                  <a:srgbClr val="C00000"/>
                </a:solidFill>
              </a:rPr>
              <a:t>Thank you for joining us!</a:t>
            </a:r>
          </a:p>
        </p:txBody>
      </p:sp>
      <p:sp>
        <p:nvSpPr>
          <p:cNvPr id="71683" name="Subtitle 2">
            <a:extLst>
              <a:ext uri="{FF2B5EF4-FFF2-40B4-BE49-F238E27FC236}">
                <a16:creationId xmlns:a16="http://schemas.microsoft.com/office/drawing/2014/main" id="{5D8ACF7E-3F80-458A-A495-840D4E5154AB}"/>
              </a:ext>
            </a:extLst>
          </p:cNvPr>
          <p:cNvSpPr>
            <a:spLocks noGrp="1" noChangeArrowheads="1"/>
          </p:cNvSpPr>
          <p:nvPr>
            <p:ph type="subTitle" idx="1"/>
          </p:nvPr>
        </p:nvSpPr>
        <p:spPr>
          <a:xfrm>
            <a:off x="533400" y="2146300"/>
            <a:ext cx="8153400" cy="3873500"/>
          </a:xfrm>
        </p:spPr>
        <p:txBody>
          <a:bodyPr/>
          <a:lstStyle/>
          <a:p>
            <a:r>
              <a:rPr lang="en-US" altLang="en-US" sz="3000" dirty="0"/>
              <a:t>Please take a few moments to complete </a:t>
            </a:r>
          </a:p>
          <a:p>
            <a:r>
              <a:rPr lang="en-US" altLang="en-US" sz="3000" dirty="0"/>
              <a:t>the survey form. The survey link is provided </a:t>
            </a:r>
          </a:p>
          <a:p>
            <a:r>
              <a:rPr lang="en-US" altLang="en-US" sz="3000" dirty="0"/>
              <a:t>in the chat box and will also be emailed.  </a:t>
            </a:r>
          </a:p>
          <a:p>
            <a:endParaRPr lang="en-US" altLang="en-US" sz="3000" dirty="0"/>
          </a:p>
          <a:p>
            <a:r>
              <a:rPr lang="en-US" altLang="en-US" sz="3000" dirty="0"/>
              <a:t>The form is </a:t>
            </a:r>
            <a:r>
              <a:rPr lang="en-US" altLang="en-US" sz="3000" b="1" dirty="0"/>
              <a:t>required</a:t>
            </a:r>
            <a:r>
              <a:rPr lang="en-US" altLang="en-US" sz="3000" dirty="0"/>
              <a:t> to complete if requesting CE credit for Psychology, Social Work, or Counseling.</a:t>
            </a:r>
          </a:p>
          <a:p>
            <a:endParaRPr lang="en-US" altLang="en-US" dirty="0"/>
          </a:p>
        </p:txBody>
      </p:sp>
    </p:spTree>
    <p:extLst>
      <p:ext uri="{BB962C8B-B14F-4D97-AF65-F5344CB8AC3E}">
        <p14:creationId xmlns:p14="http://schemas.microsoft.com/office/powerpoint/2010/main" val="3052358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a:extLst>
              <a:ext uri="{FF2B5EF4-FFF2-40B4-BE49-F238E27FC236}">
                <a16:creationId xmlns:a16="http://schemas.microsoft.com/office/drawing/2014/main" id="{7222ED4A-19F3-4B25-8E35-AE66B30F1EAD}"/>
              </a:ext>
            </a:extLst>
          </p:cNvPr>
          <p:cNvSpPr>
            <a:spLocks noGrp="1" noChangeArrowheads="1"/>
          </p:cNvSpPr>
          <p:nvPr>
            <p:ph type="title"/>
          </p:nvPr>
        </p:nvSpPr>
        <p:spPr>
          <a:xfrm>
            <a:off x="-76200" y="641350"/>
            <a:ext cx="9296400" cy="1844675"/>
          </a:xfrm>
        </p:spPr>
        <p:txBody>
          <a:bodyPr/>
          <a:lstStyle/>
          <a:p>
            <a:r>
              <a:rPr lang="en-US" sz="2800" dirty="0">
                <a:solidFill>
                  <a:srgbClr val="000000"/>
                </a:solidFill>
                <a:effectLst/>
                <a:latin typeface="Arial" panose="020B0604020202020204" pitchFamily="34" charset="0"/>
                <a:ea typeface="Calibri" panose="020F0502020204030204" pitchFamily="34" charset="0"/>
              </a:rPr>
              <a:t>The Perfect Storm: Examining the Associations Among Alcohol Use and Intimate Partner Violence in the Age of COVID-19</a:t>
            </a:r>
            <a:endParaRPr lang="en-US" altLang="en-US" sz="2800" dirty="0"/>
          </a:p>
        </p:txBody>
      </p:sp>
      <p:sp>
        <p:nvSpPr>
          <p:cNvPr id="72707" name="TextBox 7">
            <a:extLst>
              <a:ext uri="{FF2B5EF4-FFF2-40B4-BE49-F238E27FC236}">
                <a16:creationId xmlns:a16="http://schemas.microsoft.com/office/drawing/2014/main" id="{D97E5530-519B-4DD7-99CF-4DD9895682E0}"/>
              </a:ext>
            </a:extLst>
          </p:cNvPr>
          <p:cNvSpPr txBox="1">
            <a:spLocks noChangeArrowheads="1"/>
          </p:cNvSpPr>
          <p:nvPr/>
        </p:nvSpPr>
        <p:spPr bwMode="auto">
          <a:xfrm>
            <a:off x="228600" y="2461422"/>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Wednesday, July 12, 2023: 12:00 – 1:00 PM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Joel Sprunger, PhD &amp; Rev. Etta Caver, MSW</a:t>
            </a:r>
          </a:p>
        </p:txBody>
      </p:sp>
      <p:sp>
        <p:nvSpPr>
          <p:cNvPr id="7" name="TextBox 6">
            <a:extLst>
              <a:ext uri="{FF2B5EF4-FFF2-40B4-BE49-F238E27FC236}">
                <a16:creationId xmlns:a16="http://schemas.microsoft.com/office/drawing/2014/main" id="{5DCBCD6C-B456-406C-B5FE-8C019A3D00F5}"/>
              </a:ext>
            </a:extLst>
          </p:cNvPr>
          <p:cNvSpPr txBox="1">
            <a:spLocks noChangeArrowheads="1"/>
          </p:cNvSpPr>
          <p:nvPr/>
        </p:nvSpPr>
        <p:spPr bwMode="auto">
          <a:xfrm>
            <a:off x="228600" y="5943910"/>
            <a:ext cx="8686800" cy="1107996"/>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hlinkClick r:id="rId3"/>
              </a:rPr>
              <a:t>Registration website: med.uc.edu/institutes/CAR/summer-speaker-series/speaker-series-2023</a:t>
            </a: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endParaRPr>
          </a:p>
        </p:txBody>
      </p:sp>
      <p:pic>
        <p:nvPicPr>
          <p:cNvPr id="8" name="Picture 7">
            <a:extLst>
              <a:ext uri="{FF2B5EF4-FFF2-40B4-BE49-F238E27FC236}">
                <a16:creationId xmlns:a16="http://schemas.microsoft.com/office/drawing/2014/main" id="{04165DFD-E118-412C-B72E-710D5AB0377C}"/>
              </a:ext>
            </a:extLst>
          </p:cNvPr>
          <p:cNvPicPr>
            <a:picLocks noChangeAspect="1"/>
          </p:cNvPicPr>
          <p:nvPr/>
        </p:nvPicPr>
        <p:blipFill>
          <a:blip r:embed="rId4"/>
          <a:srcRect/>
          <a:stretch/>
        </p:blipFill>
        <p:spPr>
          <a:xfrm>
            <a:off x="2103120" y="3421703"/>
            <a:ext cx="1714500" cy="2140527"/>
          </a:xfrm>
          <a:prstGeom prst="rect">
            <a:avLst/>
          </a:prstGeom>
        </p:spPr>
      </p:pic>
      <p:pic>
        <p:nvPicPr>
          <p:cNvPr id="9" name="Picture 8">
            <a:extLst>
              <a:ext uri="{FF2B5EF4-FFF2-40B4-BE49-F238E27FC236}">
                <a16:creationId xmlns:a16="http://schemas.microsoft.com/office/drawing/2014/main" id="{A258DDE1-B7C5-4C53-9C25-82F08DEEBA4F}"/>
              </a:ext>
            </a:extLst>
          </p:cNvPr>
          <p:cNvPicPr>
            <a:picLocks noChangeAspect="1"/>
          </p:cNvPicPr>
          <p:nvPr/>
        </p:nvPicPr>
        <p:blipFill>
          <a:blip r:embed="rId5"/>
          <a:srcRect/>
          <a:stretch/>
        </p:blipFill>
        <p:spPr>
          <a:xfrm>
            <a:off x="5326380" y="3421703"/>
            <a:ext cx="1714500" cy="21405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D9A16515-F43E-4670-8B3C-6668D4BF8812}"/>
              </a:ext>
            </a:extLst>
          </p:cNvPr>
          <p:cNvSpPr>
            <a:spLocks noGrp="1" noChangeArrowheads="1"/>
          </p:cNvSpPr>
          <p:nvPr>
            <p:ph type="title"/>
          </p:nvPr>
        </p:nvSpPr>
        <p:spPr>
          <a:xfrm>
            <a:off x="228600" y="814388"/>
            <a:ext cx="7543800" cy="685800"/>
          </a:xfrm>
        </p:spPr>
        <p:txBody>
          <a:bodyPr/>
          <a:lstStyle/>
          <a:p>
            <a:pPr algn="l"/>
            <a:r>
              <a:rPr lang="en-US" altLang="en-US" dirty="0"/>
              <a:t>The COM CAR Summer Speaker Series</a:t>
            </a:r>
          </a:p>
        </p:txBody>
      </p:sp>
      <p:sp>
        <p:nvSpPr>
          <p:cNvPr id="14340" name="TextBox 7">
            <a:extLst>
              <a:ext uri="{FF2B5EF4-FFF2-40B4-BE49-F238E27FC236}">
                <a16:creationId xmlns:a16="http://schemas.microsoft.com/office/drawing/2014/main" id="{6E25D824-3E7A-4DE6-8F0D-9F9B554E41A9}"/>
              </a:ext>
            </a:extLst>
          </p:cNvPr>
          <p:cNvSpPr txBox="1">
            <a:spLocks noChangeArrowheads="1"/>
          </p:cNvSpPr>
          <p:nvPr/>
        </p:nvSpPr>
        <p:spPr bwMode="auto">
          <a:xfrm>
            <a:off x="381000" y="1611313"/>
            <a:ext cx="7543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Special thank you for operational assistance from:</a:t>
            </a:r>
          </a:p>
          <a:p>
            <a:pPr lvl="2">
              <a:buFontTx/>
              <a:buNone/>
            </a:pPr>
            <a:endParaRPr lang="en-US" altLang="en-US" sz="1800" dirty="0"/>
          </a:p>
        </p:txBody>
      </p:sp>
      <p:sp>
        <p:nvSpPr>
          <p:cNvPr id="14341" name="TextBox 7">
            <a:extLst>
              <a:ext uri="{FF2B5EF4-FFF2-40B4-BE49-F238E27FC236}">
                <a16:creationId xmlns:a16="http://schemas.microsoft.com/office/drawing/2014/main" id="{4EDA8BFF-E46E-4119-80FB-AE3B11042A51}"/>
              </a:ext>
            </a:extLst>
          </p:cNvPr>
          <p:cNvSpPr txBox="1">
            <a:spLocks noChangeArrowheads="1"/>
          </p:cNvSpPr>
          <p:nvPr/>
        </p:nvSpPr>
        <p:spPr bwMode="auto">
          <a:xfrm>
            <a:off x="381000" y="2346325"/>
            <a:ext cx="4303713"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r>
              <a:rPr lang="en-US" altLang="en-US" sz="2400" dirty="0"/>
              <a:t>Jermaine Fields – DTS User Interface and User Experience Lead </a:t>
            </a:r>
          </a:p>
          <a:p>
            <a:pPr>
              <a:spcBef>
                <a:spcPct val="0"/>
              </a:spcBef>
            </a:pPr>
            <a:endParaRPr lang="en-US" altLang="en-US" sz="1100" dirty="0"/>
          </a:p>
          <a:p>
            <a:pPr>
              <a:spcBef>
                <a:spcPct val="0"/>
              </a:spcBef>
            </a:pPr>
            <a:r>
              <a:rPr lang="en-US" altLang="en-US" sz="2400" dirty="0"/>
              <a:t>Todd Schutter - Multi-Media Coordinator, UC COM Information Technology</a:t>
            </a:r>
          </a:p>
        </p:txBody>
      </p:sp>
      <p:pic>
        <p:nvPicPr>
          <p:cNvPr id="14342" name="Picture 11" descr="photo of JermaineFields">
            <a:extLst>
              <a:ext uri="{FF2B5EF4-FFF2-40B4-BE49-F238E27FC236}">
                <a16:creationId xmlns:a16="http://schemas.microsoft.com/office/drawing/2014/main" id="{7268E0C0-03F4-44D0-B509-4012387DE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84" t="6667" r="27081" b="38335"/>
          <a:stretch>
            <a:fillRect/>
          </a:stretch>
        </p:blipFill>
        <p:spPr bwMode="auto">
          <a:xfrm>
            <a:off x="4860925" y="3032125"/>
            <a:ext cx="1333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3" descr="photo of Todd Schutter">
            <a:extLst>
              <a:ext uri="{FF2B5EF4-FFF2-40B4-BE49-F238E27FC236}">
                <a16:creationId xmlns:a16="http://schemas.microsoft.com/office/drawing/2014/main" id="{58A4C0B9-E325-4554-AF74-A6BC04202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250" t="9357" r="6250" b="18126"/>
          <a:stretch>
            <a:fillRect/>
          </a:stretch>
        </p:blipFill>
        <p:spPr bwMode="auto">
          <a:xfrm>
            <a:off x="6553200" y="3032125"/>
            <a:ext cx="12477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248AA6CA-AB9D-4D9F-A0E6-D728103DAA5A}"/>
              </a:ext>
            </a:extLst>
          </p:cNvPr>
          <p:cNvSpPr>
            <a:spLocks noGrp="1" noChangeArrowheads="1"/>
          </p:cNvSpPr>
          <p:nvPr>
            <p:ph type="title"/>
          </p:nvPr>
        </p:nvSpPr>
        <p:spPr>
          <a:xfrm>
            <a:off x="0" y="630611"/>
            <a:ext cx="9144000" cy="1524000"/>
          </a:xfrm>
        </p:spPr>
        <p:txBody>
          <a:bodyPr/>
          <a:lstStyle/>
          <a:p>
            <a:r>
              <a:rPr lang="en-US" sz="2400" dirty="0">
                <a:solidFill>
                  <a:srgbClr val="000000"/>
                </a:solidFill>
                <a:effectLst/>
                <a:latin typeface="Arial" panose="020B0604020202020204" pitchFamily="34" charset="0"/>
                <a:ea typeface="Calibri" panose="020F0502020204030204" pitchFamily="34" charset="0"/>
              </a:rPr>
              <a:t>Addressing Substance Use Among Youth in Foster Care:  Implementation and Evaluation of Screening, Brief Intervention, and Referral to Treatment (SBIRT) in a Foster Care Clinic</a:t>
            </a:r>
            <a:endParaRPr lang="en-US" altLang="en-US" sz="2400" dirty="0"/>
          </a:p>
        </p:txBody>
      </p:sp>
      <p:sp>
        <p:nvSpPr>
          <p:cNvPr id="16388" name="Rectangle 1">
            <a:extLst>
              <a:ext uri="{FF2B5EF4-FFF2-40B4-BE49-F238E27FC236}">
                <a16:creationId xmlns:a16="http://schemas.microsoft.com/office/drawing/2014/main" id="{93FB2500-B726-4EB9-9052-9C98C5458F91}"/>
              </a:ext>
            </a:extLst>
          </p:cNvPr>
          <p:cNvSpPr>
            <a:spLocks noChangeArrowheads="1"/>
          </p:cNvSpPr>
          <p:nvPr/>
        </p:nvSpPr>
        <p:spPr bwMode="auto">
          <a:xfrm>
            <a:off x="-330672" y="2654534"/>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Shauna P. Acquavita, PhD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University of Cincinnati</a:t>
            </a:r>
          </a:p>
        </p:txBody>
      </p:sp>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1006103" y="4172911"/>
            <a:ext cx="3983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Mary Greiner, MD, MS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CHECK Foster Care Center</a:t>
            </a:r>
          </a:p>
        </p:txBody>
      </p:sp>
      <p:pic>
        <p:nvPicPr>
          <p:cNvPr id="3" name="Picture 2">
            <a:extLst>
              <a:ext uri="{FF2B5EF4-FFF2-40B4-BE49-F238E27FC236}">
                <a16:creationId xmlns:a16="http://schemas.microsoft.com/office/drawing/2014/main" id="{EC4E683B-4D7F-45EB-B5F2-02B7A3B3409C}"/>
              </a:ext>
            </a:extLst>
          </p:cNvPr>
          <p:cNvPicPr>
            <a:picLocks noChangeAspect="1"/>
          </p:cNvPicPr>
          <p:nvPr/>
        </p:nvPicPr>
        <p:blipFill>
          <a:blip r:embed="rId3"/>
          <a:srcRect/>
          <a:stretch/>
        </p:blipFill>
        <p:spPr>
          <a:xfrm>
            <a:off x="3786187" y="1986896"/>
            <a:ext cx="1571625" cy="1962150"/>
          </a:xfrm>
          <a:prstGeom prst="rect">
            <a:avLst/>
          </a:prstGeom>
        </p:spPr>
      </p:pic>
      <p:pic>
        <p:nvPicPr>
          <p:cNvPr id="4" name="Picture 3">
            <a:extLst>
              <a:ext uri="{FF2B5EF4-FFF2-40B4-BE49-F238E27FC236}">
                <a16:creationId xmlns:a16="http://schemas.microsoft.com/office/drawing/2014/main" id="{D6C9DEA7-C9E8-496C-CAE7-9DC460D27719}"/>
              </a:ext>
            </a:extLst>
          </p:cNvPr>
          <p:cNvPicPr>
            <a:picLocks noChangeAspect="1"/>
          </p:cNvPicPr>
          <p:nvPr/>
        </p:nvPicPr>
        <p:blipFill>
          <a:blip r:embed="rId4"/>
          <a:srcRect/>
          <a:stretch/>
        </p:blipFill>
        <p:spPr>
          <a:xfrm>
            <a:off x="5486400" y="3374534"/>
            <a:ext cx="1571625" cy="1962150"/>
          </a:xfrm>
          <a:prstGeom prst="rect">
            <a:avLst/>
          </a:prstGeom>
        </p:spPr>
      </p:pic>
      <p:sp>
        <p:nvSpPr>
          <p:cNvPr id="6" name="TextBox 5">
            <a:extLst>
              <a:ext uri="{FF2B5EF4-FFF2-40B4-BE49-F238E27FC236}">
                <a16:creationId xmlns:a16="http://schemas.microsoft.com/office/drawing/2014/main" id="{4A053D79-1907-6541-44FC-0491A34F5431}"/>
              </a:ext>
            </a:extLst>
          </p:cNvPr>
          <p:cNvSpPr txBox="1"/>
          <p:nvPr/>
        </p:nvSpPr>
        <p:spPr>
          <a:xfrm>
            <a:off x="2209800" y="5503831"/>
            <a:ext cx="5130045"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Sarah Beal, PhD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CHECK Foster Care Center</a:t>
            </a:r>
          </a:p>
        </p:txBody>
      </p:sp>
      <p:pic>
        <p:nvPicPr>
          <p:cNvPr id="7" name="Picture 6">
            <a:extLst>
              <a:ext uri="{FF2B5EF4-FFF2-40B4-BE49-F238E27FC236}">
                <a16:creationId xmlns:a16="http://schemas.microsoft.com/office/drawing/2014/main" id="{321CC549-975D-BC71-C9BC-AA450CB00ADC}"/>
              </a:ext>
            </a:extLst>
          </p:cNvPr>
          <p:cNvPicPr>
            <a:picLocks noChangeAspect="1"/>
          </p:cNvPicPr>
          <p:nvPr/>
        </p:nvPicPr>
        <p:blipFill>
          <a:blip r:embed="rId5"/>
          <a:srcRect/>
          <a:stretch/>
        </p:blipFill>
        <p:spPr>
          <a:xfrm>
            <a:off x="7186613" y="4864467"/>
            <a:ext cx="1571625" cy="1962150"/>
          </a:xfrm>
          <a:prstGeom prst="rect">
            <a:avLst/>
          </a:prstGeom>
        </p:spPr>
      </p:pic>
    </p:spTree>
    <p:extLst>
      <p:ext uri="{BB962C8B-B14F-4D97-AF65-F5344CB8AC3E}">
        <p14:creationId xmlns:p14="http://schemas.microsoft.com/office/powerpoint/2010/main" val="64455967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1">
            <a:extLst>
              <a:ext uri="{FF2B5EF4-FFF2-40B4-BE49-F238E27FC236}">
                <a16:creationId xmlns:a16="http://schemas.microsoft.com/office/drawing/2014/main" id="{E76DF82A-1D37-42C1-8A03-9012B2549465}"/>
              </a:ext>
            </a:extLst>
          </p:cNvPr>
          <p:cNvSpPr>
            <a:spLocks noChangeArrowheads="1"/>
          </p:cNvSpPr>
          <p:nvPr/>
        </p:nvSpPr>
        <p:spPr bwMode="auto">
          <a:xfrm>
            <a:off x="33454" y="2514600"/>
            <a:ext cx="52942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Shauna P. Acquavita, PhD, MSW</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Professor</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Director of the School of Social 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College of Allied Health Sciences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University of Cincinnati</a:t>
            </a:r>
          </a:p>
        </p:txBody>
      </p:sp>
      <p:pic>
        <p:nvPicPr>
          <p:cNvPr id="4" name="Picture 3">
            <a:extLst>
              <a:ext uri="{FF2B5EF4-FFF2-40B4-BE49-F238E27FC236}">
                <a16:creationId xmlns:a16="http://schemas.microsoft.com/office/drawing/2014/main" id="{D6C9DEA7-C9E8-496C-CAE7-9DC460D27719}"/>
              </a:ext>
            </a:extLst>
          </p:cNvPr>
          <p:cNvPicPr>
            <a:picLocks noChangeAspect="1"/>
          </p:cNvPicPr>
          <p:nvPr/>
        </p:nvPicPr>
        <p:blipFill>
          <a:blip r:embed="rId3"/>
          <a:srcRect/>
          <a:stretch/>
        </p:blipFill>
        <p:spPr>
          <a:xfrm>
            <a:off x="5638800" y="1752600"/>
            <a:ext cx="2020747" cy="2522872"/>
          </a:xfrm>
          <a:prstGeom prst="rect">
            <a:avLst/>
          </a:prstGeom>
        </p:spPr>
      </p:pic>
    </p:spTree>
    <p:extLst>
      <p:ext uri="{BB962C8B-B14F-4D97-AF65-F5344CB8AC3E}">
        <p14:creationId xmlns:p14="http://schemas.microsoft.com/office/powerpoint/2010/main" val="24160725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5819-2DCC-4C10-BEFA-C6CFC62F3630}"/>
              </a:ext>
            </a:extLst>
          </p:cNvPr>
          <p:cNvSpPr>
            <a:spLocks noGrp="1"/>
          </p:cNvSpPr>
          <p:nvPr>
            <p:ph type="title"/>
          </p:nvPr>
        </p:nvSpPr>
        <p:spPr/>
        <p:txBody>
          <a:bodyPr>
            <a:normAutofit/>
          </a:bodyPr>
          <a:lstStyle/>
          <a:p>
            <a:r>
              <a:rPr lang="en-US" dirty="0"/>
              <a:t>Acknowledgments</a:t>
            </a:r>
          </a:p>
        </p:txBody>
      </p:sp>
      <p:sp>
        <p:nvSpPr>
          <p:cNvPr id="4" name="Content Placeholder 3"/>
          <p:cNvSpPr>
            <a:spLocks noGrp="1"/>
          </p:cNvSpPr>
          <p:nvPr>
            <p:ph sz="half" idx="1"/>
          </p:nvPr>
        </p:nvSpPr>
        <p:spPr>
          <a:xfrm>
            <a:off x="457200" y="1933832"/>
            <a:ext cx="4038600" cy="4525963"/>
          </a:xfrm>
        </p:spPr>
        <p:txBody>
          <a:bodyPr>
            <a:normAutofit/>
          </a:bodyPr>
          <a:lstStyle/>
          <a:p>
            <a:pPr marL="0" indent="0">
              <a:buNone/>
            </a:pPr>
            <a:endParaRPr lang="en-US" sz="2600" dirty="0"/>
          </a:p>
          <a:p>
            <a:pPr marL="0" indent="0">
              <a:buNone/>
            </a:pPr>
            <a:r>
              <a:rPr lang="en-US" sz="2600" dirty="0"/>
              <a:t>Colleagues</a:t>
            </a:r>
          </a:p>
          <a:p>
            <a:pPr marL="0" indent="0">
              <a:buNone/>
            </a:pPr>
            <a:r>
              <a:rPr lang="en-US" sz="2000" dirty="0"/>
              <a:t>Jackie Unkrich, MSW</a:t>
            </a:r>
          </a:p>
          <a:p>
            <a:pPr marL="0" indent="0">
              <a:buNone/>
            </a:pPr>
            <a:r>
              <a:rPr lang="en-US" sz="2000" dirty="0"/>
              <a:t>Katie Nause, BS</a:t>
            </a:r>
          </a:p>
          <a:p>
            <a:pPr marL="0" indent="0">
              <a:buNone/>
            </a:pPr>
            <a:r>
              <a:rPr lang="en-US" sz="2000" dirty="0"/>
              <a:t>CHECK Lab</a:t>
            </a:r>
          </a:p>
          <a:p>
            <a:pPr marL="0" indent="0">
              <a:buNone/>
            </a:pPr>
            <a:endParaRPr lang="en-US" sz="2000" dirty="0"/>
          </a:p>
          <a:p>
            <a:pPr marL="0" indent="0">
              <a:buNone/>
            </a:pPr>
            <a:endParaRPr lang="en-US" sz="2000" dirty="0"/>
          </a:p>
        </p:txBody>
      </p:sp>
      <p:grpSp>
        <p:nvGrpSpPr>
          <p:cNvPr id="6" name="Group 5"/>
          <p:cNvGrpSpPr/>
          <p:nvPr/>
        </p:nvGrpSpPr>
        <p:grpSpPr>
          <a:xfrm>
            <a:off x="4495802" y="1769617"/>
            <a:ext cx="4038601" cy="4110060"/>
            <a:chOff x="6296854" y="4348732"/>
            <a:chExt cx="2083479" cy="1922085"/>
          </a:xfrm>
        </p:grpSpPr>
        <p:sp>
          <p:nvSpPr>
            <p:cNvPr id="7" name="Rectangle 6"/>
            <p:cNvSpPr/>
            <p:nvPr/>
          </p:nvSpPr>
          <p:spPr>
            <a:xfrm>
              <a:off x="6304970" y="4348732"/>
              <a:ext cx="2075363" cy="19220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6296854" y="4867349"/>
              <a:ext cx="1061012" cy="424405"/>
            </a:xfrm>
            <a:prstGeom prst="rect">
              <a:avLst/>
            </a:prstGeom>
          </p:spPr>
        </p:pic>
        <p:pic>
          <p:nvPicPr>
            <p:cNvPr id="10" name="Picture 9"/>
            <p:cNvPicPr>
              <a:picLocks noChangeAspect="1"/>
            </p:cNvPicPr>
            <p:nvPr/>
          </p:nvPicPr>
          <p:blipFill>
            <a:blip r:embed="rId3"/>
            <a:stretch>
              <a:fillRect/>
            </a:stretch>
          </p:blipFill>
          <p:spPr>
            <a:xfrm>
              <a:off x="7198783" y="5350390"/>
              <a:ext cx="1076909" cy="418798"/>
            </a:xfrm>
            <a:prstGeom prst="rect">
              <a:avLst/>
            </a:prstGeom>
          </p:spPr>
        </p:pic>
        <p:pic>
          <p:nvPicPr>
            <p:cNvPr id="11" name="Picture 10"/>
            <p:cNvPicPr>
              <a:picLocks noChangeAspect="1"/>
            </p:cNvPicPr>
            <p:nvPr/>
          </p:nvPicPr>
          <p:blipFill>
            <a:blip r:embed="rId4"/>
            <a:stretch>
              <a:fillRect/>
            </a:stretch>
          </p:blipFill>
          <p:spPr>
            <a:xfrm>
              <a:off x="7090173" y="5894613"/>
              <a:ext cx="1185519" cy="301042"/>
            </a:xfrm>
            <a:prstGeom prst="rect">
              <a:avLst/>
            </a:prstGeom>
          </p:spPr>
        </p:pic>
        <p:pic>
          <p:nvPicPr>
            <p:cNvPr id="12" name="Picture 11"/>
            <p:cNvPicPr>
              <a:picLocks noChangeAspect="1"/>
            </p:cNvPicPr>
            <p:nvPr/>
          </p:nvPicPr>
          <p:blipFill>
            <a:blip r:embed="rId5"/>
            <a:stretch>
              <a:fillRect/>
            </a:stretch>
          </p:blipFill>
          <p:spPr>
            <a:xfrm>
              <a:off x="6304970" y="5347526"/>
              <a:ext cx="845677" cy="845676"/>
            </a:xfrm>
            <a:prstGeom prst="rect">
              <a:avLst/>
            </a:prstGeom>
          </p:spPr>
        </p:pic>
        <p:pic>
          <p:nvPicPr>
            <p:cNvPr id="13" name="Picture 12"/>
            <p:cNvPicPr>
              <a:picLocks noChangeAspect="1"/>
            </p:cNvPicPr>
            <p:nvPr/>
          </p:nvPicPr>
          <p:blipFill>
            <a:blip r:embed="rId6"/>
            <a:stretch>
              <a:fillRect/>
            </a:stretch>
          </p:blipFill>
          <p:spPr>
            <a:xfrm>
              <a:off x="6366859" y="4365827"/>
              <a:ext cx="991007" cy="399289"/>
            </a:xfrm>
            <a:prstGeom prst="rect">
              <a:avLst/>
            </a:prstGeom>
          </p:spPr>
        </p:pic>
      </p:grpSp>
      <p:pic>
        <p:nvPicPr>
          <p:cNvPr id="14" name="Picture 13"/>
          <p:cNvPicPr>
            <a:picLocks noChangeAspect="1"/>
          </p:cNvPicPr>
          <p:nvPr/>
        </p:nvPicPr>
        <p:blipFill>
          <a:blip r:embed="rId7"/>
          <a:stretch>
            <a:fillRect/>
          </a:stretch>
        </p:blipFill>
        <p:spPr>
          <a:xfrm>
            <a:off x="6625298" y="1867426"/>
            <a:ext cx="1836267" cy="183626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682" y="1348972"/>
            <a:ext cx="2063957" cy="914400"/>
          </a:xfrm>
          <a:prstGeom prst="rect">
            <a:avLst/>
          </a:prstGeom>
        </p:spPr>
      </p:pic>
      <p:pic>
        <p:nvPicPr>
          <p:cNvPr id="3" name="Picture 2"/>
          <p:cNvPicPr>
            <a:picLocks noChangeAspect="1"/>
          </p:cNvPicPr>
          <p:nvPr/>
        </p:nvPicPr>
        <p:blipFill>
          <a:blip r:embed="rId9"/>
          <a:stretch>
            <a:fillRect/>
          </a:stretch>
        </p:blipFill>
        <p:spPr>
          <a:xfrm>
            <a:off x="6033566" y="5013652"/>
            <a:ext cx="2638425" cy="1000125"/>
          </a:xfrm>
          <a:prstGeom prst="rect">
            <a:avLst/>
          </a:prstGeom>
        </p:spPr>
      </p:pic>
      <p:pic>
        <p:nvPicPr>
          <p:cNvPr id="5" name="Picture 4"/>
          <p:cNvPicPr>
            <a:picLocks noChangeAspect="1"/>
          </p:cNvPicPr>
          <p:nvPr/>
        </p:nvPicPr>
        <p:blipFill>
          <a:blip r:embed="rId10"/>
          <a:stretch>
            <a:fillRect/>
          </a:stretch>
        </p:blipFill>
        <p:spPr>
          <a:xfrm>
            <a:off x="363893" y="4846935"/>
            <a:ext cx="3048000" cy="866775"/>
          </a:xfrm>
          <a:prstGeom prst="rect">
            <a:avLst/>
          </a:prstGeom>
        </p:spPr>
      </p:pic>
      <p:pic>
        <p:nvPicPr>
          <p:cNvPr id="9" name="Picture 8"/>
          <p:cNvPicPr>
            <a:picLocks noChangeAspect="1"/>
          </p:cNvPicPr>
          <p:nvPr/>
        </p:nvPicPr>
        <p:blipFill>
          <a:blip r:embed="rId11"/>
          <a:stretch>
            <a:fillRect/>
          </a:stretch>
        </p:blipFill>
        <p:spPr>
          <a:xfrm>
            <a:off x="295578" y="4001201"/>
            <a:ext cx="2581275" cy="590550"/>
          </a:xfrm>
          <a:prstGeom prst="rect">
            <a:avLst/>
          </a:prstGeom>
        </p:spPr>
      </p:pic>
      <p:sp>
        <p:nvSpPr>
          <p:cNvPr id="15" name="TextBox 14"/>
          <p:cNvSpPr txBox="1"/>
          <p:nvPr/>
        </p:nvSpPr>
        <p:spPr>
          <a:xfrm>
            <a:off x="624114" y="6218363"/>
            <a:ext cx="8077200" cy="707886"/>
          </a:xfrm>
          <a:prstGeom prst="rect">
            <a:avLst/>
          </a:prstGeom>
          <a:noFill/>
        </p:spPr>
        <p:txBody>
          <a:bodyPr wrap="square" rtlCol="0">
            <a:spAutoFit/>
          </a:bodyPr>
          <a:lstStyle/>
          <a:p>
            <a:pPr algn="ctr"/>
            <a:r>
              <a:rPr lang="en-US" sz="1100" dirty="0"/>
              <a:t>The views and opinions contained in the presentation do not necessarily reflect those of SAMHSA or the U.S. Department of Health and Human Services and should not be construed as such.</a:t>
            </a:r>
          </a:p>
          <a:p>
            <a:endParaRPr lang="en-US" dirty="0"/>
          </a:p>
        </p:txBody>
      </p:sp>
      <p:sp>
        <p:nvSpPr>
          <p:cNvPr id="16" name="TextBox 15"/>
          <p:cNvSpPr txBox="1"/>
          <p:nvPr/>
        </p:nvSpPr>
        <p:spPr>
          <a:xfrm>
            <a:off x="6702959" y="5767536"/>
            <a:ext cx="2451927" cy="369332"/>
          </a:xfrm>
          <a:prstGeom prst="rect">
            <a:avLst/>
          </a:prstGeom>
          <a:noFill/>
        </p:spPr>
        <p:txBody>
          <a:bodyPr wrap="square" rtlCol="0">
            <a:spAutoFit/>
          </a:bodyPr>
          <a:lstStyle/>
          <a:p>
            <a:r>
              <a:rPr lang="en-US" sz="1000" dirty="0"/>
              <a:t>Grant Number 1H79TI084035-01</a:t>
            </a:r>
            <a:r>
              <a:rPr lang="en-US" dirty="0"/>
              <a:t> </a:t>
            </a:r>
          </a:p>
        </p:txBody>
      </p:sp>
    </p:spTree>
    <p:extLst>
      <p:ext uri="{BB962C8B-B14F-4D97-AF65-F5344CB8AC3E}">
        <p14:creationId xmlns:p14="http://schemas.microsoft.com/office/powerpoint/2010/main" val="259722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9D3BF54-40CB-436C-8A23-B4B483C4C113}"/>
              </a:ext>
            </a:extLst>
          </p:cNvPr>
          <p:cNvSpPr>
            <a:spLocks noGrp="1" noChangeArrowheads="1"/>
          </p:cNvSpPr>
          <p:nvPr>
            <p:ph idx="1"/>
          </p:nvPr>
        </p:nvSpPr>
        <p:spPr>
          <a:xfrm>
            <a:off x="668337" y="1600200"/>
            <a:ext cx="7807325" cy="4876800"/>
          </a:xfrm>
        </p:spPr>
        <p:txBody>
          <a:bodyPr/>
          <a:lstStyle/>
          <a:p>
            <a:pPr>
              <a:lnSpc>
                <a:spcPct val="107000"/>
              </a:lnSpc>
              <a:spcBef>
                <a:spcPts val="0"/>
              </a:spcBef>
              <a:spcAft>
                <a:spcPts val="0"/>
              </a:spcAft>
            </a:pPr>
            <a:r>
              <a:rPr lang="en-US" sz="2400" dirty="0">
                <a:effectLst/>
                <a:ea typeface="Calibri" panose="020F0502020204030204" pitchFamily="34" charset="0"/>
              </a:rPr>
              <a:t>Understand the unique considerations of the SBIRT program for adolescents in foster care.</a:t>
            </a:r>
          </a:p>
          <a:p>
            <a:pPr>
              <a:lnSpc>
                <a:spcPct val="107000"/>
              </a:lnSpc>
              <a:spcBef>
                <a:spcPts val="0"/>
              </a:spcBef>
              <a:spcAft>
                <a:spcPts val="0"/>
              </a:spcAft>
            </a:pPr>
            <a:endParaRPr lang="en-US" sz="2400" dirty="0">
              <a:effectLst/>
              <a:ea typeface="Calibri" panose="020F0502020204030204" pitchFamily="34" charset="0"/>
            </a:endParaRPr>
          </a:p>
          <a:p>
            <a:pPr>
              <a:lnSpc>
                <a:spcPct val="107000"/>
              </a:lnSpc>
              <a:spcBef>
                <a:spcPts val="0"/>
              </a:spcBef>
              <a:spcAft>
                <a:spcPts val="0"/>
              </a:spcAft>
            </a:pPr>
            <a:r>
              <a:rPr lang="en-US" sz="2400" dirty="0">
                <a:effectLst/>
                <a:ea typeface="Calibri" panose="020F0502020204030204" pitchFamily="34" charset="0"/>
              </a:rPr>
              <a:t>Describe the process for integration of a new substance use program into an existing medical clinic, including challenges and solutions to improve workflow and clinical care delivery.</a:t>
            </a:r>
          </a:p>
          <a:p>
            <a:pPr>
              <a:lnSpc>
                <a:spcPct val="107000"/>
              </a:lnSpc>
              <a:spcBef>
                <a:spcPts val="0"/>
              </a:spcBef>
              <a:spcAft>
                <a:spcPts val="0"/>
              </a:spcAft>
            </a:pPr>
            <a:endParaRPr lang="en-US" sz="2400" dirty="0">
              <a:effectLst/>
              <a:ea typeface="Calibri" panose="020F0502020204030204" pitchFamily="34" charset="0"/>
            </a:endParaRPr>
          </a:p>
          <a:p>
            <a:pPr>
              <a:lnSpc>
                <a:spcPct val="107000"/>
              </a:lnSpc>
              <a:spcBef>
                <a:spcPts val="0"/>
              </a:spcBef>
              <a:spcAft>
                <a:spcPts val="0"/>
              </a:spcAft>
            </a:pPr>
            <a:r>
              <a:rPr lang="en-US" sz="2400" dirty="0">
                <a:effectLst/>
                <a:ea typeface="Calibri" panose="020F0502020204030204" pitchFamily="34" charset="0"/>
              </a:rPr>
              <a:t>Recognize the impact of integration of SBIRT on the population of youth in foster care receiving medical care at a foster care clinic.</a:t>
            </a:r>
          </a:p>
          <a:p>
            <a:pPr>
              <a:lnSpc>
                <a:spcPct val="107000"/>
              </a:lnSpc>
              <a:spcBef>
                <a:spcPts val="0"/>
              </a:spcBef>
              <a:spcAft>
                <a:spcPts val="0"/>
              </a:spcAft>
              <a:tabLst>
                <a:tab pos="457200" algn="l"/>
              </a:tabLst>
            </a:pPr>
            <a:endParaRPr lang="en-US" sz="2400" dirty="0">
              <a:effectLst/>
              <a:ea typeface="Calibri" panose="020F0502020204030204" pitchFamily="34" charset="0"/>
            </a:endParaRPr>
          </a:p>
        </p:txBody>
      </p:sp>
      <p:sp>
        <p:nvSpPr>
          <p:cNvPr id="6" name="Rectangle 2">
            <a:extLst>
              <a:ext uri="{FF2B5EF4-FFF2-40B4-BE49-F238E27FC236}">
                <a16:creationId xmlns:a16="http://schemas.microsoft.com/office/drawing/2014/main" id="{C77DE289-A417-46C7-9773-1920ED25D4C7}"/>
              </a:ext>
            </a:extLst>
          </p:cNvPr>
          <p:cNvSpPr txBox="1">
            <a:spLocks noChangeArrowheads="1"/>
          </p:cNvSpPr>
          <p:nvPr/>
        </p:nvSpPr>
        <p:spPr>
          <a:xfrm>
            <a:off x="0" y="609600"/>
            <a:ext cx="9144000" cy="1143000"/>
          </a:xfrm>
          <a:prstGeom prst="rect">
            <a:avLst/>
          </a:prstGeom>
        </p:spPr>
        <p:txBody>
          <a:bodyPr anchor="ctr"/>
          <a:lstStyle>
            <a:lvl1pPr algn="l" rtl="0" eaLnBrk="0" fontAlgn="base" hangingPunct="0">
              <a:lnSpc>
                <a:spcPct val="70000"/>
              </a:lnSpc>
              <a:spcBef>
                <a:spcPct val="0"/>
              </a:spcBef>
              <a:spcAft>
                <a:spcPct val="0"/>
              </a:spcAft>
              <a:defRPr sz="4800" b="1">
                <a:solidFill>
                  <a:schemeClr val="tx2"/>
                </a:solidFill>
                <a:latin typeface="+mj-lt"/>
                <a:ea typeface="ＭＳ Ｐゴシック" pitchFamily="-110" charset="-128"/>
                <a:cs typeface="ＭＳ Ｐゴシック" pitchFamily="-110" charset="-128"/>
              </a:defRPr>
            </a:lvl1pPr>
            <a:lvl2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2pPr>
            <a:lvl3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3pPr>
            <a:lvl4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4pPr>
            <a:lvl5pPr algn="l" rtl="0" eaLnBrk="0" fontAlgn="base" hangingPunct="0">
              <a:lnSpc>
                <a:spcPct val="70000"/>
              </a:lnSpc>
              <a:spcBef>
                <a:spcPct val="0"/>
              </a:spcBef>
              <a:spcAft>
                <a:spcPct val="0"/>
              </a:spcAft>
              <a:defRPr sz="4800" b="1">
                <a:solidFill>
                  <a:schemeClr val="tx2"/>
                </a:solidFill>
                <a:latin typeface="Garamond" pitchFamily="-110" charset="0"/>
                <a:ea typeface="ＭＳ Ｐゴシック" pitchFamily="-110" charset="-128"/>
                <a:cs typeface="ＭＳ Ｐゴシック" pitchFamily="-110" charset="-128"/>
              </a:defRPr>
            </a:lvl5pPr>
            <a:lvl6pPr marL="457200" algn="l" rtl="0" fontAlgn="base">
              <a:lnSpc>
                <a:spcPct val="70000"/>
              </a:lnSpc>
              <a:spcBef>
                <a:spcPct val="0"/>
              </a:spcBef>
              <a:spcAft>
                <a:spcPct val="0"/>
              </a:spcAft>
              <a:defRPr sz="4800" b="1">
                <a:solidFill>
                  <a:schemeClr val="tx2"/>
                </a:solidFill>
                <a:latin typeface="Garamond" pitchFamily="-110" charset="0"/>
              </a:defRPr>
            </a:lvl6pPr>
            <a:lvl7pPr marL="914400" algn="l" rtl="0" fontAlgn="base">
              <a:lnSpc>
                <a:spcPct val="70000"/>
              </a:lnSpc>
              <a:spcBef>
                <a:spcPct val="0"/>
              </a:spcBef>
              <a:spcAft>
                <a:spcPct val="0"/>
              </a:spcAft>
              <a:defRPr sz="4800" b="1">
                <a:solidFill>
                  <a:schemeClr val="tx2"/>
                </a:solidFill>
                <a:latin typeface="Garamond" pitchFamily="-110" charset="0"/>
              </a:defRPr>
            </a:lvl7pPr>
            <a:lvl8pPr marL="1371600" algn="l" rtl="0" fontAlgn="base">
              <a:lnSpc>
                <a:spcPct val="70000"/>
              </a:lnSpc>
              <a:spcBef>
                <a:spcPct val="0"/>
              </a:spcBef>
              <a:spcAft>
                <a:spcPct val="0"/>
              </a:spcAft>
              <a:defRPr sz="4800" b="1">
                <a:solidFill>
                  <a:schemeClr val="tx2"/>
                </a:solidFill>
                <a:latin typeface="Garamond" pitchFamily="-110" charset="0"/>
              </a:defRPr>
            </a:lvl8pPr>
            <a:lvl9pPr marL="1828800" algn="l" rtl="0" fontAlgn="base">
              <a:lnSpc>
                <a:spcPct val="70000"/>
              </a:lnSpc>
              <a:spcBef>
                <a:spcPct val="0"/>
              </a:spcBef>
              <a:spcAft>
                <a:spcPct val="0"/>
              </a:spcAft>
              <a:defRPr sz="4800" b="1">
                <a:solidFill>
                  <a:schemeClr val="tx2"/>
                </a:solidFill>
                <a:latin typeface="Garamond" pitchFamily="-110" charset="0"/>
              </a:defRPr>
            </a:lvl9pPr>
          </a:lstStyle>
          <a:p>
            <a:pPr algn="ctr" eaLnBrk="1" hangingPunct="1">
              <a:defRPr/>
            </a:pPr>
            <a:r>
              <a:rPr lang="en-US" altLang="en-US" sz="3200" b="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Learning Objectives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9A3CFCB3121F41ADAD75DB830C40F0" ma:contentTypeVersion="16" ma:contentTypeDescription="Create a new document." ma:contentTypeScope="" ma:versionID="ab6860f0593ec2024a1f020bc95b37d9">
  <xsd:schema xmlns:xsd="http://www.w3.org/2001/XMLSchema" xmlns:xs="http://www.w3.org/2001/XMLSchema" xmlns:p="http://schemas.microsoft.com/office/2006/metadata/properties" xmlns:ns3="9abd278a-793e-431c-8dea-6400bba6c969" xmlns:ns4="2b52e265-f918-449c-b42d-6b86c96bff6a" targetNamespace="http://schemas.microsoft.com/office/2006/metadata/properties" ma:root="true" ma:fieldsID="6e2850944d334a331410d4df8058bf47" ns3:_="" ns4:_="">
    <xsd:import namespace="9abd278a-793e-431c-8dea-6400bba6c969"/>
    <xsd:import namespace="2b52e265-f918-449c-b42d-6b86c96bff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d278a-793e-431c-8dea-6400bba6c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52e265-f918-449c-b42d-6b86c96bff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abd278a-793e-431c-8dea-6400bba6c969" xsi:nil="true"/>
  </documentManagement>
</p:properties>
</file>

<file path=customXml/itemProps1.xml><?xml version="1.0" encoding="utf-8"?>
<ds:datastoreItem xmlns:ds="http://schemas.openxmlformats.org/officeDocument/2006/customXml" ds:itemID="{9021B70D-F547-4D53-BD2B-92EFAFB52353}">
  <ds:schemaRefs>
    <ds:schemaRef ds:uri="http://schemas.microsoft.com/sharepoint/v3/contenttype/forms"/>
  </ds:schemaRefs>
</ds:datastoreItem>
</file>

<file path=customXml/itemProps2.xml><?xml version="1.0" encoding="utf-8"?>
<ds:datastoreItem xmlns:ds="http://schemas.openxmlformats.org/officeDocument/2006/customXml" ds:itemID="{8C94DB4A-59A1-4AA7-9D5D-2C9DDBDD5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d278a-793e-431c-8dea-6400bba6c969"/>
    <ds:schemaRef ds:uri="2b52e265-f918-449c-b42d-6b86c96bf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8B9590-4F5D-4245-95F4-1F05A162F360}">
  <ds:schemaRefs>
    <ds:schemaRef ds:uri="http://schemas.microsoft.com/office/2006/documentManagement/types"/>
    <ds:schemaRef ds:uri="http://purl.org/dc/terms/"/>
    <ds:schemaRef ds:uri="http://www.w3.org/XML/1998/namespace"/>
    <ds:schemaRef ds:uri="9abd278a-793e-431c-8dea-6400bba6c969"/>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2b52e265-f918-449c-b42d-6b86c96bff6a"/>
  </ds:schemaRefs>
</ds:datastoreItem>
</file>

<file path=docProps/app.xml><?xml version="1.0" encoding="utf-8"?>
<Properties xmlns="http://schemas.openxmlformats.org/officeDocument/2006/extended-properties" xmlns:vt="http://schemas.openxmlformats.org/officeDocument/2006/docPropsVTypes">
  <TotalTime>7683</TotalTime>
  <Words>5370</Words>
  <Application>Microsoft Office PowerPoint</Application>
  <PresentationFormat>On-screen Show (4:3)</PresentationFormat>
  <Paragraphs>425</Paragraphs>
  <Slides>47</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Arial</vt:lpstr>
      <vt:lpstr>Calibri</vt:lpstr>
      <vt:lpstr>Century Gothic</vt:lpstr>
      <vt:lpstr>CIDFont+F4</vt:lpstr>
      <vt:lpstr>Courier New</vt:lpstr>
      <vt:lpstr>HelveticaNeue</vt:lpstr>
      <vt:lpstr>Segoe UI</vt:lpstr>
      <vt:lpstr>Times New Roman</vt:lpstr>
      <vt:lpstr>Verdana</vt:lpstr>
      <vt:lpstr>Default Design</vt:lpstr>
      <vt:lpstr>2_Custom Design</vt:lpstr>
      <vt:lpstr>Custom Design</vt:lpstr>
      <vt:lpstr>UC College of Medicine Center for Addiction Research (CAR)  Summer Speaker Series</vt:lpstr>
      <vt:lpstr>Center for Addiction Research (CAR)</vt:lpstr>
      <vt:lpstr>CAR Website</vt:lpstr>
      <vt:lpstr>The COM CAR Summer Speaker Series</vt:lpstr>
      <vt:lpstr>The COM CAR Summer Speaker Series</vt:lpstr>
      <vt:lpstr>Addressing Substance Use Among Youth in Foster Care:  Implementation and Evaluation of Screening, Brief Intervention, and Referral to Treatment (SBIRT) in a Foster Care Clinic</vt:lpstr>
      <vt:lpstr>PowerPoint Presentation</vt:lpstr>
      <vt:lpstr>Acknowledgments</vt:lpstr>
      <vt:lpstr>PowerPoint Presentation</vt:lpstr>
      <vt:lpstr>PowerPoint Presentation</vt:lpstr>
      <vt:lpstr>PowerPoint Presentation</vt:lpstr>
      <vt:lpstr>What is SBIRT?</vt:lpstr>
      <vt:lpstr>Adolescent Screening Tools (NORC, 2021)</vt:lpstr>
      <vt:lpstr>CRAFFT 2.1 </vt:lpstr>
      <vt:lpstr>Determining Risk Level &amp; Next Step </vt:lpstr>
      <vt:lpstr>Screening Workflow &amp; Response: Substance Use Risk Level Based on the CRAFFT+N 2.1 HONC:  </vt:lpstr>
      <vt:lpstr>Brief Intervention: The Next Step</vt:lpstr>
      <vt:lpstr>Refer to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Learnings</vt:lpstr>
      <vt:lpstr>Why SBIRT with youth in custody?</vt:lpstr>
      <vt:lpstr>PowerPoint Presentation</vt:lpstr>
      <vt:lpstr>The CAREFul Study</vt:lpstr>
      <vt:lpstr>The CAREFul Study</vt:lpstr>
      <vt:lpstr>The CAREFul Study</vt:lpstr>
      <vt:lpstr>The CAREFul Study:  Screening for Substance Use</vt:lpstr>
      <vt:lpstr>The CAREFul Study</vt:lpstr>
      <vt:lpstr>The CAREFul Study</vt:lpstr>
      <vt:lpstr>The CAREFul Study</vt:lpstr>
      <vt:lpstr>The CAREFul Study</vt:lpstr>
      <vt:lpstr>The CAREFul Study</vt:lpstr>
      <vt:lpstr>Early outcomes - screening</vt:lpstr>
      <vt:lpstr>Standardized screening also reduces bias</vt:lpstr>
      <vt:lpstr>Early outcomes – brief intervention</vt:lpstr>
      <vt:lpstr>Early outcomes –  Decrease substance use:  Project EASY</vt:lpstr>
      <vt:lpstr>Project EASY</vt:lpstr>
      <vt:lpstr>Substance Use Screening Resources</vt:lpstr>
      <vt:lpstr>Screening Resources for Youth Substance Use </vt:lpstr>
      <vt:lpstr>Q&amp;A</vt:lpstr>
      <vt:lpstr>Thank you for joining us!</vt:lpstr>
      <vt:lpstr>The Perfect Storm: Examining the Associations Among Alcohol Use and Intimate Partner Violence in the Age of COVID-19</vt:lpstr>
    </vt:vector>
  </TitlesOfParts>
  <Company>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Characterization of Occult Hepatitis B Virus Infection in HIV Positive Individuals</dc:title>
  <dc:creator>UC</dc:creator>
  <cp:lastModifiedBy>Rowe, Jennifer</cp:lastModifiedBy>
  <cp:revision>549</cp:revision>
  <cp:lastPrinted>2018-03-16T19:06:52Z</cp:lastPrinted>
  <dcterms:created xsi:type="dcterms:W3CDTF">2011-03-01T14:11:04Z</dcterms:created>
  <dcterms:modified xsi:type="dcterms:W3CDTF">2023-06-14T18:49:09Z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0x010100279A3CFCB3121F41ADAD75DB830C40F0</vt:lpwstr>
  </property>
</Properties>
</file>